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0" r:id="rId3"/>
    <p:sldId id="278" r:id="rId4"/>
    <p:sldId id="281" r:id="rId5"/>
    <p:sldId id="291" r:id="rId6"/>
    <p:sldId id="282" r:id="rId7"/>
    <p:sldId id="283" r:id="rId8"/>
    <p:sldId id="285" r:id="rId9"/>
    <p:sldId id="288" r:id="rId10"/>
    <p:sldId id="290" r:id="rId11"/>
    <p:sldId id="292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E72582"/>
    <a:srgbClr val="1694E9"/>
    <a:srgbClr val="FFFF00"/>
    <a:srgbClr val="295FFF"/>
    <a:srgbClr val="FFB441"/>
    <a:srgbClr val="709E32"/>
    <a:srgbClr val="00B05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elpom.com.ua/training/matematychnyj-trenazher-dodavannya-i-vidnimannya-v-mezhah-1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3601" y="3429000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Досліджуємо таблиці віднімання чисел другої п’ятірки.</a:t>
            </a:r>
            <a:endParaRPr lang="ru-RU" sz="115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¼Ð°ÑÐµÐ¼Ð°ÑÐ¸ÐºÐ°&quot;">
            <a:extLst>
              <a:ext uri="{FF2B5EF4-FFF2-40B4-BE49-F238E27FC236}">
                <a16:creationId xmlns:a16="http://schemas.microsoft.com/office/drawing/2014/main" id="{34EF7CED-1D6E-40EE-B810-4D7F67641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75620" y="285916"/>
            <a:ext cx="2857500" cy="271462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63402" y="489355"/>
            <a:ext cx="6352674" cy="613734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chemeClr val="bg1"/>
                </a:solidFill>
              </a:rPr>
              <a:t>Мишко вищий за Тарасика, але нижчий за Сашка. Тарасик вищий за Петрика. Хто з хлопчиків є найнижчим?</a:t>
            </a:r>
          </a:p>
        </p:txBody>
      </p:sp>
      <p:pic>
        <p:nvPicPr>
          <p:cNvPr id="8" name="Picture 2" descr="ÐÐ°ÑÑÐ¸Ð½ÐºÐ¸ Ð¿Ð¾ Ð·Ð°Ð¿ÑÐ¾ÑÑ ÐºÐ»Ð¸Ð¿Ð°ÑÑ Ð·Ð½Ð°Ðº Ð²Ð¾Ð¿ÑÐ¾ÑÐ°">
            <a:extLst>
              <a:ext uri="{FF2B5EF4-FFF2-40B4-BE49-F238E27FC236}">
                <a16:creationId xmlns:a16="http://schemas.microsoft.com/office/drawing/2014/main" id="{21172077-4F70-4311-BA98-590BCAD5E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730" y="1194990"/>
            <a:ext cx="464343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1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630" y="667049"/>
            <a:ext cx="10515600" cy="1325563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rgbClr val="FF0000"/>
                </a:solidFill>
              </a:rPr>
              <a:t>Математичний тренажер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Перейди за посиланням та обчисли вирази: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9125" y="2196561"/>
            <a:ext cx="10560169" cy="102971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https://elpom.com.ua/training/matematychnyj-trenazher-dodavannya-i-vidnimannya-v-mezhah-10/</a:t>
            </a:r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30.03.2022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0679" y="3327610"/>
            <a:ext cx="3666226" cy="313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Знайди значення виразів за схемами.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3470D00-DC4F-40B3-BA84-7FA237FAAE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242686"/>
            <a:ext cx="11148722" cy="17517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BDF9B2-DC7A-4DB3-9F03-19F2A2A2D2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0900" y="3302430"/>
            <a:ext cx="704335" cy="7206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80E765-9274-4E4D-A136-56810D16E8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912" y="3288142"/>
            <a:ext cx="704335" cy="72062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4F2545-15C9-4E0A-8A33-1F21D0CEF3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2733" y="2322942"/>
            <a:ext cx="704335" cy="72062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5E3565-76DA-4F56-9453-D2C5C0BBC59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7981" y="3302430"/>
            <a:ext cx="704335" cy="7206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D9AF4B8-8F9F-4CC4-9652-4B770B3B581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7718" y="3302430"/>
            <a:ext cx="704335" cy="7206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7573303-560C-4419-853E-31980C0D15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3614" y="2289605"/>
            <a:ext cx="704335" cy="72062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51DED30-7192-4575-88C3-91C78A53794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59461" y="3273855"/>
            <a:ext cx="704335" cy="72062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2856BF-BED0-4DC8-AE7A-FDA3B451BA1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39198" y="3273855"/>
            <a:ext cx="704335" cy="7206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1E03D4-BA83-4CC7-B973-0C6E1D0EBC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60503" y="2322941"/>
            <a:ext cx="704335" cy="72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7600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таблиці віднімання. Досліди, як змінюється зменшуване. Як ця зміна впливає на значення різниці?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B05BF4-6F0F-442D-8AC1-6D108517A4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9877" y="1542711"/>
            <a:ext cx="7771208" cy="504796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75BD4E-3DD8-4438-AAB7-1AAB458F46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2022" y="1888083"/>
            <a:ext cx="484992" cy="4962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A2F295-C298-4AAD-99AC-92A78751E56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622" y="2283550"/>
            <a:ext cx="484992" cy="4962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C5A5AD-A8CA-4A4C-8AE2-9362A52A37D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622" y="2679017"/>
            <a:ext cx="484992" cy="4962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ADEF1E3-FAF5-4BE5-A37C-E71C6B7A7F1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622" y="3040967"/>
            <a:ext cx="484992" cy="4962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ACCC0F-96AB-4F45-9E85-C3DCDF3CA98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5347" y="3434666"/>
            <a:ext cx="484992" cy="4962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A564BC-887C-463C-B3D3-15A50373202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5347" y="3818587"/>
            <a:ext cx="484992" cy="4962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BD0F51-568A-4246-B23F-1124CE5CAA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0897" y="1787338"/>
            <a:ext cx="484992" cy="49621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6464030-EAA6-4C7B-B882-51E0F1790DA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5497" y="2182805"/>
            <a:ext cx="484992" cy="49621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2E64D5C-D1B2-4A19-967E-2E4861EE51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5497" y="2578272"/>
            <a:ext cx="484992" cy="49621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578C6E7-1581-4823-B2C4-42A85F9ADC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5497" y="2940222"/>
            <a:ext cx="484992" cy="49621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176BE00-7A98-4EFD-8970-B51A6AE2A0D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4222" y="3333921"/>
            <a:ext cx="484992" cy="49621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0EC3159-D0D5-497E-B968-26C5507DD52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622" y="4664419"/>
            <a:ext cx="484992" cy="49621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2E2FC84-24C5-483C-874E-29490E3422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1222" y="5059886"/>
            <a:ext cx="484992" cy="49621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16FDCEE-4382-4379-9434-5F3BAF752DB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1222" y="5455353"/>
            <a:ext cx="484992" cy="49621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C23A4A7-2FDA-410F-A554-21FD312DF3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1222" y="5817303"/>
            <a:ext cx="484992" cy="49621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0CCB2E7-AB64-46A2-B655-FDD8052319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6297" y="4013108"/>
            <a:ext cx="484992" cy="49621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4C41BF6-23B6-472E-B693-37A713B4E9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0897" y="4408575"/>
            <a:ext cx="484992" cy="496212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A77590B-6D28-4672-95FC-259F5D686A8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0897" y="4804042"/>
            <a:ext cx="484992" cy="496212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BACDB5-FA36-44DA-B870-9E511827DD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6297" y="5569197"/>
            <a:ext cx="484992" cy="49621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9FB3183-CB4E-4258-A3AD-76F99062406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0897" y="5964664"/>
            <a:ext cx="484992" cy="4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Дізнайся результат виконання ланцюжка дій.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2601C442-5871-4191-9C7F-D566670CFDA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22B738BA-DD8A-4ACF-8DC1-CE7029F54E06}"/>
              </a:ext>
            </a:extLst>
          </p:cNvPr>
          <p:cNvGrpSpPr/>
          <p:nvPr/>
        </p:nvGrpSpPr>
        <p:grpSpPr>
          <a:xfrm>
            <a:off x="1271989" y="1543050"/>
            <a:ext cx="10265665" cy="5019675"/>
            <a:chOff x="1271989" y="1543050"/>
            <a:chExt cx="10265665" cy="5019675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DD1255F3-38A8-4D21-9507-9D3A4B27C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42542" y="1543050"/>
              <a:ext cx="9649734" cy="2114550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50FD494-AFFC-4549-8659-35293AE219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95068" y="4220346"/>
              <a:ext cx="7686900" cy="2342379"/>
            </a:xfrm>
            <a:prstGeom prst="rect">
              <a:avLst/>
            </a:prstGeom>
          </p:spPr>
        </p:pic>
        <p:sp>
          <p:nvSpPr>
            <p:cNvPr id="9" name="Полілінія: фігура 8">
              <a:extLst>
                <a:ext uri="{FF2B5EF4-FFF2-40B4-BE49-F238E27FC236}">
                  <a16:creationId xmlns:a16="http://schemas.microsoft.com/office/drawing/2014/main" id="{56972F8F-33FD-4BBB-8198-001D5AC897C6}"/>
                </a:ext>
              </a:extLst>
            </p:cNvPr>
            <p:cNvSpPr/>
            <p:nvPr/>
          </p:nvSpPr>
          <p:spPr>
            <a:xfrm>
              <a:off x="1271989" y="2638425"/>
              <a:ext cx="10265665" cy="2619375"/>
            </a:xfrm>
            <a:custGeom>
              <a:avLst/>
              <a:gdLst>
                <a:gd name="connsiteX0" fmla="*/ 9710336 w 10265665"/>
                <a:gd name="connsiteY0" fmla="*/ 0 h 2619375"/>
                <a:gd name="connsiteX1" fmla="*/ 10072286 w 10265665"/>
                <a:gd name="connsiteY1" fmla="*/ 819150 h 2619375"/>
                <a:gd name="connsiteX2" fmla="*/ 7052861 w 10265665"/>
                <a:gd name="connsiteY2" fmla="*/ 1381125 h 2619375"/>
                <a:gd name="connsiteX3" fmla="*/ 2642786 w 10265665"/>
                <a:gd name="connsiteY3" fmla="*/ 1371600 h 2619375"/>
                <a:gd name="connsiteX4" fmla="*/ 166286 w 10265665"/>
                <a:gd name="connsiteY4" fmla="*/ 1028700 h 2619375"/>
                <a:gd name="connsiteX5" fmla="*/ 337736 w 10265665"/>
                <a:gd name="connsiteY5" fmla="*/ 2238375 h 2619375"/>
                <a:gd name="connsiteX6" fmla="*/ 1233086 w 10265665"/>
                <a:gd name="connsiteY6" fmla="*/ 2619375 h 261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5665" h="2619375">
                  <a:moveTo>
                    <a:pt x="9710336" y="0"/>
                  </a:moveTo>
                  <a:cubicBezTo>
                    <a:pt x="10112767" y="294481"/>
                    <a:pt x="10515199" y="588963"/>
                    <a:pt x="10072286" y="819150"/>
                  </a:cubicBezTo>
                  <a:cubicBezTo>
                    <a:pt x="9629373" y="1049338"/>
                    <a:pt x="8291111" y="1289050"/>
                    <a:pt x="7052861" y="1381125"/>
                  </a:cubicBezTo>
                  <a:cubicBezTo>
                    <a:pt x="5814611" y="1473200"/>
                    <a:pt x="3790549" y="1430338"/>
                    <a:pt x="2642786" y="1371600"/>
                  </a:cubicBezTo>
                  <a:cubicBezTo>
                    <a:pt x="1495023" y="1312862"/>
                    <a:pt x="550461" y="884238"/>
                    <a:pt x="166286" y="1028700"/>
                  </a:cubicBezTo>
                  <a:cubicBezTo>
                    <a:pt x="-217889" y="1173162"/>
                    <a:pt x="159936" y="1973263"/>
                    <a:pt x="337736" y="2238375"/>
                  </a:cubicBezTo>
                  <a:cubicBezTo>
                    <a:pt x="515536" y="2503488"/>
                    <a:pt x="874311" y="2561431"/>
                    <a:pt x="1233086" y="2619375"/>
                  </a:cubicBezTo>
                </a:path>
              </a:pathLst>
            </a:custGeom>
            <a:noFill/>
            <a:ln w="38100">
              <a:solidFill>
                <a:srgbClr val="E725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174054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1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4538" y="1214138"/>
            <a:ext cx="379095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Прямоугольник 1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Виконай завдання в зошиті на с.33.</a:t>
            </a:r>
            <a:endParaRPr lang="uk-U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Досліди, як зміна компонента впливає на результат.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C046A092-C94D-4BA0-AED3-C3FB67D0A30C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3CE476-7EAC-4C5F-94C1-EFD0D4272C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225" y="2690812"/>
            <a:ext cx="11639550" cy="14763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9B779A-7B24-4FBF-9E44-EF98FB6EFB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0528" y="3531505"/>
            <a:ext cx="581743" cy="5952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A39AEE-A941-4051-8245-22C55DF91F6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8146" y="3588655"/>
            <a:ext cx="523019" cy="4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0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Геометрична хвилинка.</a:t>
            </a:r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5C744C9B-0DE2-45C5-90D3-E2B9292CC7F6}"/>
              </a:ext>
            </a:extLst>
          </p:cNvPr>
          <p:cNvGrpSpPr/>
          <p:nvPr/>
        </p:nvGrpSpPr>
        <p:grpSpPr>
          <a:xfrm>
            <a:off x="286566" y="2583009"/>
            <a:ext cx="7308034" cy="2306491"/>
            <a:chOff x="698500" y="1853444"/>
            <a:chExt cx="9144000" cy="3013831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95073D6A-924F-40CE-BE08-90015F7D4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39800" y="2212975"/>
              <a:ext cx="8902700" cy="2654300"/>
            </a:xfrm>
            <a:prstGeom prst="rect">
              <a:avLst/>
            </a:prstGeom>
          </p:spPr>
        </p:pic>
        <p:sp>
          <p:nvSpPr>
            <p:cNvPr id="6" name="Прямокутник 5">
              <a:extLst>
                <a:ext uri="{FF2B5EF4-FFF2-40B4-BE49-F238E27FC236}">
                  <a16:creationId xmlns:a16="http://schemas.microsoft.com/office/drawing/2014/main" id="{F2B62049-85F2-419E-A9B0-1598B177F7B7}"/>
                </a:ext>
              </a:extLst>
            </p:cNvPr>
            <p:cNvSpPr/>
            <p:nvPr/>
          </p:nvSpPr>
          <p:spPr>
            <a:xfrm>
              <a:off x="698500" y="1853444"/>
              <a:ext cx="4191000" cy="1486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0" name="Пряма сполучна лінія 9">
            <a:extLst>
              <a:ext uri="{FF2B5EF4-FFF2-40B4-BE49-F238E27FC236}">
                <a16:creationId xmlns:a16="http://schemas.microsoft.com/office/drawing/2014/main" id="{3159686B-45A4-4893-9C15-4AE82DE9C03E}"/>
              </a:ext>
            </a:extLst>
          </p:cNvPr>
          <p:cNvCxnSpPr/>
          <p:nvPr/>
        </p:nvCxnSpPr>
        <p:spPr>
          <a:xfrm flipH="1">
            <a:off x="8166100" y="2920650"/>
            <a:ext cx="1600200" cy="160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 сполучна лінія 10">
            <a:extLst>
              <a:ext uri="{FF2B5EF4-FFF2-40B4-BE49-F238E27FC236}">
                <a16:creationId xmlns:a16="http://schemas.microsoft.com/office/drawing/2014/main" id="{3907C37F-5F2D-4782-9B53-1B21B8CA55B6}"/>
              </a:ext>
            </a:extLst>
          </p:cNvPr>
          <p:cNvCxnSpPr>
            <a:cxnSpLocks/>
          </p:cNvCxnSpPr>
          <p:nvPr/>
        </p:nvCxnSpPr>
        <p:spPr>
          <a:xfrm flipH="1">
            <a:off x="8166100" y="4520850"/>
            <a:ext cx="2743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D84C3B5F-20AE-45E8-B326-A56CF93E4E58}"/>
              </a:ext>
            </a:extLst>
          </p:cNvPr>
          <p:cNvSpPr/>
          <p:nvPr/>
        </p:nvSpPr>
        <p:spPr>
          <a:xfrm>
            <a:off x="8102601" y="4394200"/>
            <a:ext cx="228599" cy="2285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E9850-2030-4CDF-9824-9B33B524B0BC}"/>
              </a:ext>
            </a:extLst>
          </p:cNvPr>
          <p:cNvSpPr txBox="1"/>
          <p:nvPr/>
        </p:nvSpPr>
        <p:spPr>
          <a:xfrm>
            <a:off x="7710489" y="4417000"/>
            <a:ext cx="784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</a:t>
            </a:r>
            <a:endParaRPr lang="uk-UA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BC217-FF8C-4C24-A16E-8253E978075C}"/>
              </a:ext>
            </a:extLst>
          </p:cNvPr>
          <p:cNvSpPr txBox="1"/>
          <p:nvPr/>
        </p:nvSpPr>
        <p:spPr>
          <a:xfrm>
            <a:off x="9161464" y="2526314"/>
            <a:ext cx="784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М</a:t>
            </a:r>
            <a:endParaRPr lang="uk-UA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2E81BA-5E08-49A2-A11C-8FF42A667CEE}"/>
              </a:ext>
            </a:extLst>
          </p:cNvPr>
          <p:cNvSpPr txBox="1"/>
          <p:nvPr/>
        </p:nvSpPr>
        <p:spPr>
          <a:xfrm>
            <a:off x="10909300" y="4216111"/>
            <a:ext cx="784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О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83157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порівняння за схемою.</a:t>
            </a: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76AEEE47-9138-4B37-8459-DB64BD0D4457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9" name="Групувати 8">
            <a:extLst>
              <a:ext uri="{FF2B5EF4-FFF2-40B4-BE49-F238E27FC236}">
                <a16:creationId xmlns:a16="http://schemas.microsoft.com/office/drawing/2014/main" id="{D94648AC-6AB7-4D15-91A4-D4C347612012}"/>
              </a:ext>
            </a:extLst>
          </p:cNvPr>
          <p:cNvGrpSpPr/>
          <p:nvPr/>
        </p:nvGrpSpPr>
        <p:grpSpPr>
          <a:xfrm>
            <a:off x="390525" y="1935619"/>
            <a:ext cx="11344275" cy="2986762"/>
            <a:chOff x="390525" y="1935619"/>
            <a:chExt cx="11344275" cy="2986762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FB1AECCF-0B19-4FA3-83F3-220F30B351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7199" y="1935619"/>
              <a:ext cx="11277601" cy="2986762"/>
            </a:xfrm>
            <a:prstGeom prst="rect">
              <a:avLst/>
            </a:prstGeom>
          </p:spPr>
        </p:pic>
        <p:sp>
          <p:nvSpPr>
            <p:cNvPr id="8" name="Прямокутник 7">
              <a:extLst>
                <a:ext uri="{FF2B5EF4-FFF2-40B4-BE49-F238E27FC236}">
                  <a16:creationId xmlns:a16="http://schemas.microsoft.com/office/drawing/2014/main" id="{9E9C97C3-220E-48FC-8887-C1230D531F00}"/>
                </a:ext>
              </a:extLst>
            </p:cNvPr>
            <p:cNvSpPr/>
            <p:nvPr/>
          </p:nvSpPr>
          <p:spPr>
            <a:xfrm>
              <a:off x="390525" y="2447925"/>
              <a:ext cx="6715125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22B7CE-D76F-4B9F-A30F-CAD4B67718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5645" y="4270519"/>
            <a:ext cx="413855" cy="4175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55CBFD-2D84-4F63-BE38-F8BE939E0B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1213" y="4270519"/>
            <a:ext cx="413855" cy="417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9A88F9-BC3E-44B1-98D3-6D0CFF13BE9D}"/>
              </a:ext>
            </a:extLst>
          </p:cNvPr>
          <p:cNvSpPr txBox="1"/>
          <p:nvPr/>
        </p:nvSpPr>
        <p:spPr>
          <a:xfrm>
            <a:off x="1640683" y="4217670"/>
            <a:ext cx="27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  <a:endParaRPr lang="uk-UA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C058-7244-44C2-9481-B0444FEAB8CE}"/>
              </a:ext>
            </a:extLst>
          </p:cNvPr>
          <p:cNvSpPr txBox="1"/>
          <p:nvPr/>
        </p:nvSpPr>
        <p:spPr>
          <a:xfrm>
            <a:off x="1609500" y="3395037"/>
            <a:ext cx="27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  <a:endParaRPr lang="uk-UA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52D66A-6E23-4214-9FE7-8AD4904B00C9}"/>
              </a:ext>
            </a:extLst>
          </p:cNvPr>
          <p:cNvSpPr txBox="1"/>
          <p:nvPr/>
        </p:nvSpPr>
        <p:spPr>
          <a:xfrm>
            <a:off x="4631833" y="3399412"/>
            <a:ext cx="27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A0A058-6466-46CF-B941-A8672920E8B3}"/>
              </a:ext>
            </a:extLst>
          </p:cNvPr>
          <p:cNvSpPr txBox="1"/>
          <p:nvPr/>
        </p:nvSpPr>
        <p:spPr>
          <a:xfrm>
            <a:off x="4645494" y="4226419"/>
            <a:ext cx="27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  <a:endParaRPr lang="uk-UA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E04D3-61C4-48F9-B356-18F12931E5A9}"/>
              </a:ext>
            </a:extLst>
          </p:cNvPr>
          <p:cNvSpPr txBox="1"/>
          <p:nvPr/>
        </p:nvSpPr>
        <p:spPr>
          <a:xfrm>
            <a:off x="7017245" y="3421462"/>
            <a:ext cx="27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  <a:endParaRPr lang="uk-UA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84379D-A080-4373-B8D3-766E21EF4D39}"/>
              </a:ext>
            </a:extLst>
          </p:cNvPr>
          <p:cNvSpPr txBox="1"/>
          <p:nvPr/>
        </p:nvSpPr>
        <p:spPr>
          <a:xfrm>
            <a:off x="7089015" y="4250167"/>
            <a:ext cx="27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  <a:endParaRPr lang="uk-UA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997E2-B5EB-4C9E-B6BA-6487C1B94195}"/>
              </a:ext>
            </a:extLst>
          </p:cNvPr>
          <p:cNvSpPr txBox="1"/>
          <p:nvPr/>
        </p:nvSpPr>
        <p:spPr>
          <a:xfrm>
            <a:off x="10039578" y="3421462"/>
            <a:ext cx="27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  <a:endParaRPr lang="uk-UA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91B048-2C50-4804-94C6-09BA1E5C377B}"/>
              </a:ext>
            </a:extLst>
          </p:cNvPr>
          <p:cNvSpPr txBox="1"/>
          <p:nvPr/>
        </p:nvSpPr>
        <p:spPr>
          <a:xfrm>
            <a:off x="10110787" y="4250167"/>
            <a:ext cx="27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6108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159</Words>
  <Application>Microsoft Office PowerPoint</Application>
  <PresentationFormat>Широкоэкранный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Математичний тренажер Перейди за посиланням та обчисли вирази: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78</cp:revision>
  <dcterms:created xsi:type="dcterms:W3CDTF">2018-01-05T16:38:53Z</dcterms:created>
  <dcterms:modified xsi:type="dcterms:W3CDTF">2022-03-30T10:13:34Z</dcterms:modified>
</cp:coreProperties>
</file>