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2638D8-A14F-4047-BA44-38C1F2B38F62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582EC17-3911-454B-92F4-93F2423E666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Тема: </a:t>
            </a:r>
            <a:r>
              <a:rPr lang="uk-UA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Розв’язування вправ з теми </a:t>
            </a:r>
            <a:r>
              <a:rPr lang="uk-UA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“</a:t>
            </a:r>
            <a:r>
              <a:rPr lang="uk-UA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Лінійна функція”</a:t>
            </a:r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3789040"/>
            <a:ext cx="6400800" cy="1473200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 smtClean="0">
                <a:solidFill>
                  <a:schemeClr val="tx1"/>
                </a:solidFill>
              </a:rPr>
              <a:t>Мета: повторити поняття  лінійної функції та її властивості, формувати навички розв'язування задач, навички побудови графіків; розвивати увагу, уяву, пам’ять; виховувати самостійність, охайність, старанність у навчальній діяльності.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Лінійна функція, її властивості та графік&quot; | Презентація. Алгеб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5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Презентація на тему: &quot;Лінійна функція, її властивості та графік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60648"/>
            <a:ext cx="8736905" cy="65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00174"/>
            <a:ext cx="8820472" cy="535782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1) значення функції, якщо значення аргументу дорівнює 6;  </a:t>
            </a:r>
          </a:p>
          <a:p>
            <a:endParaRPr lang="uk-UA" sz="2800" dirty="0" smtClean="0"/>
          </a:p>
          <a:p>
            <a:endParaRPr lang="uk-UA" sz="2800" dirty="0"/>
          </a:p>
          <a:p>
            <a:endParaRPr lang="uk-UA" sz="2800" dirty="0" smtClean="0"/>
          </a:p>
          <a:p>
            <a:r>
              <a:rPr lang="uk-UA" sz="2800" dirty="0" smtClean="0"/>
              <a:t>2</a:t>
            </a:r>
            <a:r>
              <a:rPr lang="uk-UA" sz="2800" dirty="0" smtClean="0"/>
              <a:t>) значення функції, якщо значення аргументу дорівнює 5;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1º. Функцію задано формулою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uk-UA" dirty="0" smtClean="0"/>
              <a:t>      </a:t>
            </a:r>
            <a:r>
              <a:rPr lang="uk-UA" b="1" i="1" dirty="0" smtClean="0">
                <a:solidFill>
                  <a:srgbClr val="C00000"/>
                </a:solidFill>
              </a:rPr>
              <a:t>у =</a:t>
            </a:r>
            <a:r>
              <a:rPr lang="uk-UA" b="1" dirty="0" smtClean="0">
                <a:solidFill>
                  <a:srgbClr val="C00000"/>
                </a:solidFill>
              </a:rPr>
              <a:t> -2</a:t>
            </a:r>
            <a:r>
              <a:rPr lang="uk-UA" b="1" i="1" dirty="0" smtClean="0">
                <a:solidFill>
                  <a:srgbClr val="C00000"/>
                </a:solidFill>
              </a:rPr>
              <a:t>х </a:t>
            </a:r>
            <a:r>
              <a:rPr lang="uk-UA" b="1" dirty="0" smtClean="0">
                <a:solidFill>
                  <a:srgbClr val="C00000"/>
                </a:solidFill>
              </a:rPr>
              <a:t>+ 7. </a:t>
            </a:r>
            <a:r>
              <a:rPr lang="uk-UA" dirty="0" smtClean="0"/>
              <a:t>Визначте: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9512" y="2428868"/>
            <a:ext cx="4000496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Якщо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uk-UA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х=6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то  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06182"/>
              </p:ext>
            </p:extLst>
          </p:nvPr>
        </p:nvGraphicFramePr>
        <p:xfrm>
          <a:off x="2915816" y="2428868"/>
          <a:ext cx="1835160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Формула" r:id="rId3" imgW="812520" imgH="203040" progId="Equation.3">
                  <p:embed/>
                </p:oleObj>
              </mc:Choice>
              <mc:Fallback>
                <p:oleObj name="Формула" r:id="rId3" imgW="812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28868"/>
                        <a:ext cx="1835160" cy="458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02472"/>
              </p:ext>
            </p:extLst>
          </p:nvPr>
        </p:nvGraphicFramePr>
        <p:xfrm>
          <a:off x="2915816" y="2770978"/>
          <a:ext cx="10048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Формула" r:id="rId5" imgW="444240" imgH="203040" progId="Equation.3">
                  <p:embed/>
                </p:oleObj>
              </mc:Choice>
              <mc:Fallback>
                <p:oleObj name="Формула" r:id="rId5" imgW="4442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770978"/>
                        <a:ext cx="10048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47896"/>
              </p:ext>
            </p:extLst>
          </p:nvPr>
        </p:nvGraphicFramePr>
        <p:xfrm>
          <a:off x="2987824" y="3187063"/>
          <a:ext cx="9477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Формула" r:id="rId7" imgW="419040" imgH="203040" progId="Equation.3">
                  <p:embed/>
                </p:oleObj>
              </mc:Choice>
              <mc:Fallback>
                <p:oleObj name="Формула" r:id="rId7" imgW="4190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187063"/>
                        <a:ext cx="94773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одержимое 2"/>
          <p:cNvSpPr txBox="1">
            <a:spLocks/>
          </p:cNvSpPr>
          <p:nvPr/>
        </p:nvSpPr>
        <p:spPr>
          <a:xfrm>
            <a:off x="323528" y="4941168"/>
            <a:ext cx="4000496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Якщо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uk-UA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х=5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то  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40975"/>
              </p:ext>
            </p:extLst>
          </p:nvPr>
        </p:nvGraphicFramePr>
        <p:xfrm>
          <a:off x="2987824" y="4941168"/>
          <a:ext cx="18065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Формула" r:id="rId9" imgW="799920" imgH="203040" progId="Equation.3">
                  <p:embed/>
                </p:oleObj>
              </mc:Choice>
              <mc:Fallback>
                <p:oleObj name="Формула" r:id="rId9" imgW="79992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941168"/>
                        <a:ext cx="180657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46306"/>
              </p:ext>
            </p:extLst>
          </p:nvPr>
        </p:nvGraphicFramePr>
        <p:xfrm>
          <a:off x="2987824" y="5512672"/>
          <a:ext cx="10048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Формула" r:id="rId11" imgW="444240" imgH="203040" progId="Equation.3">
                  <p:embed/>
                </p:oleObj>
              </mc:Choice>
              <mc:Fallback>
                <p:oleObj name="Формула" r:id="rId11" imgW="4442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12672"/>
                        <a:ext cx="100488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276460"/>
              </p:ext>
            </p:extLst>
          </p:nvPr>
        </p:nvGraphicFramePr>
        <p:xfrm>
          <a:off x="4167016" y="5512672"/>
          <a:ext cx="4302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Формула" r:id="rId13" imgW="190440" imgH="152280" progId="Equation.3">
                  <p:embed/>
                </p:oleObj>
              </mc:Choice>
              <mc:Fallback>
                <p:oleObj name="Формула" r:id="rId13" imgW="190440" imgH="152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016" y="5512672"/>
                        <a:ext cx="430212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87887"/>
              </p:ext>
            </p:extLst>
          </p:nvPr>
        </p:nvGraphicFramePr>
        <p:xfrm>
          <a:off x="4644008" y="5512672"/>
          <a:ext cx="9477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Формула" r:id="rId15" imgW="419040" imgH="203040" progId="Equation.3">
                  <p:embed/>
                </p:oleObj>
              </mc:Choice>
              <mc:Fallback>
                <p:oleObj name="Формула" r:id="rId15" imgW="41904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512672"/>
                        <a:ext cx="94773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08520" y="2060848"/>
            <a:ext cx="8856984" cy="1296144"/>
          </a:xfrm>
        </p:spPr>
        <p:txBody>
          <a:bodyPr/>
          <a:lstStyle/>
          <a:p>
            <a:r>
              <a:rPr lang="uk-UA" sz="2800" dirty="0" smtClean="0"/>
              <a:t>1) значення аргументу, при якому зна­чення функції дорівнює </a:t>
            </a:r>
            <a:r>
              <a:rPr lang="uk-UA" sz="2800" b="1" dirty="0" smtClean="0"/>
              <a:t>-9</a:t>
            </a:r>
            <a:r>
              <a:rPr lang="uk-UA" sz="2800" dirty="0" smtClean="0"/>
              <a:t>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Функцію задано формулою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uk-UA" dirty="0" smtClean="0"/>
              <a:t>      </a:t>
            </a:r>
            <a:r>
              <a:rPr lang="uk-UA" b="1" i="1" dirty="0" smtClean="0">
                <a:solidFill>
                  <a:srgbClr val="C00000"/>
                </a:solidFill>
              </a:rPr>
              <a:t>у =</a:t>
            </a:r>
            <a:r>
              <a:rPr lang="uk-UA" b="1" dirty="0" smtClean="0">
                <a:solidFill>
                  <a:srgbClr val="C00000"/>
                </a:solidFill>
              </a:rPr>
              <a:t> -2</a:t>
            </a:r>
            <a:r>
              <a:rPr lang="uk-UA" b="1" i="1" dirty="0" smtClean="0">
                <a:solidFill>
                  <a:srgbClr val="C00000"/>
                </a:solidFill>
              </a:rPr>
              <a:t>х </a:t>
            </a:r>
            <a:r>
              <a:rPr lang="uk-UA" b="1" dirty="0" smtClean="0">
                <a:solidFill>
                  <a:srgbClr val="C00000"/>
                </a:solidFill>
              </a:rPr>
              <a:t>+ 7</a:t>
            </a:r>
            <a:r>
              <a:rPr lang="uk-UA" dirty="0" smtClean="0"/>
              <a:t>. Визначте:</a:t>
            </a:r>
            <a:endParaRPr lang="ru-RU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20039"/>
              </p:ext>
            </p:extLst>
          </p:nvPr>
        </p:nvGraphicFramePr>
        <p:xfrm>
          <a:off x="827584" y="4216528"/>
          <a:ext cx="25225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Формула" r:id="rId3" imgW="1117440" imgH="203040" progId="Equation.3">
                  <p:embed/>
                </p:oleObj>
              </mc:Choice>
              <mc:Fallback>
                <p:oleObj name="Формула" r:id="rId3" imgW="11174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16528"/>
                        <a:ext cx="2522537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4353"/>
              </p:ext>
            </p:extLst>
          </p:nvPr>
        </p:nvGraphicFramePr>
        <p:xfrm>
          <a:off x="827584" y="4788032"/>
          <a:ext cx="2063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Формула" r:id="rId5" imgW="914400" imgH="177480" progId="Equation.3">
                  <p:embed/>
                </p:oleObj>
              </mc:Choice>
              <mc:Fallback>
                <p:oleObj name="Формула" r:id="rId5" imgW="9144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88032"/>
                        <a:ext cx="20637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67604"/>
              </p:ext>
            </p:extLst>
          </p:nvPr>
        </p:nvGraphicFramePr>
        <p:xfrm>
          <a:off x="827584" y="5301208"/>
          <a:ext cx="2035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Формула" r:id="rId7" imgW="901440" imgH="177480" progId="Equation.3">
                  <p:embed/>
                </p:oleObj>
              </mc:Choice>
              <mc:Fallback>
                <p:oleObj name="Формула" r:id="rId7" imgW="9014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01208"/>
                        <a:ext cx="203517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43238"/>
              </p:ext>
            </p:extLst>
          </p:nvPr>
        </p:nvGraphicFramePr>
        <p:xfrm>
          <a:off x="791963" y="5733256"/>
          <a:ext cx="1747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Формула" r:id="rId9" imgW="774360" imgH="177480" progId="Equation.3">
                  <p:embed/>
                </p:oleObj>
              </mc:Choice>
              <mc:Fallback>
                <p:oleObj name="Формула" r:id="rId9" imgW="77436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63" y="5733256"/>
                        <a:ext cx="174783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74527"/>
              </p:ext>
            </p:extLst>
          </p:nvPr>
        </p:nvGraphicFramePr>
        <p:xfrm>
          <a:off x="1259632" y="6165304"/>
          <a:ext cx="7731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Формула" r:id="rId11" imgW="342720" imgH="177480" progId="Equation.3">
                  <p:embed/>
                </p:oleObj>
              </mc:Choice>
              <mc:Fallback>
                <p:oleObj name="Формула" r:id="rId11" imgW="3427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165304"/>
                        <a:ext cx="7731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одержимое 2"/>
          <p:cNvSpPr txBox="1">
            <a:spLocks/>
          </p:cNvSpPr>
          <p:nvPr/>
        </p:nvSpPr>
        <p:spPr>
          <a:xfrm>
            <a:off x="539552" y="3645024"/>
            <a:ext cx="4000496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uk-UA" sz="2600" dirty="0"/>
              <a:t>1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Якщо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uk-UA" sz="2600" i="1" dirty="0" smtClean="0"/>
              <a:t>у=-9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то  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935480"/>
            <a:ext cx="3892992" cy="438912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1) чи проходить графік функції через точку </a:t>
            </a:r>
            <a:r>
              <a:rPr lang="uk-UA" sz="2800" i="1" dirty="0" smtClean="0"/>
              <a:t>А </a:t>
            </a:r>
            <a:r>
              <a:rPr lang="uk-UA" sz="2800" dirty="0" smtClean="0"/>
              <a:t>(-4; 15).</a:t>
            </a:r>
            <a:endParaRPr lang="ru-RU" sz="2800" dirty="0" smtClean="0"/>
          </a:p>
          <a:p>
            <a:r>
              <a:rPr lang="uk-UA" sz="2800" dirty="0" smtClean="0"/>
              <a:t>2) </a:t>
            </a:r>
            <a:r>
              <a:rPr lang="uk-UA" sz="2800" dirty="0" smtClean="0"/>
              <a:t>чи проходить графік функції через точку </a:t>
            </a:r>
            <a:r>
              <a:rPr lang="uk-UA" sz="2800" i="1" dirty="0" smtClean="0"/>
              <a:t>А </a:t>
            </a:r>
            <a:r>
              <a:rPr lang="uk-UA" sz="2800" dirty="0" smtClean="0"/>
              <a:t>(-3; -1).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Функцію задано формулою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uk-UA" dirty="0" smtClean="0"/>
              <a:t>      </a:t>
            </a:r>
            <a:r>
              <a:rPr lang="uk-UA" b="1" i="1" dirty="0" smtClean="0">
                <a:solidFill>
                  <a:srgbClr val="C00000"/>
                </a:solidFill>
              </a:rPr>
              <a:t>у =</a:t>
            </a:r>
            <a:r>
              <a:rPr lang="uk-UA" b="1" dirty="0" smtClean="0">
                <a:solidFill>
                  <a:srgbClr val="C00000"/>
                </a:solidFill>
              </a:rPr>
              <a:t> -2</a:t>
            </a:r>
            <a:r>
              <a:rPr lang="uk-UA" b="1" i="1" dirty="0" smtClean="0">
                <a:solidFill>
                  <a:srgbClr val="C00000"/>
                </a:solidFill>
              </a:rPr>
              <a:t>х </a:t>
            </a:r>
            <a:r>
              <a:rPr lang="uk-UA" b="1" dirty="0" smtClean="0">
                <a:solidFill>
                  <a:srgbClr val="C00000"/>
                </a:solidFill>
              </a:rPr>
              <a:t>+ 7. </a:t>
            </a:r>
            <a:r>
              <a:rPr lang="uk-UA" dirty="0" smtClean="0"/>
              <a:t>Визначте: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714744" y="1928802"/>
            <a:ext cx="5429256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uk-UA" sz="2600" dirty="0"/>
              <a:t>1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Якщо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lang="uk-UA" sz="2800" i="1" dirty="0" smtClean="0"/>
              <a:t>А </a:t>
            </a:r>
            <a:r>
              <a:rPr lang="uk-UA" sz="2800" dirty="0" smtClean="0"/>
              <a:t>(-4; 15), то х=-4, у=15 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43550" y="2614613"/>
          <a:ext cx="24082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Формула" r:id="rId3" imgW="1066680" imgH="203040" progId="Equation.3">
                  <p:embed/>
                </p:oleObj>
              </mc:Choice>
              <mc:Fallback>
                <p:oleObj name="Формула" r:id="rId3" imgW="10666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614613"/>
                        <a:ext cx="24082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316663" y="3100388"/>
          <a:ext cx="10604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5" imgW="469800" imgH="177480" progId="Equation.3">
                  <p:embed/>
                </p:oleObj>
              </mc:Choice>
              <mc:Fallback>
                <p:oleObj name="Формула" r:id="rId5" imgW="4698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3100388"/>
                        <a:ext cx="10604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одержимое 2"/>
          <p:cNvSpPr txBox="1">
            <a:spLocks/>
          </p:cNvSpPr>
          <p:nvPr/>
        </p:nvSpPr>
        <p:spPr>
          <a:xfrm>
            <a:off x="3714744" y="3501008"/>
            <a:ext cx="5429256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uk-UA" sz="2600" dirty="0"/>
              <a:t>2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Якщо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lang="uk-UA" sz="2800" i="1" dirty="0" smtClean="0"/>
              <a:t>А </a:t>
            </a:r>
            <a:r>
              <a:rPr lang="uk-UA" sz="2800" dirty="0" smtClean="0"/>
              <a:t>(-3; -1), то х=-3, у=-1 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11327"/>
              </p:ext>
            </p:extLst>
          </p:nvPr>
        </p:nvGraphicFramePr>
        <p:xfrm>
          <a:off x="5436096" y="4057432"/>
          <a:ext cx="24368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Формула" r:id="rId7" imgW="1079280" imgH="203040" progId="Equation.3">
                  <p:embed/>
                </p:oleObj>
              </mc:Choice>
              <mc:Fallback>
                <p:oleObj name="Формула" r:id="rId7" imgW="1079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057432"/>
                        <a:ext cx="243681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12439"/>
              </p:ext>
            </p:extLst>
          </p:nvPr>
        </p:nvGraphicFramePr>
        <p:xfrm>
          <a:off x="5899147" y="4581128"/>
          <a:ext cx="10604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Формула" r:id="rId9" imgW="469800" imgH="164880" progId="Equation.3">
                  <p:embed/>
                </p:oleObj>
              </mc:Choice>
              <mc:Fallback>
                <p:oleObj name="Формула" r:id="rId9" imgW="46980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47" y="4581128"/>
                        <a:ext cx="10604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140</TotalTime>
  <Words>176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Волна</vt:lpstr>
      <vt:lpstr>Формула</vt:lpstr>
      <vt:lpstr>Тема: Розв’язування вправ з теми “Лінійна функція”</vt:lpstr>
      <vt:lpstr>Презентация PowerPoint</vt:lpstr>
      <vt:lpstr>Презентация PowerPoint</vt:lpstr>
      <vt:lpstr>1º. Функцію задано формулою        у = -2х + 7. Визначте:</vt:lpstr>
      <vt:lpstr>Функцію задано формулою        у = -2х + 7. Визначте:</vt:lpstr>
      <vt:lpstr>Функцію задано формулою        у = -2х + 7. Визначте: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Розв’язування задач та вправ “Лінійна функція”</dc:title>
  <dc:creator>Admin</dc:creator>
  <cp:lastModifiedBy>admin</cp:lastModifiedBy>
  <cp:revision>16</cp:revision>
  <dcterms:created xsi:type="dcterms:W3CDTF">2020-04-05T16:52:56Z</dcterms:created>
  <dcterms:modified xsi:type="dcterms:W3CDTF">2022-03-29T16:28:33Z</dcterms:modified>
</cp:coreProperties>
</file>