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738" r:id="rId2"/>
    <p:sldId id="1010" r:id="rId3"/>
    <p:sldId id="1005" r:id="rId4"/>
    <p:sldId id="1015" r:id="rId5"/>
    <p:sldId id="1069" r:id="rId6"/>
    <p:sldId id="1096" r:id="rId7"/>
    <p:sldId id="1097" r:id="rId8"/>
    <p:sldId id="1098" r:id="rId9"/>
    <p:sldId id="1099" r:id="rId10"/>
    <p:sldId id="1094" r:id="rId11"/>
    <p:sldId id="1100" r:id="rId12"/>
    <p:sldId id="1101" r:id="rId13"/>
    <p:sldId id="1102" r:id="rId14"/>
    <p:sldId id="1087" r:id="rId15"/>
    <p:sldId id="1095" r:id="rId16"/>
    <p:sldId id="1103" r:id="rId17"/>
    <p:sldId id="1104" r:id="rId18"/>
    <p:sldId id="1058" r:id="rId19"/>
    <p:sldId id="1105" r:id="rId20"/>
    <p:sldId id="1106" r:id="rId21"/>
    <p:sldId id="1089" r:id="rId22"/>
    <p:sldId id="1027" r:id="rId23"/>
    <p:sldId id="1023" r:id="rId24"/>
    <p:sldId id="1033" r:id="rId25"/>
    <p:sldId id="107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059D"/>
    <a:srgbClr val="00B050"/>
    <a:srgbClr val="035110"/>
    <a:srgbClr val="FF4747"/>
    <a:srgbClr val="D3514F"/>
    <a:srgbClr val="2F3242"/>
    <a:srgbClr val="92193A"/>
    <a:srgbClr val="F17D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microsoft.com/office/2007/relationships/hdphoto" Target="../media/hdphoto2.wdp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073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957" y="5106265"/>
            <a:ext cx="9350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Які </a:t>
            </a:r>
            <a:r>
              <a:rPr lang="ru-RU" sz="6000" b="1" dirty="0" err="1">
                <a:solidFill>
                  <a:srgbClr val="2F3242"/>
                </a:solidFill>
              </a:rPr>
              <a:t>бувають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планети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Скільки планет у Сонячній системі? Яка планета земної групи найбільша,  газові планети-гіганти. Скільки планет у Всесвіті? Цікаві факти про планети  Сонячної системи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6548" y="532138"/>
            <a:ext cx="5480266" cy="41102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Планети </a:t>
            </a:r>
            <a:r>
              <a:rPr lang="ru-RU" sz="2000" b="1" dirty="0" err="1">
                <a:solidFill>
                  <a:schemeClr val="bg1"/>
                </a:solidFill>
              </a:rPr>
              <a:t>гіганти</a:t>
            </a:r>
            <a:r>
              <a:rPr lang="ru-RU" sz="2000" b="1" dirty="0">
                <a:solidFill>
                  <a:schemeClr val="bg1"/>
                </a:solidFill>
              </a:rPr>
              <a:t>: </a:t>
            </a:r>
            <a:r>
              <a:rPr lang="ru-RU" sz="2000" b="1" dirty="0" err="1">
                <a:solidFill>
                  <a:schemeClr val="bg1"/>
                </a:solidFill>
              </a:rPr>
              <a:t>цікаві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факти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8155" y="3101788"/>
            <a:ext cx="3881718" cy="3881718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86870" y="1761564"/>
            <a:ext cx="9233647" cy="3796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У </a:t>
            </a:r>
            <a:r>
              <a:rPr lang="ru-RU" sz="3500" dirty="0" err="1"/>
              <a:t>кожної</a:t>
            </a:r>
            <a:r>
              <a:rPr lang="ru-RU" sz="3500" dirty="0"/>
              <a:t> </a:t>
            </a:r>
            <a:r>
              <a:rPr lang="ru-RU" sz="3500" dirty="0" err="1"/>
              <a:t>планети-гіганта</a:t>
            </a:r>
            <a:r>
              <a:rPr lang="ru-RU" sz="3500" dirty="0"/>
              <a:t> в </a:t>
            </a:r>
            <a:r>
              <a:rPr lang="ru-RU" sz="3500" dirty="0" err="1"/>
              <a:t>центрі</a:t>
            </a:r>
            <a:r>
              <a:rPr lang="ru-RU" sz="3500" dirty="0"/>
              <a:t> є </a:t>
            </a:r>
            <a:r>
              <a:rPr lang="ru-RU" sz="3500" dirty="0" err="1"/>
              <a:t>своє</a:t>
            </a:r>
            <a:r>
              <a:rPr lang="ru-RU" sz="3500" dirty="0"/>
              <a:t> </a:t>
            </a:r>
            <a:r>
              <a:rPr lang="ru-RU" sz="3500" dirty="0" err="1"/>
              <a:t>тверде</a:t>
            </a:r>
            <a:r>
              <a:rPr lang="ru-RU" sz="3500" dirty="0"/>
              <a:t> ядро. За </a:t>
            </a:r>
            <a:r>
              <a:rPr lang="ru-RU" sz="3500" dirty="0" err="1"/>
              <a:t>мірками</a:t>
            </a:r>
            <a:r>
              <a:rPr lang="ru-RU" sz="3500" dirty="0"/>
              <a:t> самих планет-</a:t>
            </a:r>
            <a:r>
              <a:rPr lang="ru-RU" sz="3500" dirty="0" err="1"/>
              <a:t>гігантів</a:t>
            </a:r>
            <a:r>
              <a:rPr lang="ru-RU" sz="3500" dirty="0"/>
              <a:t> ядро ​​</a:t>
            </a:r>
            <a:r>
              <a:rPr lang="ru-RU" sz="3500" dirty="0" err="1"/>
              <a:t>це</a:t>
            </a:r>
            <a:r>
              <a:rPr lang="ru-RU" sz="3500" dirty="0"/>
              <a:t> абсолютно </a:t>
            </a:r>
            <a:r>
              <a:rPr lang="ru-RU" sz="3500" dirty="0" err="1"/>
              <a:t>невелике</a:t>
            </a:r>
            <a:r>
              <a:rPr lang="ru-RU" sz="3500" dirty="0"/>
              <a:t>, </a:t>
            </a:r>
            <a:r>
              <a:rPr lang="ru-RU" sz="3500" dirty="0" err="1"/>
              <a:t>однак</a:t>
            </a:r>
            <a:r>
              <a:rPr lang="ru-RU" sz="3500" dirty="0"/>
              <a:t> </a:t>
            </a:r>
            <a:r>
              <a:rPr lang="ru-RU" sz="3500" dirty="0" err="1"/>
              <a:t>якщо</a:t>
            </a:r>
            <a:r>
              <a:rPr lang="ru-RU" sz="3500" dirty="0"/>
              <a:t> </a:t>
            </a:r>
            <a:r>
              <a:rPr lang="ru-RU" sz="3500" dirty="0" err="1"/>
              <a:t>порівнювати</a:t>
            </a:r>
            <a:r>
              <a:rPr lang="ru-RU" sz="3500" dirty="0"/>
              <a:t> </a:t>
            </a:r>
            <a:r>
              <a:rPr lang="ru-RU" sz="3500" dirty="0" err="1"/>
              <a:t>ці</a:t>
            </a:r>
            <a:r>
              <a:rPr lang="ru-RU" sz="3500" dirty="0"/>
              <a:t> ядра з ядрами планет </a:t>
            </a:r>
            <a:r>
              <a:rPr lang="ru-RU" sz="3500" dirty="0" err="1"/>
              <a:t>земної</a:t>
            </a:r>
            <a:r>
              <a:rPr lang="ru-RU" sz="3500" dirty="0"/>
              <a:t> </a:t>
            </a:r>
            <a:r>
              <a:rPr lang="ru-RU" sz="3500" dirty="0" err="1"/>
              <a:t>групи</a:t>
            </a:r>
            <a:r>
              <a:rPr lang="ru-RU" sz="3500" dirty="0"/>
              <a:t>, то будь-яке з них </a:t>
            </a:r>
            <a:r>
              <a:rPr lang="ru-RU" sz="3500" dirty="0" err="1"/>
              <a:t>набагато</a:t>
            </a:r>
            <a:r>
              <a:rPr lang="ru-RU" sz="3500" dirty="0"/>
              <a:t> </a:t>
            </a:r>
            <a:r>
              <a:rPr lang="ru-RU" sz="3500" dirty="0" err="1"/>
              <a:t>більше</a:t>
            </a:r>
            <a:r>
              <a:rPr lang="ru-RU" sz="3500" dirty="0"/>
              <a:t> </a:t>
            </a:r>
            <a:r>
              <a:rPr lang="ru-RU" sz="3500" dirty="0" err="1"/>
              <a:t>від</a:t>
            </a:r>
            <a:r>
              <a:rPr lang="ru-RU" sz="3500" dirty="0"/>
              <a:t> ядер </a:t>
            </a:r>
            <a:r>
              <a:rPr lang="ru-RU" sz="3500" dirty="0" err="1"/>
              <a:t>земних</a:t>
            </a:r>
            <a:r>
              <a:rPr lang="ru-RU" sz="3500" dirty="0"/>
              <a:t> планет.</a:t>
            </a:r>
          </a:p>
        </p:txBody>
      </p:sp>
    </p:spTree>
    <p:extLst>
      <p:ext uri="{BB962C8B-B14F-4D97-AF65-F5344CB8AC3E}">
        <p14:creationId xmlns:p14="http://schemas.microsoft.com/office/powerpoint/2010/main" val="9799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Планети </a:t>
            </a:r>
            <a:r>
              <a:rPr lang="ru-RU" sz="2000" b="1" dirty="0" err="1">
                <a:solidFill>
                  <a:schemeClr val="bg1"/>
                </a:solidFill>
              </a:rPr>
              <a:t>гіганти</a:t>
            </a:r>
            <a:r>
              <a:rPr lang="ru-RU" sz="2000" b="1" dirty="0">
                <a:solidFill>
                  <a:schemeClr val="bg1"/>
                </a:solidFill>
              </a:rPr>
              <a:t>: </a:t>
            </a:r>
            <a:r>
              <a:rPr lang="ru-RU" sz="2000" b="1" dirty="0" err="1">
                <a:solidFill>
                  <a:schemeClr val="bg1"/>
                </a:solidFill>
              </a:rPr>
              <a:t>цікаві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факти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8155" y="3101788"/>
            <a:ext cx="3881718" cy="3881718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86870" y="1380565"/>
            <a:ext cx="9233647" cy="469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Кожен </a:t>
            </a:r>
            <a:r>
              <a:rPr lang="ru-RU" sz="3500" dirty="0" err="1"/>
              <a:t>пам’ятає</a:t>
            </a:r>
            <a:r>
              <a:rPr lang="ru-RU" sz="3500" dirty="0"/>
              <a:t>, </a:t>
            </a:r>
            <a:r>
              <a:rPr lang="ru-RU" sz="3500" dirty="0" err="1"/>
              <a:t>що</a:t>
            </a:r>
            <a:r>
              <a:rPr lang="ru-RU" sz="3500" dirty="0"/>
              <a:t> Сатурн </a:t>
            </a:r>
            <a:r>
              <a:rPr lang="ru-RU" sz="3500" dirty="0" err="1"/>
              <a:t>знаменитий</a:t>
            </a:r>
            <a:r>
              <a:rPr lang="ru-RU" sz="3500" dirty="0"/>
              <a:t> </a:t>
            </a:r>
            <a:r>
              <a:rPr lang="ru-RU" sz="3500" dirty="0" err="1"/>
              <a:t>своїми</a:t>
            </a:r>
            <a:r>
              <a:rPr lang="ru-RU" sz="3500" dirty="0"/>
              <a:t> </a:t>
            </a:r>
            <a:r>
              <a:rPr lang="ru-RU" sz="3500" dirty="0" err="1"/>
              <a:t>кільцями</a:t>
            </a:r>
            <a:r>
              <a:rPr lang="ru-RU" sz="3500" dirty="0"/>
              <a:t>, але далеко не </a:t>
            </a:r>
            <a:r>
              <a:rPr lang="ru-RU" sz="3500" dirty="0" err="1"/>
              <a:t>всі</a:t>
            </a:r>
            <a:r>
              <a:rPr lang="ru-RU" sz="3500" dirty="0"/>
              <a:t> </a:t>
            </a:r>
            <a:r>
              <a:rPr lang="ru-RU" sz="3500" dirty="0" err="1"/>
              <a:t>знають</a:t>
            </a:r>
            <a:r>
              <a:rPr lang="ru-RU" sz="3500" dirty="0"/>
              <a:t> про </a:t>
            </a:r>
            <a:r>
              <a:rPr lang="ru-RU" sz="3500" dirty="0" err="1"/>
              <a:t>наявність</a:t>
            </a:r>
            <a:r>
              <a:rPr lang="ru-RU" sz="3500" dirty="0"/>
              <a:t> таких же </a:t>
            </a:r>
            <a:r>
              <a:rPr lang="ru-RU" sz="3500" dirty="0" err="1"/>
              <a:t>кілець</a:t>
            </a:r>
            <a:r>
              <a:rPr lang="ru-RU" sz="3500" dirty="0"/>
              <a:t> і у </a:t>
            </a:r>
            <a:r>
              <a:rPr lang="ru-RU" sz="3500" dirty="0" err="1"/>
              <a:t>інших</a:t>
            </a:r>
            <a:r>
              <a:rPr lang="ru-RU" sz="3500" dirty="0"/>
              <a:t> </a:t>
            </a:r>
            <a:r>
              <a:rPr lang="ru-RU" sz="3500" dirty="0" err="1"/>
              <a:t>чотирьох</a:t>
            </a:r>
            <a:r>
              <a:rPr lang="ru-RU" sz="3500" dirty="0"/>
              <a:t> планет, вони </a:t>
            </a:r>
            <a:r>
              <a:rPr lang="ru-RU" sz="3500" dirty="0" err="1"/>
              <a:t>мають</a:t>
            </a:r>
            <a:r>
              <a:rPr lang="ru-RU" sz="3500" dirty="0"/>
              <a:t> </a:t>
            </a:r>
            <a:r>
              <a:rPr lang="ru-RU" sz="3500" dirty="0" err="1"/>
              <a:t>трохи</a:t>
            </a:r>
            <a:r>
              <a:rPr lang="ru-RU" sz="3500" dirty="0"/>
              <a:t> </a:t>
            </a:r>
            <a:r>
              <a:rPr lang="ru-RU" sz="3500" dirty="0" err="1"/>
              <a:t>інший</a:t>
            </a:r>
            <a:r>
              <a:rPr lang="ru-RU" sz="3500" dirty="0"/>
              <a:t> </a:t>
            </a:r>
            <a:r>
              <a:rPr lang="ru-RU" sz="3500" dirty="0" err="1"/>
              <a:t>хімічний</a:t>
            </a:r>
            <a:r>
              <a:rPr lang="ru-RU" sz="3500" dirty="0"/>
              <a:t> склад і </a:t>
            </a:r>
            <a:r>
              <a:rPr lang="ru-RU" sz="3500" dirty="0" err="1"/>
              <a:t>менш</a:t>
            </a:r>
            <a:r>
              <a:rPr lang="ru-RU" sz="3500" dirty="0"/>
              <a:t> </a:t>
            </a:r>
            <a:r>
              <a:rPr lang="ru-RU" sz="3500" dirty="0" err="1"/>
              <a:t>помітні</a:t>
            </a:r>
            <a:r>
              <a:rPr lang="ru-RU" sz="3500" dirty="0"/>
              <a:t>, </a:t>
            </a:r>
            <a:r>
              <a:rPr lang="ru-RU" sz="3500" dirty="0" err="1"/>
              <a:t>тим</a:t>
            </a:r>
            <a:r>
              <a:rPr lang="ru-RU" sz="3500" dirty="0"/>
              <a:t> не </a:t>
            </a:r>
            <a:r>
              <a:rPr lang="ru-RU" sz="3500" dirty="0" err="1"/>
              <a:t>менш</a:t>
            </a:r>
            <a:r>
              <a:rPr lang="ru-RU" sz="3500" dirty="0"/>
              <a:t>, при </a:t>
            </a:r>
            <a:r>
              <a:rPr lang="ru-RU" sz="3500" dirty="0" err="1"/>
              <a:t>спостереженні</a:t>
            </a:r>
            <a:r>
              <a:rPr lang="ru-RU" sz="3500" dirty="0"/>
              <a:t> за </a:t>
            </a:r>
            <a:r>
              <a:rPr lang="ru-RU" sz="3500" dirty="0" err="1"/>
              <a:t>гігантами</a:t>
            </a:r>
            <a:r>
              <a:rPr lang="ru-RU" sz="3500" dirty="0"/>
              <a:t> за </a:t>
            </a:r>
            <a:r>
              <a:rPr lang="ru-RU" sz="3500" dirty="0" err="1"/>
              <a:t>допомогою</a:t>
            </a:r>
            <a:r>
              <a:rPr lang="ru-RU" sz="3500" dirty="0"/>
              <a:t> </a:t>
            </a:r>
            <a:r>
              <a:rPr lang="ru-RU" sz="3500" dirty="0" err="1"/>
              <a:t>астрономічної</a:t>
            </a:r>
            <a:r>
              <a:rPr lang="ru-RU" sz="3500" dirty="0"/>
              <a:t> </a:t>
            </a:r>
            <a:r>
              <a:rPr lang="ru-RU" sz="3500" dirty="0" err="1"/>
              <a:t>техніки</a:t>
            </a:r>
            <a:r>
              <a:rPr lang="ru-RU" sz="3500" dirty="0"/>
              <a:t> </a:t>
            </a:r>
            <a:r>
              <a:rPr lang="ru-RU" sz="3500" dirty="0" err="1"/>
              <a:t>можна</a:t>
            </a:r>
            <a:r>
              <a:rPr lang="ru-RU" sz="3500" dirty="0"/>
              <a:t> </a:t>
            </a:r>
            <a:r>
              <a:rPr lang="ru-RU" sz="3500" dirty="0" err="1"/>
              <a:t>їх</a:t>
            </a:r>
            <a:r>
              <a:rPr lang="ru-RU" sz="3500" dirty="0"/>
              <a:t> </a:t>
            </a:r>
            <a:r>
              <a:rPr lang="ru-RU" sz="3500" dirty="0" err="1"/>
              <a:t>побачити</a:t>
            </a:r>
            <a:r>
              <a:rPr lang="ru-RU" sz="35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80847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Планети </a:t>
            </a:r>
            <a:r>
              <a:rPr lang="ru-RU" sz="2000" b="1" dirty="0" err="1">
                <a:solidFill>
                  <a:schemeClr val="bg1"/>
                </a:solidFill>
              </a:rPr>
              <a:t>гіганти</a:t>
            </a:r>
            <a:r>
              <a:rPr lang="ru-RU" sz="2000" b="1" dirty="0">
                <a:solidFill>
                  <a:schemeClr val="bg1"/>
                </a:solidFill>
              </a:rPr>
              <a:t>: </a:t>
            </a:r>
            <a:r>
              <a:rPr lang="ru-RU" sz="2000" b="1" dirty="0" err="1">
                <a:solidFill>
                  <a:schemeClr val="bg1"/>
                </a:solidFill>
              </a:rPr>
              <a:t>цікаві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факти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8155" y="3101788"/>
            <a:ext cx="3881718" cy="3881718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86870" y="1380565"/>
            <a:ext cx="9233647" cy="469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Планети </a:t>
            </a:r>
            <a:r>
              <a:rPr lang="ru-RU" sz="3500" dirty="0" err="1"/>
              <a:t>гіганти</a:t>
            </a:r>
            <a:r>
              <a:rPr lang="ru-RU" sz="3500" dirty="0"/>
              <a:t> </a:t>
            </a:r>
            <a:r>
              <a:rPr lang="ru-RU" sz="3500" dirty="0" err="1"/>
              <a:t>мають</a:t>
            </a:r>
            <a:r>
              <a:rPr lang="ru-RU" sz="3500" dirty="0"/>
              <a:t> </a:t>
            </a:r>
            <a:r>
              <a:rPr lang="ru-RU" sz="3500" dirty="0" err="1"/>
              <a:t>велику</a:t>
            </a:r>
            <a:r>
              <a:rPr lang="ru-RU" sz="3500" dirty="0"/>
              <a:t> </a:t>
            </a:r>
            <a:r>
              <a:rPr lang="ru-RU" sz="3500" dirty="0" err="1"/>
              <a:t>кількість</a:t>
            </a:r>
            <a:r>
              <a:rPr lang="ru-RU" sz="3500" dirty="0"/>
              <a:t> </a:t>
            </a:r>
            <a:r>
              <a:rPr lang="ru-RU" sz="3500" dirty="0" err="1"/>
              <a:t>супутників</a:t>
            </a:r>
            <a:r>
              <a:rPr lang="ru-RU" sz="3500" dirty="0"/>
              <a:t>. У </a:t>
            </a:r>
            <a:r>
              <a:rPr lang="ru-RU" sz="3500" dirty="0" err="1"/>
              <a:t>Юпітера</a:t>
            </a:r>
            <a:r>
              <a:rPr lang="ru-RU" sz="3500" dirty="0"/>
              <a:t> </a:t>
            </a:r>
            <a:r>
              <a:rPr lang="ru-RU" sz="3500" dirty="0" err="1"/>
              <a:t>налічується</a:t>
            </a:r>
            <a:r>
              <a:rPr lang="ru-RU" sz="3500" dirty="0"/>
              <a:t> 67 </a:t>
            </a:r>
            <a:r>
              <a:rPr lang="ru-RU" sz="3500" dirty="0" err="1"/>
              <a:t>супутників</a:t>
            </a:r>
            <a:r>
              <a:rPr lang="ru-RU" sz="3500" dirty="0"/>
              <a:t>, у Сатурна 62 </a:t>
            </a:r>
            <a:r>
              <a:rPr lang="ru-RU" sz="3500" dirty="0" err="1"/>
              <a:t>супутники</a:t>
            </a:r>
            <a:r>
              <a:rPr lang="ru-RU" sz="3500" dirty="0"/>
              <a:t>, у Урана 27, а у Нептуна </a:t>
            </a:r>
            <a:r>
              <a:rPr lang="ru-RU" sz="3500" dirty="0" err="1"/>
              <a:t>лише</a:t>
            </a:r>
            <a:r>
              <a:rPr lang="ru-RU" sz="3500" dirty="0"/>
              <a:t> 14 </a:t>
            </a:r>
            <a:r>
              <a:rPr lang="ru-RU" sz="3500" dirty="0" err="1"/>
              <a:t>супутників</a:t>
            </a:r>
            <a:r>
              <a:rPr lang="ru-RU" sz="3500" dirty="0"/>
              <a:t>. Для </a:t>
            </a:r>
            <a:r>
              <a:rPr lang="ru-RU" sz="3500" dirty="0" err="1"/>
              <a:t>порівняння</a:t>
            </a:r>
            <a:r>
              <a:rPr lang="ru-RU" sz="3500" dirty="0"/>
              <a:t> у </a:t>
            </a:r>
            <a:r>
              <a:rPr lang="ru-RU" sz="3500" dirty="0" err="1"/>
              <a:t>Землі</a:t>
            </a:r>
            <a:r>
              <a:rPr lang="ru-RU" sz="3500" dirty="0"/>
              <a:t> є </a:t>
            </a:r>
            <a:r>
              <a:rPr lang="ru-RU" sz="3500" dirty="0" err="1"/>
              <a:t>лише</a:t>
            </a:r>
            <a:r>
              <a:rPr lang="ru-RU" sz="3500" dirty="0"/>
              <a:t> один </a:t>
            </a:r>
            <a:r>
              <a:rPr lang="ru-RU" sz="3500" dirty="0" err="1"/>
              <a:t>супутник</a:t>
            </a:r>
            <a:r>
              <a:rPr lang="ru-RU" sz="3500" dirty="0"/>
              <a:t> – </a:t>
            </a:r>
            <a:r>
              <a:rPr lang="ru-RU" sz="3500" dirty="0" err="1"/>
              <a:t>це</a:t>
            </a:r>
            <a:r>
              <a:rPr lang="ru-RU" sz="3500" dirty="0"/>
              <a:t> </a:t>
            </a:r>
            <a:r>
              <a:rPr lang="ru-RU" sz="3500" dirty="0" err="1"/>
              <a:t>всім</a:t>
            </a:r>
            <a:r>
              <a:rPr lang="ru-RU" sz="3500" dirty="0"/>
              <a:t> </a:t>
            </a:r>
            <a:r>
              <a:rPr lang="ru-RU" sz="3500" dirty="0" err="1"/>
              <a:t>відомий</a:t>
            </a:r>
            <a:r>
              <a:rPr lang="ru-RU" sz="3500" dirty="0"/>
              <a:t> </a:t>
            </a:r>
            <a:r>
              <a:rPr lang="ru-RU" sz="3500" dirty="0" err="1"/>
              <a:t>Місяць</a:t>
            </a:r>
            <a:r>
              <a:rPr lang="ru-RU" sz="3500" dirty="0"/>
              <a:t>. </a:t>
            </a:r>
            <a:r>
              <a:rPr lang="ru-RU" sz="3500" dirty="0" err="1"/>
              <a:t>Супутники</a:t>
            </a:r>
            <a:r>
              <a:rPr lang="ru-RU" sz="3500" dirty="0"/>
              <a:t> </a:t>
            </a:r>
            <a:r>
              <a:rPr lang="ru-RU" sz="3500" dirty="0" err="1"/>
              <a:t>гігантських</a:t>
            </a:r>
            <a:r>
              <a:rPr lang="ru-RU" sz="3500" dirty="0"/>
              <a:t> планет </a:t>
            </a:r>
            <a:r>
              <a:rPr lang="ru-RU" sz="3500" dirty="0" err="1"/>
              <a:t>становлять</a:t>
            </a:r>
            <a:r>
              <a:rPr lang="ru-RU" sz="3500" dirty="0"/>
              <a:t> </a:t>
            </a:r>
            <a:r>
              <a:rPr lang="ru-RU" sz="3500" dirty="0" err="1"/>
              <a:t>особливий</a:t>
            </a:r>
            <a:r>
              <a:rPr lang="ru-RU" sz="3500" dirty="0"/>
              <a:t> </a:t>
            </a:r>
            <a:r>
              <a:rPr lang="ru-RU" sz="3500" dirty="0" err="1"/>
              <a:t>інтерес</a:t>
            </a:r>
            <a:r>
              <a:rPr lang="ru-RU" sz="3500" dirty="0"/>
              <a:t> для </a:t>
            </a:r>
            <a:r>
              <a:rPr lang="ru-RU" sz="3500" dirty="0" err="1"/>
              <a:t>вчених</a:t>
            </a:r>
            <a:r>
              <a:rPr lang="ru-RU" sz="3500" dirty="0"/>
              <a:t>, </a:t>
            </a:r>
            <a:r>
              <a:rPr lang="ru-RU" sz="3500" dirty="0" err="1"/>
              <a:t>оскільки</a:t>
            </a:r>
            <a:r>
              <a:rPr lang="ru-RU" sz="3500" dirty="0"/>
              <a:t> на </a:t>
            </a:r>
            <a:r>
              <a:rPr lang="ru-RU" sz="3500" dirty="0" err="1"/>
              <a:t>деяких</a:t>
            </a:r>
            <a:r>
              <a:rPr lang="ru-RU" sz="3500" dirty="0"/>
              <a:t> з них </a:t>
            </a:r>
            <a:r>
              <a:rPr lang="ru-RU" sz="3500" dirty="0" err="1"/>
              <a:t>може</a:t>
            </a:r>
            <a:r>
              <a:rPr lang="ru-RU" sz="3500" dirty="0"/>
              <a:t> </a:t>
            </a:r>
            <a:r>
              <a:rPr lang="ru-RU" sz="3500" dirty="0" err="1"/>
              <a:t>існувати</a:t>
            </a:r>
            <a:r>
              <a:rPr lang="ru-RU" sz="3500" dirty="0"/>
              <a:t> </a:t>
            </a:r>
            <a:r>
              <a:rPr lang="ru-RU" sz="3500" dirty="0" err="1"/>
              <a:t>життя</a:t>
            </a:r>
            <a:r>
              <a:rPr lang="ru-RU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Планети </a:t>
            </a:r>
            <a:r>
              <a:rPr lang="ru-RU" sz="2000" b="1" dirty="0" err="1">
                <a:solidFill>
                  <a:schemeClr val="bg1"/>
                </a:solidFill>
              </a:rPr>
              <a:t>гіганти</a:t>
            </a:r>
            <a:r>
              <a:rPr lang="ru-RU" sz="2000" b="1" dirty="0">
                <a:solidFill>
                  <a:schemeClr val="bg1"/>
                </a:solidFill>
              </a:rPr>
              <a:t>: </a:t>
            </a:r>
            <a:r>
              <a:rPr lang="ru-RU" sz="2000" b="1" dirty="0" err="1">
                <a:solidFill>
                  <a:schemeClr val="bg1"/>
                </a:solidFill>
              </a:rPr>
              <a:t>цікаві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факти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8155" y="3101788"/>
            <a:ext cx="3881718" cy="3881718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86870" y="1667435"/>
            <a:ext cx="9233647" cy="4410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Юпітер</a:t>
            </a:r>
            <a:r>
              <a:rPr lang="ru-RU" sz="3500" dirty="0"/>
              <a:t> </a:t>
            </a:r>
            <a:r>
              <a:rPr lang="ru-RU" sz="3500" dirty="0" err="1"/>
              <a:t>настільки</a:t>
            </a:r>
            <a:r>
              <a:rPr lang="ru-RU" sz="3500" dirty="0"/>
              <a:t> </a:t>
            </a:r>
            <a:r>
              <a:rPr lang="ru-RU" sz="3500" dirty="0" err="1"/>
              <a:t>величезний</a:t>
            </a:r>
            <a:r>
              <a:rPr lang="ru-RU" sz="3500" dirty="0"/>
              <a:t>, </a:t>
            </a:r>
            <a:r>
              <a:rPr lang="ru-RU" sz="3500" dirty="0" err="1"/>
              <a:t>що</a:t>
            </a:r>
            <a:r>
              <a:rPr lang="ru-RU" sz="3500" dirty="0"/>
              <a:t> при </a:t>
            </a:r>
            <a:r>
              <a:rPr lang="ru-RU" sz="3500" dirty="0" err="1"/>
              <a:t>бажанні</a:t>
            </a:r>
            <a:r>
              <a:rPr lang="ru-RU" sz="3500" dirty="0"/>
              <a:t> </a:t>
            </a:r>
            <a:r>
              <a:rPr lang="ru-RU" sz="3500" dirty="0" err="1"/>
              <a:t>він</a:t>
            </a:r>
            <a:r>
              <a:rPr lang="ru-RU" sz="3500" dirty="0"/>
              <a:t> </a:t>
            </a:r>
            <a:r>
              <a:rPr lang="ru-RU" sz="3500" dirty="0" err="1"/>
              <a:t>може</a:t>
            </a:r>
            <a:r>
              <a:rPr lang="ru-RU" sz="3500" dirty="0"/>
              <a:t> </a:t>
            </a:r>
            <a:r>
              <a:rPr lang="ru-RU" sz="3500" dirty="0" err="1"/>
              <a:t>вмістити</a:t>
            </a:r>
            <a:r>
              <a:rPr lang="ru-RU" sz="3500" dirty="0"/>
              <a:t> </a:t>
            </a:r>
            <a:r>
              <a:rPr lang="ru-RU" sz="3500" dirty="0" err="1"/>
              <a:t>всі</a:t>
            </a:r>
            <a:r>
              <a:rPr lang="ru-RU" sz="3500" dirty="0"/>
              <a:t> </a:t>
            </a:r>
            <a:r>
              <a:rPr lang="ru-RU" sz="3500" dirty="0" err="1"/>
              <a:t>планети</a:t>
            </a:r>
            <a:r>
              <a:rPr lang="ru-RU" sz="3500" dirty="0"/>
              <a:t> </a:t>
            </a:r>
            <a:r>
              <a:rPr lang="ru-RU" sz="3500" dirty="0" err="1"/>
              <a:t>Сонячної</a:t>
            </a:r>
            <a:r>
              <a:rPr lang="ru-RU" sz="3500" dirty="0"/>
              <a:t> </a:t>
            </a:r>
            <a:r>
              <a:rPr lang="ru-RU" sz="3500" dirty="0" err="1"/>
              <a:t>системи</a:t>
            </a:r>
            <a:r>
              <a:rPr lang="ru-RU" sz="3500" dirty="0"/>
              <a:t> разом </a:t>
            </a:r>
            <a:r>
              <a:rPr lang="ru-RU" sz="3500" dirty="0" err="1"/>
              <a:t>узяті</a:t>
            </a:r>
            <a:r>
              <a:rPr lang="ru-RU" sz="3500" dirty="0"/>
              <a:t>. </a:t>
            </a:r>
            <a:r>
              <a:rPr lang="ru-RU" sz="3500" dirty="0" err="1"/>
              <a:t>Цікаво</a:t>
            </a:r>
            <a:r>
              <a:rPr lang="ru-RU" sz="3500" dirty="0"/>
              <a:t>, </a:t>
            </a:r>
            <a:r>
              <a:rPr lang="ru-RU" sz="3500" dirty="0" err="1"/>
              <a:t>що</a:t>
            </a:r>
            <a:r>
              <a:rPr lang="ru-RU" sz="3500" dirty="0"/>
              <a:t> при таких </a:t>
            </a:r>
            <a:r>
              <a:rPr lang="ru-RU" sz="3500" dirty="0" err="1"/>
              <a:t>гігантських</a:t>
            </a:r>
            <a:r>
              <a:rPr lang="ru-RU" sz="3500" dirty="0"/>
              <a:t> </a:t>
            </a:r>
            <a:r>
              <a:rPr lang="ru-RU" sz="3500" dirty="0" err="1"/>
              <a:t>розмірах</a:t>
            </a:r>
            <a:r>
              <a:rPr lang="ru-RU" sz="3500" dirty="0"/>
              <a:t> </a:t>
            </a:r>
            <a:r>
              <a:rPr lang="ru-RU" sz="3500" dirty="0" err="1"/>
              <a:t>Юпітер</a:t>
            </a:r>
            <a:r>
              <a:rPr lang="ru-RU" sz="3500" dirty="0"/>
              <a:t> </a:t>
            </a:r>
            <a:r>
              <a:rPr lang="ru-RU" sz="3500" dirty="0" err="1"/>
              <a:t>обертається</a:t>
            </a:r>
            <a:r>
              <a:rPr lang="ru-RU" sz="3500" dirty="0"/>
              <a:t> з </a:t>
            </a:r>
            <a:r>
              <a:rPr lang="ru-RU" sz="3500" dirty="0" err="1"/>
              <a:t>величезною</a:t>
            </a:r>
            <a:r>
              <a:rPr lang="ru-RU" sz="3500" dirty="0"/>
              <a:t> </a:t>
            </a:r>
            <a:r>
              <a:rPr lang="ru-RU" sz="3500" dirty="0" err="1"/>
              <a:t>швидкістю</a:t>
            </a:r>
            <a:r>
              <a:rPr lang="ru-RU" sz="3500" dirty="0"/>
              <a:t>. </a:t>
            </a:r>
            <a:r>
              <a:rPr lang="ru-RU" sz="3500" dirty="0" err="1"/>
              <a:t>Якщо</a:t>
            </a:r>
            <a:r>
              <a:rPr lang="ru-RU" sz="3500" dirty="0"/>
              <a:t> на </a:t>
            </a:r>
            <a:r>
              <a:rPr lang="ru-RU" sz="3500" dirty="0" err="1"/>
              <a:t>Землі</a:t>
            </a:r>
            <a:r>
              <a:rPr lang="ru-RU" sz="3500" dirty="0"/>
              <a:t> день </a:t>
            </a:r>
            <a:r>
              <a:rPr lang="ru-RU" sz="3500" dirty="0" err="1"/>
              <a:t>триває</a:t>
            </a:r>
            <a:r>
              <a:rPr lang="ru-RU" sz="3500" dirty="0"/>
              <a:t> 24 </a:t>
            </a:r>
            <a:r>
              <a:rPr lang="ru-RU" sz="3500" dirty="0" err="1"/>
              <a:t>години</a:t>
            </a:r>
            <a:r>
              <a:rPr lang="ru-RU" sz="3500" dirty="0"/>
              <a:t>, то на </a:t>
            </a:r>
            <a:r>
              <a:rPr lang="ru-RU" sz="3500" dirty="0" err="1"/>
              <a:t>Юпітері</a:t>
            </a:r>
            <a:r>
              <a:rPr lang="ru-RU" sz="3500" dirty="0"/>
              <a:t> </a:t>
            </a:r>
            <a:r>
              <a:rPr lang="ru-RU" sz="3500" dirty="0" err="1"/>
              <a:t>він</a:t>
            </a:r>
            <a:r>
              <a:rPr lang="ru-RU" sz="3500" dirty="0"/>
              <a:t> </a:t>
            </a:r>
            <a:r>
              <a:rPr lang="ru-RU" sz="3500" dirty="0" err="1"/>
              <a:t>дорівнює</a:t>
            </a:r>
            <a:r>
              <a:rPr lang="ru-RU" sz="3500" dirty="0"/>
              <a:t> </a:t>
            </a:r>
            <a:r>
              <a:rPr lang="ru-RU" sz="3500" dirty="0" err="1"/>
              <a:t>всього</a:t>
            </a:r>
            <a:r>
              <a:rPr lang="ru-RU" sz="3500" dirty="0"/>
              <a:t> </a:t>
            </a:r>
            <a:r>
              <a:rPr lang="ru-RU" sz="3500" dirty="0" err="1"/>
              <a:t>лише</a:t>
            </a:r>
            <a:r>
              <a:rPr lang="ru-RU" sz="3500" dirty="0"/>
              <a:t> 10 годинам.</a:t>
            </a:r>
          </a:p>
        </p:txBody>
      </p:sp>
    </p:spTree>
    <p:extLst>
      <p:ext uri="{BB962C8B-B14F-4D97-AF65-F5344CB8AC3E}">
        <p14:creationId xmlns:p14="http://schemas.microsoft.com/office/powerpoint/2010/main" val="19069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626715"/>
            <a:ext cx="9475636" cy="3015623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4500" dirty="0"/>
              <a:t>   </a:t>
            </a:r>
            <a:r>
              <a:rPr lang="ru-RU" sz="4500" dirty="0" err="1"/>
              <a:t>Чи</a:t>
            </a:r>
            <a:r>
              <a:rPr lang="ru-RU" sz="4500" dirty="0"/>
              <a:t> </a:t>
            </a:r>
            <a:r>
              <a:rPr lang="ru-RU" sz="4500" dirty="0" err="1"/>
              <a:t>можливе</a:t>
            </a:r>
            <a:r>
              <a:rPr lang="ru-RU" sz="4500" dirty="0"/>
              <a:t> </a:t>
            </a:r>
            <a:r>
              <a:rPr lang="ru-RU" sz="4500" dirty="0" err="1"/>
              <a:t>життя</a:t>
            </a:r>
            <a:r>
              <a:rPr lang="ru-RU" sz="4500" dirty="0"/>
              <a:t> на планетах-</a:t>
            </a:r>
            <a:r>
              <a:rPr lang="ru-RU" sz="4500" dirty="0" err="1"/>
              <a:t>гігантах</a:t>
            </a:r>
            <a:r>
              <a:rPr lang="ru-RU" sz="4500" dirty="0"/>
              <a:t>? </a:t>
            </a:r>
            <a:r>
              <a:rPr lang="ru-RU" sz="4500" dirty="0" err="1"/>
              <a:t>Чому</a:t>
            </a:r>
            <a:r>
              <a:rPr lang="ru-RU" sz="4500" dirty="0"/>
              <a:t>?</a:t>
            </a:r>
            <a:endParaRPr lang="uk-UA" sz="4500" dirty="0"/>
          </a:p>
        </p:txBody>
      </p:sp>
    </p:spTree>
    <p:extLst>
      <p:ext uri="{BB962C8B-B14F-4D97-AF65-F5344CB8AC3E}">
        <p14:creationId xmlns:p14="http://schemas.microsoft.com/office/powerpoint/2010/main" val="15656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Пошукове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11351" y="1270039"/>
            <a:ext cx="11236233" cy="3066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Використовуючи текст підручника, науково-популярну літературу, хрестоматії, енциклопедії, підготуйте у групах розповідь-рекламу про одну з планет-гігантів таким чином, щоб викликати бажання здійснити віртуальну подорож до неї. </a:t>
            </a:r>
          </a:p>
        </p:txBody>
      </p:sp>
      <p:pic>
        <p:nvPicPr>
          <p:cNvPr id="1026" name="Picture 2" descr="Стратегії пошуку відомостей в інтернеті Шевченко Р.О., 2015 — Вікі ЦДП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730" y="4480210"/>
            <a:ext cx="3983568" cy="22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09500" y="1800494"/>
            <a:ext cx="8359253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означає слово </a:t>
            </a:r>
            <a:r>
              <a:rPr lang="uk-UA" sz="2400" b="1" dirty="0">
                <a:solidFill>
                  <a:srgbClr val="FFFF00"/>
                </a:solidFill>
              </a:rPr>
              <a:t>планета</a:t>
            </a:r>
            <a:r>
              <a:rPr lang="uk-UA" sz="2400" dirty="0"/>
              <a:t>? Познач      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4576" y="1772229"/>
            <a:ext cx="411111" cy="470789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268735" y="234708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959980" y="2342668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951361" y="2351218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788602" y="2342668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64242" y="2298846"/>
            <a:ext cx="1937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подорож</a:t>
            </a:r>
            <a:endParaRPr lang="ru-RU" sz="35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2004" y="2298846"/>
            <a:ext cx="2254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мандрівка</a:t>
            </a:r>
            <a:endParaRPr lang="ru-RU" sz="3500" dirty="0"/>
          </a:p>
        </p:txBody>
      </p:sp>
      <p:sp>
        <p:nvSpPr>
          <p:cNvPr id="32" name="TextBox 31"/>
          <p:cNvSpPr txBox="1"/>
          <p:nvPr/>
        </p:nvSpPr>
        <p:spPr>
          <a:xfrm>
            <a:off x="6476289" y="2298846"/>
            <a:ext cx="20542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екскурсія</a:t>
            </a:r>
            <a:endParaRPr lang="ru-RU" sz="3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53730" y="2298846"/>
            <a:ext cx="13486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турне</a:t>
            </a:r>
            <a:endParaRPr lang="ru-RU" sz="3500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8065" y="2285556"/>
            <a:ext cx="411111" cy="470789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2092502" y="2899185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609500" y="3502070"/>
            <a:ext cx="8359253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Підпиши назви планет-гігантів.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7175" y="4091228"/>
            <a:ext cx="5218512" cy="2206943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2869465" y="6695742"/>
            <a:ext cx="14035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393465" y="6695742"/>
            <a:ext cx="14035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5932119" y="6695742"/>
            <a:ext cx="14035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415288" y="6695742"/>
            <a:ext cx="14035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9980" y="6258430"/>
            <a:ext cx="12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Юпітер </a:t>
            </a:r>
            <a:endParaRPr lang="ru-RU" sz="2500" dirty="0"/>
          </a:p>
        </p:txBody>
      </p:sp>
      <p:sp>
        <p:nvSpPr>
          <p:cNvPr id="40" name="TextBox 39"/>
          <p:cNvSpPr txBox="1"/>
          <p:nvPr/>
        </p:nvSpPr>
        <p:spPr>
          <a:xfrm>
            <a:off x="4522307" y="6258430"/>
            <a:ext cx="12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Сатурн  </a:t>
            </a:r>
            <a:endParaRPr lang="ru-RU" sz="2500" dirty="0"/>
          </a:p>
        </p:txBody>
      </p:sp>
      <p:sp>
        <p:nvSpPr>
          <p:cNvPr id="41" name="TextBox 40"/>
          <p:cNvSpPr txBox="1"/>
          <p:nvPr/>
        </p:nvSpPr>
        <p:spPr>
          <a:xfrm>
            <a:off x="6243848" y="6258430"/>
            <a:ext cx="12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Уран  </a:t>
            </a:r>
            <a:endParaRPr lang="ru-RU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7506184" y="6264502"/>
            <a:ext cx="12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Нептун  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1628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9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80227" y="1751063"/>
            <a:ext cx="8850702" cy="540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Установити відповідності між планетами та їх характеристиками.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21761" y="3083312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Уран  </a:t>
            </a:r>
            <a:endParaRPr lang="ru-RU" sz="35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21761" y="2372231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Сатурн  </a:t>
            </a:r>
            <a:endParaRPr lang="ru-RU" sz="35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21761" y="3794393"/>
            <a:ext cx="2175478" cy="593539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Нептун  </a:t>
            </a:r>
            <a:endParaRPr lang="ru-RU" sz="35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21761" y="4499842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Юпітер  </a:t>
            </a:r>
            <a:endParaRPr lang="ru-RU" sz="35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772366" y="3037923"/>
            <a:ext cx="7150003" cy="443047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Найбільша планета Сонячної системи.</a:t>
            </a:r>
            <a:endParaRPr lang="ru-RU" sz="30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772365" y="2402057"/>
            <a:ext cx="7150003" cy="452837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Складається з великої кількості льоду.</a:t>
            </a:r>
            <a:endParaRPr lang="ru-RU" sz="30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772367" y="3650169"/>
            <a:ext cx="7150002" cy="1392274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Має кільця, які складаються переважно з крижаних часточок різного розміру, а також гірських порід і пилу.</a:t>
            </a:r>
            <a:endParaRPr lang="ru-RU" sz="30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72366" y="5229620"/>
            <a:ext cx="5031058" cy="940726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Найвіддаленіша від центра планета Сонячної системи.</a:t>
            </a:r>
            <a:endParaRPr lang="ru-RU" sz="3000" dirty="0"/>
          </a:p>
        </p:txBody>
      </p:sp>
      <p:cxnSp>
        <p:nvCxnSpPr>
          <p:cNvPr id="11" name="Прямая соединительная линия 10"/>
          <p:cNvCxnSpPr>
            <a:endCxn id="27" idx="1"/>
          </p:cNvCxnSpPr>
          <p:nvPr/>
        </p:nvCxnSpPr>
        <p:spPr>
          <a:xfrm>
            <a:off x="2697239" y="2709871"/>
            <a:ext cx="2075128" cy="1636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26" idx="1"/>
          </p:cNvCxnSpPr>
          <p:nvPr/>
        </p:nvCxnSpPr>
        <p:spPr>
          <a:xfrm flipV="1">
            <a:off x="2697239" y="2628476"/>
            <a:ext cx="2075126" cy="773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endCxn id="30" idx="1"/>
          </p:cNvCxnSpPr>
          <p:nvPr/>
        </p:nvCxnSpPr>
        <p:spPr>
          <a:xfrm>
            <a:off x="2709097" y="4095521"/>
            <a:ext cx="2063269" cy="1604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25" idx="1"/>
          </p:cNvCxnSpPr>
          <p:nvPr/>
        </p:nvCxnSpPr>
        <p:spPr>
          <a:xfrm flipV="1">
            <a:off x="2685381" y="3259447"/>
            <a:ext cx="2086985" cy="15842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37492" y="1751063"/>
            <a:ext cx="9838593" cy="540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Користуючись текстом підручника, заповни таблицю «Планети-гіганти».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52345"/>
              </p:ext>
            </p:extLst>
          </p:nvPr>
        </p:nvGraphicFramePr>
        <p:xfrm>
          <a:off x="264746" y="2383679"/>
          <a:ext cx="1103336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342">
                  <a:extLst>
                    <a:ext uri="{9D8B030D-6E8A-4147-A177-3AD203B41FA5}">
                      <a16:colId xmlns:a16="http://schemas.microsoft.com/office/drawing/2014/main" val="2913583405"/>
                    </a:ext>
                  </a:extLst>
                </a:gridCol>
                <a:gridCol w="2758342">
                  <a:extLst>
                    <a:ext uri="{9D8B030D-6E8A-4147-A177-3AD203B41FA5}">
                      <a16:colId xmlns:a16="http://schemas.microsoft.com/office/drawing/2014/main" val="532610763"/>
                    </a:ext>
                  </a:extLst>
                </a:gridCol>
                <a:gridCol w="2758342">
                  <a:extLst>
                    <a:ext uri="{9D8B030D-6E8A-4147-A177-3AD203B41FA5}">
                      <a16:colId xmlns:a16="http://schemas.microsoft.com/office/drawing/2014/main" val="723241683"/>
                    </a:ext>
                  </a:extLst>
                </a:gridCol>
                <a:gridCol w="2758342">
                  <a:extLst>
                    <a:ext uri="{9D8B030D-6E8A-4147-A177-3AD203B41FA5}">
                      <a16:colId xmlns:a16="http://schemas.microsoft.com/office/drawing/2014/main" val="3245978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chemeClr val="tx1"/>
                          </a:solidFill>
                        </a:rPr>
                        <a:t>Планета </a:t>
                      </a:r>
                      <a:endParaRPr lang="ru-RU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chemeClr val="tx1"/>
                          </a:solidFill>
                        </a:rPr>
                        <a:t>Особливості будови</a:t>
                      </a:r>
                      <a:endParaRPr lang="ru-RU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chemeClr val="tx1"/>
                          </a:solidFill>
                        </a:rPr>
                        <a:t>Температура </a:t>
                      </a:r>
                      <a:endParaRPr lang="ru-RU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000" dirty="0">
                          <a:solidFill>
                            <a:schemeClr val="tx1"/>
                          </a:solidFill>
                        </a:rPr>
                        <a:t>Кількість супутників</a:t>
                      </a:r>
                      <a:endParaRPr lang="ru-RU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000" b="1" dirty="0">
                          <a:solidFill>
                            <a:schemeClr val="tx1"/>
                          </a:solidFill>
                        </a:rPr>
                        <a:t>Юпітер </a:t>
                      </a:r>
                      <a:endParaRPr lang="ru-RU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69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000" b="1" dirty="0">
                          <a:solidFill>
                            <a:schemeClr val="tx1"/>
                          </a:solidFill>
                        </a:rPr>
                        <a:t>Сатурн </a:t>
                      </a:r>
                      <a:endParaRPr lang="ru-RU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000" b="1" dirty="0">
                          <a:solidFill>
                            <a:schemeClr val="tx1"/>
                          </a:solidFill>
                        </a:rPr>
                        <a:t>Нептун </a:t>
                      </a:r>
                      <a:endParaRPr lang="ru-RU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1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000" b="1" dirty="0">
                          <a:solidFill>
                            <a:schemeClr val="tx1"/>
                          </a:solidFill>
                        </a:rPr>
                        <a:t>Уран </a:t>
                      </a:r>
                      <a:endParaRPr lang="ru-RU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31528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91202" y="3292360"/>
            <a:ext cx="2790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Найбільша планета, має газову оболонку.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5510" y="3495350"/>
            <a:ext cx="263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- </a:t>
            </a:r>
            <a:r>
              <a:rPr lang="en-US" sz="2000" dirty="0"/>
              <a:t>1</a:t>
            </a:r>
            <a:r>
              <a:rPr lang="uk-UA" sz="2000" dirty="0"/>
              <a:t>3</a:t>
            </a:r>
            <a:r>
              <a:rPr lang="en-US" sz="2000" dirty="0"/>
              <a:t>0</a:t>
            </a:r>
            <a:r>
              <a:rPr lang="uk-UA" sz="2000" dirty="0"/>
              <a:t> </a:t>
            </a:r>
            <a:r>
              <a:rPr lang="ru-RU" sz="2000" dirty="0"/>
              <a:t>°С</a:t>
            </a:r>
            <a:r>
              <a:rPr lang="uk-UA" sz="2000" dirty="0"/>
              <a:t> 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507887" y="3495350"/>
            <a:ext cx="279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79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91203" y="4059973"/>
            <a:ext cx="279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Має систему </a:t>
            </a:r>
            <a:r>
              <a:rPr lang="uk-UA" sz="2000" dirty="0" err="1"/>
              <a:t>кілець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75510" y="4059973"/>
            <a:ext cx="263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- </a:t>
            </a:r>
            <a:r>
              <a:rPr lang="en-US" sz="2000" dirty="0"/>
              <a:t>170</a:t>
            </a:r>
            <a:r>
              <a:rPr lang="uk-UA" sz="2000" dirty="0"/>
              <a:t> </a:t>
            </a:r>
            <a:r>
              <a:rPr lang="ru-RU" sz="2000" dirty="0"/>
              <a:t>°С</a:t>
            </a:r>
            <a:r>
              <a:rPr lang="uk-UA" sz="2000" dirty="0"/>
              <a:t> 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507887" y="4059973"/>
            <a:ext cx="279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82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8401" y="4390450"/>
            <a:ext cx="2978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«Крижаний гігант», найвіддаленіша планета.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875510" y="4579537"/>
            <a:ext cx="263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- 22</a:t>
            </a:r>
            <a:r>
              <a:rPr lang="en-US" sz="2000" dirty="0"/>
              <a:t>0</a:t>
            </a:r>
            <a:r>
              <a:rPr lang="uk-UA" sz="2000" dirty="0"/>
              <a:t> </a:t>
            </a:r>
            <a:r>
              <a:rPr lang="ru-RU" sz="2000" dirty="0"/>
              <a:t>°С</a:t>
            </a:r>
            <a:r>
              <a:rPr lang="uk-UA" sz="2000" dirty="0"/>
              <a:t> 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507887" y="4579537"/>
            <a:ext cx="279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14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91202" y="4944448"/>
            <a:ext cx="2790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«Крижаний гігант», найхолодніша планета.</a:t>
            </a:r>
            <a:endParaRPr lang="ru-RU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5510" y="5098336"/>
            <a:ext cx="263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- 224 </a:t>
            </a:r>
            <a:r>
              <a:rPr lang="ru-RU" sz="2000" dirty="0"/>
              <a:t>°С</a:t>
            </a:r>
            <a:r>
              <a:rPr lang="uk-UA" sz="2000" dirty="0"/>
              <a:t> </a:t>
            </a:r>
            <a:endParaRPr lang="ru-RU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07887" y="5098336"/>
            <a:ext cx="279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27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574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09500" y="1800494"/>
            <a:ext cx="8359253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Розташуй планети за зростанням відстані від Сонця.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50089" y="2601446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241334" y="259703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232715" y="260558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9069956" y="259703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045596" y="2553210"/>
            <a:ext cx="1937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Юпітер</a:t>
            </a:r>
            <a:endParaRPr lang="ru-RU" sz="35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3358" y="2553210"/>
            <a:ext cx="2254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Сатурн</a:t>
            </a:r>
            <a:endParaRPr lang="ru-RU" sz="3500" dirty="0"/>
          </a:p>
        </p:txBody>
      </p:sp>
      <p:sp>
        <p:nvSpPr>
          <p:cNvPr id="32" name="TextBox 31"/>
          <p:cNvSpPr txBox="1"/>
          <p:nvPr/>
        </p:nvSpPr>
        <p:spPr>
          <a:xfrm>
            <a:off x="6757643" y="2553210"/>
            <a:ext cx="20542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Нептун</a:t>
            </a:r>
            <a:endParaRPr lang="ru-RU" sz="3500" dirty="0"/>
          </a:p>
        </p:txBody>
      </p:sp>
      <p:sp>
        <p:nvSpPr>
          <p:cNvPr id="33" name="TextBox 32"/>
          <p:cNvSpPr txBox="1"/>
          <p:nvPr/>
        </p:nvSpPr>
        <p:spPr>
          <a:xfrm>
            <a:off x="9735084" y="2553210"/>
            <a:ext cx="13486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Уран</a:t>
            </a:r>
            <a:endParaRPr lang="ru-RU" sz="35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082678" y="3413777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238684" y="4016662"/>
            <a:ext cx="9425354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Закресли «зайву» назву в кожному рядку. Поясни (усно) свій вибір.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22597" y="4680632"/>
            <a:ext cx="78575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Меркурій, Юпітер, Венера, Земля, Марс. </a:t>
            </a:r>
            <a:endParaRPr lang="ru-RU" sz="3500" dirty="0"/>
          </a:p>
        </p:txBody>
      </p:sp>
      <p:sp>
        <p:nvSpPr>
          <p:cNvPr id="10" name="TextBox 9"/>
          <p:cNvSpPr txBox="1"/>
          <p:nvPr/>
        </p:nvSpPr>
        <p:spPr>
          <a:xfrm>
            <a:off x="502162" y="2467207"/>
            <a:ext cx="59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1</a:t>
            </a:r>
            <a:endParaRPr lang="ru-RU" sz="4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176186" y="2470879"/>
            <a:ext cx="59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2</a:t>
            </a:r>
            <a:endParaRPr lang="ru-RU" sz="4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022029" y="2476266"/>
            <a:ext cx="59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3</a:t>
            </a:r>
            <a:endParaRPr lang="ru-RU" sz="4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184788" y="2476266"/>
            <a:ext cx="59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4</a:t>
            </a:r>
            <a:endParaRPr lang="ru-RU" sz="4000" b="1" dirty="0"/>
          </a:p>
        </p:txBody>
      </p:sp>
      <p:sp>
        <p:nvSpPr>
          <p:cNvPr id="11" name="Овал 10"/>
          <p:cNvSpPr/>
          <p:nvPr/>
        </p:nvSpPr>
        <p:spPr>
          <a:xfrm>
            <a:off x="1609500" y="4824653"/>
            <a:ext cx="333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1609500" y="5425902"/>
            <a:ext cx="333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2022597" y="5307626"/>
            <a:ext cx="78575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Юпітер, Сатурн, Венера, Уран, Нептун. </a:t>
            </a:r>
            <a:endParaRPr lang="ru-RU" sz="3500" dirty="0"/>
          </a:p>
        </p:txBody>
      </p:sp>
      <p:sp>
        <p:nvSpPr>
          <p:cNvPr id="47" name="Овал 46"/>
          <p:cNvSpPr/>
          <p:nvPr/>
        </p:nvSpPr>
        <p:spPr>
          <a:xfrm>
            <a:off x="7121769" y="4763872"/>
            <a:ext cx="1521069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5028591" y="5425902"/>
            <a:ext cx="1618394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16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9" grpId="0"/>
      <p:bldP spid="10" grpId="0"/>
      <p:bldP spid="34" grpId="0"/>
      <p:bldP spid="35" grpId="0"/>
      <p:bldP spid="43" grpId="0"/>
      <p:bldP spid="11" grpId="0" animBg="1"/>
      <p:bldP spid="44" grpId="0" animBg="1"/>
      <p:bldP spid="45" grpId="0"/>
      <p:bldP spid="47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7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9954" y="1800493"/>
            <a:ext cx="10093569" cy="56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Вибери і познач       особливості планет-гігантів. Перевірте одне одного.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0040" y="1774251"/>
            <a:ext cx="411111" cy="470789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303573" y="2441276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303573" y="302398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305930" y="3606043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305930" y="4188749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301770" y="4775946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799080" y="2393040"/>
            <a:ext cx="91033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Більша відстань від Сонця.</a:t>
            </a:r>
            <a:endParaRPr lang="ru-RU" sz="3500" dirty="0"/>
          </a:p>
        </p:txBody>
      </p:sp>
      <p:sp>
        <p:nvSpPr>
          <p:cNvPr id="31" name="TextBox 30"/>
          <p:cNvSpPr txBox="1"/>
          <p:nvPr/>
        </p:nvSpPr>
        <p:spPr>
          <a:xfrm>
            <a:off x="1799080" y="2997088"/>
            <a:ext cx="91033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Невеликі розміри.</a:t>
            </a:r>
            <a:endParaRPr lang="ru-RU" sz="3500" dirty="0"/>
          </a:p>
        </p:txBody>
      </p:sp>
      <p:sp>
        <p:nvSpPr>
          <p:cNvPr id="32" name="TextBox 31"/>
          <p:cNvSpPr txBox="1"/>
          <p:nvPr/>
        </p:nvSpPr>
        <p:spPr>
          <a:xfrm>
            <a:off x="1836448" y="3576073"/>
            <a:ext cx="98705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Великі розміри.</a:t>
            </a:r>
            <a:endParaRPr lang="ru-RU" sz="3500" dirty="0"/>
          </a:p>
        </p:txBody>
      </p:sp>
      <p:sp>
        <p:nvSpPr>
          <p:cNvPr id="33" name="TextBox 32"/>
          <p:cNvSpPr txBox="1"/>
          <p:nvPr/>
        </p:nvSpPr>
        <p:spPr>
          <a:xfrm>
            <a:off x="1805596" y="4157373"/>
            <a:ext cx="93782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Невелика відстань від Сонця.</a:t>
            </a:r>
            <a:endParaRPr lang="ru-RU" sz="3500" dirty="0"/>
          </a:p>
        </p:txBody>
      </p:sp>
      <p:sp>
        <p:nvSpPr>
          <p:cNvPr id="34" name="TextBox 33"/>
          <p:cNvSpPr txBox="1"/>
          <p:nvPr/>
        </p:nvSpPr>
        <p:spPr>
          <a:xfrm>
            <a:off x="1805596" y="4723985"/>
            <a:ext cx="95013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Мало супутників.</a:t>
            </a:r>
            <a:endParaRPr lang="ru-RU" sz="3500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944" y="2374712"/>
            <a:ext cx="411111" cy="470789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943" y="3547623"/>
            <a:ext cx="411111" cy="470789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1301770" y="5381821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304127" y="5963882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797277" y="5354927"/>
            <a:ext cx="91033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Мало або немає супутників.</a:t>
            </a:r>
            <a:endParaRPr lang="ru-RU" sz="3500" dirty="0"/>
          </a:p>
        </p:txBody>
      </p:sp>
      <p:sp>
        <p:nvSpPr>
          <p:cNvPr id="35" name="TextBox 34"/>
          <p:cNvSpPr txBox="1"/>
          <p:nvPr/>
        </p:nvSpPr>
        <p:spPr>
          <a:xfrm>
            <a:off x="1834645" y="5933912"/>
            <a:ext cx="98705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Наявність </a:t>
            </a:r>
            <a:r>
              <a:rPr lang="uk-UA" sz="3500" dirty="0" err="1"/>
              <a:t>кілець</a:t>
            </a:r>
            <a:r>
              <a:rPr lang="uk-UA" sz="3500" dirty="0"/>
              <a:t>.</a:t>
            </a:r>
            <a:endParaRPr lang="ru-RU" sz="35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912" y="5916042"/>
            <a:ext cx="414564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5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212491"/>
            <a:ext cx="10120819" cy="5765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</a:t>
            </a:r>
            <a:r>
              <a:rPr lang="ru-RU" sz="3000" dirty="0" err="1">
                <a:solidFill>
                  <a:prstClr val="white"/>
                </a:solidFill>
              </a:rPr>
              <a:t>Назвіть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планети-гіганти</a:t>
            </a:r>
            <a:r>
              <a:rPr lang="ru-RU" sz="3000" dirty="0">
                <a:solidFill>
                  <a:prstClr val="white"/>
                </a:solidFill>
              </a:rPr>
              <a:t>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11438" y="56792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2038330"/>
            <a:ext cx="10120821" cy="6278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Які з планет-</a:t>
            </a:r>
            <a:r>
              <a:rPr lang="ru-RU" sz="3000" dirty="0" err="1">
                <a:solidFill>
                  <a:prstClr val="white"/>
                </a:solidFill>
              </a:rPr>
              <a:t>гігантів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отримали</a:t>
            </a:r>
            <a:r>
              <a:rPr lang="ru-RU" sz="3000" dirty="0">
                <a:solidFill>
                  <a:prstClr val="white"/>
                </a:solidFill>
              </a:rPr>
              <a:t> титул «</a:t>
            </a:r>
            <a:r>
              <a:rPr lang="ru-RU" sz="3000" dirty="0" err="1">
                <a:solidFill>
                  <a:prstClr val="white"/>
                </a:solidFill>
              </a:rPr>
              <a:t>крижаного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гіганта</a:t>
            </a:r>
            <a:r>
              <a:rPr lang="ru-RU" sz="3000" dirty="0">
                <a:solidFill>
                  <a:prstClr val="white"/>
                </a:solidFill>
              </a:rPr>
              <a:t>»?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4" y="2915407"/>
            <a:ext cx="10120821" cy="802733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3. </a:t>
            </a:r>
            <a:r>
              <a:rPr lang="ru-RU" sz="3000" dirty="0" err="1">
                <a:solidFill>
                  <a:prstClr val="white"/>
                </a:solidFill>
              </a:rPr>
              <a:t>Назвіть</a:t>
            </a:r>
            <a:r>
              <a:rPr lang="ru-RU" sz="3000" dirty="0">
                <a:solidFill>
                  <a:prstClr val="white"/>
                </a:solidFill>
              </a:rPr>
              <a:t> і </a:t>
            </a:r>
            <a:r>
              <a:rPr lang="ru-RU" sz="3000" dirty="0" err="1">
                <a:solidFill>
                  <a:prstClr val="white"/>
                </a:solidFill>
              </a:rPr>
              <a:t>запишіть</a:t>
            </a:r>
            <a:r>
              <a:rPr lang="ru-RU" sz="3000" dirty="0">
                <a:solidFill>
                  <a:prstClr val="white"/>
                </a:solidFill>
              </a:rPr>
              <a:t> у </a:t>
            </a:r>
            <a:r>
              <a:rPr lang="ru-RU" sz="3000" dirty="0" err="1">
                <a:solidFill>
                  <a:prstClr val="white"/>
                </a:solidFill>
              </a:rPr>
              <a:t>зошит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планети</a:t>
            </a:r>
            <a:r>
              <a:rPr lang="ru-RU" sz="3000" dirty="0">
                <a:solidFill>
                  <a:prstClr val="white"/>
                </a:solidFill>
              </a:rPr>
              <a:t>,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мають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супутники</a:t>
            </a:r>
            <a:r>
              <a:rPr lang="ru-RU" sz="3000" dirty="0">
                <a:solidFill>
                  <a:prstClr val="white"/>
                </a:solidFill>
              </a:rPr>
              <a:t>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3" y="3967402"/>
            <a:ext cx="10120821" cy="1465636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>
                <a:solidFill>
                  <a:prstClr val="white"/>
                </a:solidFill>
              </a:rPr>
              <a:t>Які </a:t>
            </a:r>
            <a:r>
              <a:rPr lang="ru-RU" sz="3000" dirty="0" err="1">
                <a:solidFill>
                  <a:prstClr val="white"/>
                </a:solidFill>
              </a:rPr>
              <a:t>ваші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досягнення</a:t>
            </a:r>
            <a:r>
              <a:rPr lang="ru-RU" sz="3000" dirty="0">
                <a:solidFill>
                  <a:prstClr val="white"/>
                </a:solidFill>
              </a:rPr>
              <a:t> у </a:t>
            </a:r>
            <a:r>
              <a:rPr lang="ru-RU" sz="3000" dirty="0" err="1">
                <a:solidFill>
                  <a:prstClr val="white"/>
                </a:solidFill>
              </a:rPr>
              <a:t>вивченні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цієї</a:t>
            </a:r>
            <a:r>
              <a:rPr lang="ru-RU" sz="3000" dirty="0">
                <a:solidFill>
                  <a:prstClr val="white"/>
                </a:solidFill>
              </a:rPr>
              <a:t> теми? </a:t>
            </a:r>
            <a:r>
              <a:rPr lang="ru-RU" sz="3000" dirty="0" err="1">
                <a:solidFill>
                  <a:prstClr val="white"/>
                </a:solidFill>
              </a:rPr>
              <a:t>Що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зрозуміли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</a:p>
          <a:p>
            <a:r>
              <a:rPr lang="ru-RU" sz="3000" dirty="0" err="1">
                <a:solidFill>
                  <a:prstClr val="white"/>
                </a:solidFill>
              </a:rPr>
              <a:t>Чого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навчилися</a:t>
            </a:r>
            <a:r>
              <a:rPr lang="ru-RU" sz="3000" dirty="0">
                <a:solidFill>
                  <a:prstClr val="white"/>
                </a:solidFill>
              </a:rPr>
              <a:t>? </a:t>
            </a:r>
            <a:r>
              <a:rPr lang="ru-RU" sz="3000" dirty="0" err="1">
                <a:solidFill>
                  <a:prstClr val="white"/>
                </a:solidFill>
              </a:rPr>
              <a:t>Що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викликало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труднощі</a:t>
            </a:r>
            <a:r>
              <a:rPr lang="ru-RU" sz="3000" dirty="0">
                <a:solidFill>
                  <a:prstClr val="white"/>
                </a:solidFill>
              </a:rPr>
              <a:t>? </a:t>
            </a:r>
            <a:r>
              <a:rPr lang="ru-RU" sz="3000" dirty="0" err="1">
                <a:solidFill>
                  <a:prstClr val="white"/>
                </a:solidFill>
              </a:rPr>
              <a:t>Чи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подолали</a:t>
            </a:r>
            <a:endParaRPr lang="ru-RU" sz="3000" dirty="0">
              <a:solidFill>
                <a:prstClr val="white"/>
              </a:solidFill>
            </a:endParaRPr>
          </a:p>
          <a:p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їх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4627" y="3429001"/>
            <a:ext cx="3099967" cy="32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04946" y="1265380"/>
            <a:ext cx="7682716" cy="44320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500" dirty="0"/>
              <a:t>…у </a:t>
            </a:r>
            <a:r>
              <a:rPr lang="ru-RU" sz="3500" dirty="0" err="1"/>
              <a:t>давні</a:t>
            </a:r>
            <a:r>
              <a:rPr lang="ru-RU" sz="3500" dirty="0"/>
              <a:t> </a:t>
            </a:r>
            <a:r>
              <a:rPr lang="ru-RU" sz="3500" dirty="0" err="1"/>
              <a:t>часи</a:t>
            </a:r>
            <a:r>
              <a:rPr lang="ru-RU" sz="3500" dirty="0"/>
              <a:t> люди знали </a:t>
            </a:r>
            <a:r>
              <a:rPr lang="ru-RU" sz="3500" dirty="0" err="1"/>
              <a:t>тільки</a:t>
            </a:r>
            <a:r>
              <a:rPr lang="ru-RU" sz="3500" dirty="0"/>
              <a:t> </a:t>
            </a:r>
            <a:r>
              <a:rPr lang="ru-RU" sz="3500" dirty="0" err="1"/>
              <a:t>п’ять</a:t>
            </a:r>
            <a:r>
              <a:rPr lang="ru-RU" sz="3500" dirty="0"/>
              <a:t> планет – </a:t>
            </a:r>
            <a:r>
              <a:rPr lang="ru-RU" sz="3500" dirty="0" err="1"/>
              <a:t>Меркурій</a:t>
            </a:r>
            <a:r>
              <a:rPr lang="ru-RU" sz="3500" dirty="0"/>
              <a:t>, Венеру, Марс, </a:t>
            </a:r>
            <a:r>
              <a:rPr lang="ru-RU" sz="3500" dirty="0" err="1"/>
              <a:t>Юпітер</a:t>
            </a:r>
            <a:r>
              <a:rPr lang="ru-RU" sz="3500" dirty="0"/>
              <a:t> і Сатурн, </a:t>
            </a:r>
            <a:r>
              <a:rPr lang="ru-RU" sz="3500" dirty="0" err="1"/>
              <a:t>оскільки</a:t>
            </a:r>
            <a:r>
              <a:rPr lang="ru-RU" sz="3500" dirty="0"/>
              <a:t> </a:t>
            </a:r>
            <a:r>
              <a:rPr lang="ru-RU" sz="3500" dirty="0" err="1"/>
              <a:t>їх</a:t>
            </a:r>
            <a:r>
              <a:rPr lang="ru-RU" sz="3500" dirty="0"/>
              <a:t> </a:t>
            </a:r>
            <a:r>
              <a:rPr lang="ru-RU" sz="3500" dirty="0" err="1"/>
              <a:t>можна</a:t>
            </a:r>
            <a:r>
              <a:rPr lang="ru-RU" sz="3500" dirty="0"/>
              <a:t> </a:t>
            </a:r>
            <a:r>
              <a:rPr lang="ru-RU" sz="3500" dirty="0" err="1"/>
              <a:t>побачити</a:t>
            </a:r>
            <a:r>
              <a:rPr lang="ru-RU" sz="3500" dirty="0"/>
              <a:t> </a:t>
            </a:r>
            <a:r>
              <a:rPr lang="ru-RU" sz="3500" dirty="0" err="1"/>
              <a:t>неозброєним</a:t>
            </a:r>
            <a:r>
              <a:rPr lang="ru-RU" sz="3500" dirty="0"/>
              <a:t> оком. </a:t>
            </a:r>
            <a:r>
              <a:rPr lang="ru-RU" sz="3500" dirty="0" err="1"/>
              <a:t>Відкриття</a:t>
            </a:r>
            <a:r>
              <a:rPr lang="ru-RU" sz="3500" dirty="0"/>
              <a:t> Урана та Нептуна </a:t>
            </a:r>
            <a:r>
              <a:rPr lang="ru-RU" sz="3500" dirty="0" err="1"/>
              <a:t>відбулося</a:t>
            </a:r>
            <a:r>
              <a:rPr lang="ru-RU" sz="3500" dirty="0"/>
              <a:t> </a:t>
            </a:r>
            <a:r>
              <a:rPr lang="ru-RU" sz="3500" dirty="0" err="1"/>
              <a:t>після</a:t>
            </a:r>
            <a:r>
              <a:rPr lang="ru-RU" sz="3500" dirty="0"/>
              <a:t> того, як в </a:t>
            </a:r>
            <a:r>
              <a:rPr lang="ru-RU" sz="3500" dirty="0" err="1"/>
              <a:t>астрономії</a:t>
            </a:r>
            <a:r>
              <a:rPr lang="ru-RU" sz="3500" dirty="0"/>
              <a:t> стали </a:t>
            </a:r>
            <a:r>
              <a:rPr lang="ru-RU" sz="3500" dirty="0" err="1"/>
              <a:t>використовувати</a:t>
            </a:r>
            <a:r>
              <a:rPr lang="ru-RU" sz="3500" dirty="0"/>
              <a:t> </a:t>
            </a:r>
            <a:r>
              <a:rPr lang="ru-RU" sz="3500" dirty="0" err="1"/>
              <a:t>телескопи</a:t>
            </a:r>
            <a:r>
              <a:rPr lang="ru-RU" sz="3500" dirty="0"/>
              <a:t>. </a:t>
            </a:r>
            <a:endParaRPr lang="uk-UA" sz="3500" dirty="0"/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09" y="1533083"/>
            <a:ext cx="3784093" cy="37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</a:t>
            </a:r>
            <a:r>
              <a:rPr lang="ru-RU" sz="3000" b="1" dirty="0" smtClean="0">
                <a:solidFill>
                  <a:srgbClr val="2F3242"/>
                </a:solidFill>
              </a:rPr>
              <a:t>на </a:t>
            </a:r>
            <a:endParaRPr lang="ru-RU" sz="3000" b="1" dirty="0">
              <a:solidFill>
                <a:srgbClr val="2F3242"/>
              </a:solidFill>
            </a:endParaRP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с</a:t>
            </a:r>
            <a:r>
              <a:rPr lang="ru-RU" sz="3000" b="1" dirty="0" smtClean="0">
                <a:solidFill>
                  <a:srgbClr val="2F3242"/>
                </a:solidFill>
              </a:rPr>
              <a:t>т. 81-83 (п.), ст. 27 (з.)</a:t>
            </a:r>
            <a:endParaRPr lang="ru-RU" sz="3000" b="1" dirty="0">
              <a:solidFill>
                <a:srgbClr val="2F3242"/>
              </a:solidFill>
            </a:endParaRP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«ПОПС»</a:t>
            </a:r>
          </a:p>
        </p:txBody>
      </p:sp>
      <p:sp>
        <p:nvSpPr>
          <p:cNvPr id="2" name="Скругленная прямоугольная выноска 1"/>
          <p:cNvSpPr/>
          <p:nvPr/>
        </p:nvSpPr>
        <p:spPr>
          <a:xfrm>
            <a:off x="7262056" y="1765740"/>
            <a:ext cx="3787452" cy="1829297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вважаю, що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Тому що …</a:t>
            </a:r>
          </a:p>
        </p:txBody>
      </p:sp>
      <p:pic>
        <p:nvPicPr>
          <p:cNvPr id="12290" name="Picture 2" descr="Певица — стоковый векто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100000" l="0" r="100000">
                        <a14:foregroundMark x1="68496" y1="20333" x2="68496" y2="20333"/>
                        <a14:foregroundMark x1="76626" y1="17000" x2="76626" y2="17000"/>
                        <a14:foregroundMark x1="79878" y1="16000" x2="79878" y2="16000"/>
                        <a14:foregroundMark x1="81911" y1="21667" x2="81911" y2="21667"/>
                        <a14:foregroundMark x1="82317" y1="62833" x2="82317" y2="62833"/>
                        <a14:foregroundMark x1="83130" y1="91000" x2="83130" y2="91000"/>
                        <a14:foregroundMark x1="88618" y1="92667" x2="88618" y2="92667"/>
                        <a14:foregroundMark x1="76220" y1="92667" x2="76220" y2="92667"/>
                        <a14:foregroundMark x1="84350" y1="76167" x2="84350" y2="76167"/>
                        <a14:foregroundMark x1="82317" y1="44167" x2="82317" y2="44167"/>
                        <a14:foregroundMark x1="81504" y1="30667" x2="81504" y2="30667"/>
                        <a14:foregroundMark x1="43699" y1="27333" x2="43699" y2="27333"/>
                        <a14:foregroundMark x1="47764" y1="27333" x2="47764" y2="27333"/>
                        <a14:foregroundMark x1="36585" y1="29000" x2="36585" y2="29000"/>
                        <a14:foregroundMark x1="65650" y1="19000" x2="65650" y2="19000"/>
                        <a14:foregroundMark x1="70935" y1="17667" x2="70935" y2="17667"/>
                        <a14:foregroundMark x1="73780" y1="18667" x2="73780" y2="18667"/>
                        <a14:foregroundMark x1="72154" y1="21000" x2="72154" y2="21000"/>
                        <a14:foregroundMark x1="70528" y1="21000" x2="70528" y2="21000"/>
                        <a14:foregroundMark x1="67276" y1="22333" x2="67276" y2="22333"/>
                        <a14:foregroundMark x1="70935" y1="22333" x2="70935" y2="22333"/>
                        <a14:foregroundMark x1="83537" y1="14000" x2="83537" y2="14000"/>
                        <a14:foregroundMark x1="75813" y1="16333" x2="75813" y2="16333"/>
                        <a14:foregroundMark x1="77846" y1="14667" x2="77846" y2="14667"/>
                        <a14:foregroundMark x1="75000" y1="19333" x2="75000" y2="19333"/>
                        <a14:foregroundMark x1="81098" y1="18667" x2="81098" y2="18667"/>
                        <a14:foregroundMark x1="80691" y1="26667" x2="80691" y2="26667"/>
                        <a14:foregroundMark x1="82724" y1="39167" x2="82724" y2="39167"/>
                        <a14:foregroundMark x1="56707" y1="87333" x2="56707" y2="87333"/>
                        <a14:foregroundMark x1="52236" y1="87000" x2="52236" y2="87000"/>
                        <a14:foregroundMark x1="35366" y1="91000" x2="35366" y2="91000"/>
                        <a14:foregroundMark x1="35366" y1="87000" x2="35366" y2="87000"/>
                        <a14:foregroundMark x1="35366" y1="83333" x2="35366" y2="83333"/>
                        <a14:foregroundMark x1="53455" y1="83333" x2="53455" y2="83333"/>
                        <a14:foregroundMark x1="33740" y1="84333" x2="33740" y2="84333"/>
                        <a14:foregroundMark x1="49797" y1="84333" x2="49797" y2="84333"/>
                        <a14:foregroundMark x1="83943" y1="93333" x2="83943" y2="93333"/>
                        <a14:foregroundMark x1="82724" y1="83667" x2="82724" y2="83667"/>
                        <a14:foregroundMark x1="82724" y1="70167" x2="82724" y2="70167"/>
                        <a14:foregroundMark x1="82724" y1="57833" x2="82724" y2="57833"/>
                        <a14:foregroundMark x1="83130" y1="49833" x2="83130" y2="49833"/>
                        <a14:foregroundMark x1="81911" y1="36000" x2="81911" y2="36000"/>
                        <a14:foregroundMark x1="83537" y1="54167" x2="83537" y2="54167"/>
                        <a14:foregroundMark x1="76626" y1="18667" x2="76626" y2="18667"/>
                        <a14:foregroundMark x1="80691" y1="26000" x2="80691" y2="26000"/>
                        <a14:foregroundMark x1="81911" y1="66500" x2="81911" y2="66500"/>
                        <a14:foregroundMark x1="82317" y1="81333" x2="82317" y2="81333"/>
                        <a14:foregroundMark x1="82724" y1="72167" x2="82724" y2="72167"/>
                        <a14:foregroundMark x1="82317" y1="86333" x2="82317" y2="86333"/>
                        <a14:foregroundMark x1="78659" y1="94000" x2="78659" y2="94000"/>
                        <a14:foregroundMark x1="91870" y1="93333" x2="91870" y2="93333"/>
                        <a14:foregroundMark x1="72154" y1="94333" x2="72154" y2="94333"/>
                        <a14:foregroundMark x1="95528" y1="95000" x2="95528" y2="95000"/>
                        <a14:foregroundMark x1="42073" y1="28333" x2="42073" y2="28333"/>
                        <a14:foregroundMark x1="73374" y1="16667" x2="73374" y2="1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78468" y="1424184"/>
            <a:ext cx="1978752" cy="24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Пение Школа мальчик — стоковый вектор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00" l="2500" r="93167">
                        <a14:foregroundMark x1="46000" y1="30500" x2="46000" y2="3050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405" r="18067"/>
          <a:stretch/>
        </p:blipFill>
        <p:spPr bwMode="auto">
          <a:xfrm>
            <a:off x="4541827" y="3099023"/>
            <a:ext cx="2215393" cy="34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6919414" y="3755133"/>
            <a:ext cx="4312771" cy="2632019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можу довести це на прикладі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Зважаючи на це, я роблю висновок про те, що …</a:t>
            </a:r>
          </a:p>
        </p:txBody>
      </p:sp>
      <p:sp>
        <p:nvSpPr>
          <p:cNvPr id="6" name="Овал 5"/>
          <p:cNvSpPr/>
          <p:nvPr/>
        </p:nvSpPr>
        <p:spPr>
          <a:xfrm>
            <a:off x="341194" y="1513437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41194" y="2783825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О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41194" y="4054213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41193" y="5290289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С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>
            <a:stCxn id="6" idx="6"/>
          </p:cNvCxnSpPr>
          <p:nvPr/>
        </p:nvCxnSpPr>
        <p:spPr>
          <a:xfrm>
            <a:off x="1445727" y="199909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445727" y="324870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445727" y="4539867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45727" y="5810255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ÐÐ°ÑÑÐ¸Ð½ÐºÐ¸ Ð¿Ð¾ Ð·Ð°Ð¿ÑÐ¾ÑÑ ÐºÐ»Ð¸Ð¿Ð°ÑÑ Ð²ÐµÑÐµÐ»ÑÐµ ÑÐºÐ¾Ð»ÑÐ½ÑÐµ ÑÑÑÐºÐ¸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619170" y="4773300"/>
            <a:ext cx="1226030" cy="18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9952" y="1737481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позиція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9952" y="2967105"/>
            <a:ext cx="247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обґрунтування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9952" y="42782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приклад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9952" y="55106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судження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4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082842"/>
            <a:ext cx="9017979" cy="169714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Яку </a:t>
            </a:r>
            <a:r>
              <a:rPr lang="ru-RU" sz="3500" dirty="0" err="1"/>
              <a:t>будову</a:t>
            </a:r>
            <a:r>
              <a:rPr lang="ru-RU" sz="3500" dirty="0"/>
              <a:t> </a:t>
            </a:r>
            <a:r>
              <a:rPr lang="ru-RU" sz="3500" dirty="0" err="1"/>
              <a:t>має</a:t>
            </a:r>
            <a:r>
              <a:rPr lang="ru-RU" sz="3500" dirty="0"/>
              <a:t> </a:t>
            </a:r>
            <a:r>
              <a:rPr lang="ru-RU" sz="3500" dirty="0" err="1"/>
              <a:t>Сонячна</a:t>
            </a:r>
            <a:r>
              <a:rPr lang="ru-RU" sz="3500" dirty="0"/>
              <a:t> система?</a:t>
            </a:r>
            <a:endParaRPr lang="uk-UA" sz="35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284284" y="2811492"/>
            <a:ext cx="9017979" cy="1268139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Скільки планет у </a:t>
            </a:r>
            <a:r>
              <a:rPr lang="ru-RU" sz="3500" dirty="0" err="1"/>
              <a:t>складі</a:t>
            </a:r>
            <a:r>
              <a:rPr lang="ru-RU" sz="3500" dirty="0"/>
              <a:t> </a:t>
            </a:r>
            <a:r>
              <a:rPr lang="ru-RU" sz="3500" dirty="0" err="1"/>
              <a:t>Сонячної</a:t>
            </a:r>
            <a:r>
              <a:rPr lang="ru-RU" sz="3500" dirty="0"/>
              <a:t> </a:t>
            </a:r>
            <a:r>
              <a:rPr lang="ru-RU" sz="3500" dirty="0" err="1"/>
              <a:t>системи</a:t>
            </a:r>
            <a:r>
              <a:rPr lang="ru-RU" sz="3500" dirty="0"/>
              <a:t>?</a:t>
            </a:r>
            <a:endParaRPr lang="uk-UA" sz="3500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284284" y="4111133"/>
            <a:ext cx="8329246" cy="1299641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Назвіть</a:t>
            </a:r>
            <a:r>
              <a:rPr lang="ru-RU" sz="3500" dirty="0"/>
              <a:t> </a:t>
            </a:r>
            <a:r>
              <a:rPr lang="ru-RU" sz="3500" dirty="0" err="1"/>
              <a:t>їх</a:t>
            </a:r>
            <a:r>
              <a:rPr lang="ru-RU" sz="3500" dirty="0"/>
              <a:t> у порядку </a:t>
            </a:r>
            <a:r>
              <a:rPr lang="ru-RU" sz="3500" dirty="0" err="1"/>
              <a:t>віддалення</a:t>
            </a:r>
            <a:r>
              <a:rPr lang="ru-RU" sz="3500" dirty="0"/>
              <a:t> </a:t>
            </a:r>
            <a:r>
              <a:rPr lang="ru-RU" sz="3500" dirty="0" err="1"/>
              <a:t>від</a:t>
            </a:r>
            <a:r>
              <a:rPr lang="ru-RU" sz="3500" dirty="0"/>
              <a:t> </a:t>
            </a:r>
            <a:r>
              <a:rPr lang="ru-RU" sz="3500" dirty="0" err="1"/>
              <a:t>Сонця</a:t>
            </a:r>
            <a:r>
              <a:rPr lang="ru-RU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81-83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Як </a:t>
            </a:r>
            <a:r>
              <a:rPr lang="ru-RU" sz="2000" b="1" dirty="0" err="1">
                <a:solidFill>
                  <a:schemeClr val="bg1"/>
                </a:solidFill>
              </a:rPr>
              <a:t>ви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думаєте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чому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планети-гіганти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отримали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таку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назву</a:t>
            </a:r>
            <a:r>
              <a:rPr lang="ru-RU" sz="2000" b="1" dirty="0">
                <a:solidFill>
                  <a:schemeClr val="bg1"/>
                </a:solidFill>
              </a:rPr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229" y="2145323"/>
            <a:ext cx="4712677" cy="4712677"/>
          </a:xfrm>
          <a:prstGeom prst="rect">
            <a:avLst/>
          </a:prstGeom>
        </p:spPr>
      </p:pic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B8365FF0-6126-4C77-8FAF-1D931611F372}"/>
              </a:ext>
            </a:extLst>
          </p:cNvPr>
          <p:cNvGrpSpPr/>
          <p:nvPr/>
        </p:nvGrpSpPr>
        <p:grpSpPr>
          <a:xfrm>
            <a:off x="3422651" y="1393995"/>
            <a:ext cx="4035984" cy="5192210"/>
            <a:chOff x="3422651" y="1393995"/>
            <a:chExt cx="4035984" cy="5192210"/>
          </a:xfrm>
        </p:grpSpPr>
        <p:pic>
          <p:nvPicPr>
            <p:cNvPr id="3074" name="Picture 2" descr="Планети гіганти - я лечу в космос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651" y="1393995"/>
              <a:ext cx="4035984" cy="519221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94495-34B4-4286-AF00-98C76432FC46}"/>
                </a:ext>
              </a:extLst>
            </p:cNvPr>
            <p:cNvSpPr txBox="1"/>
            <p:nvPr/>
          </p:nvSpPr>
          <p:spPr>
            <a:xfrm>
              <a:off x="4541041" y="5362112"/>
              <a:ext cx="1016382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uk-UA" sz="2000" dirty="0">
                  <a:solidFill>
                    <a:schemeClr val="bg1"/>
                  </a:solidFill>
                </a:rPr>
                <a:t>Юпітер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Юпітер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869" y="1342240"/>
            <a:ext cx="52836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Юпітер</a:t>
            </a:r>
          </a:p>
          <a:p>
            <a:pPr algn="ctr"/>
            <a:endParaRPr lang="uk-UA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Юпітер, який був названий на честь наймогутнішого бога римської міфології, це найбільша планета  Сонячної системи.  Недавно з’явилися гіпотези щодо можливості існування життя у хмарах Юпітера, тому що його ат­мосфера має всі компоненти, які є необхідними для появи життя. Деякі шари хмар є теплі та відносно комфортні для існування навіть земних мікроорганізмів. Планета має потужне магнітне поле, радіаційні пояси інтенсивніші від земних. Доба триває 9 год 50 хв; тривалість року 11,2 з. року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9837" y="1438385"/>
            <a:ext cx="3453401" cy="230226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9837" y="3949714"/>
            <a:ext cx="3453401" cy="194253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3331" y="3011813"/>
            <a:ext cx="3881718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4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Сатурн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869" y="1342240"/>
            <a:ext cx="52836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Сатурн </a:t>
            </a:r>
          </a:p>
          <a:p>
            <a:pPr algn="ctr"/>
            <a:endParaRPr lang="uk-UA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Сатурн — це  друга за розміром планета Сонячної системи, названа на честь батька головного бога Юпітера, цю планету знали астрономи ще у стародавні часи.  Сатурн є найкрасиві­шою планетою Сонячної системи, бо має каз­кове кільце, яке зачаровує і дітей,  і дорослих . Атмосфера цієї планети подібна до атмосфери Юпітера.</a:t>
            </a: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 триває 10 год  14 хв; тривалість року 29,5 з. року.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3331" y="3011813"/>
            <a:ext cx="3881718" cy="38817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8554" y="1342240"/>
            <a:ext cx="3475775" cy="231718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578" y="4159624"/>
            <a:ext cx="3973480" cy="213956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27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Уран 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869" y="1342240"/>
            <a:ext cx="52836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Уран  </a:t>
            </a:r>
          </a:p>
          <a:p>
            <a:pPr algn="ctr"/>
            <a:endParaRPr lang="uk-UA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Ця планета, названа  на честь бога неба Уран і є по-справжньому блакитною планетою. Уран виділяється з усіх планет тим, що його екватор нахилений до площини орбіти під кутом 98°, а це призводить до унікальної зміни пір року.  Полярні кола роз­ташовуються майже на екваторі, а тропіки — біля полюсів. Спеки  не буває, бо Уран отримує від Сонця набагато менше енергії, ніж Земля, і температура верхніх шарів атмосфери не піднімається вище за -215 °С.</a:t>
            </a: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 триває 17 год  14 хв; тривалість року 84 з. роки.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3331" y="3011813"/>
            <a:ext cx="3881718" cy="38817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0869" y="4221571"/>
            <a:ext cx="3515465" cy="234364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274" y="1591115"/>
            <a:ext cx="3701742" cy="217785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86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Нептун  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869" y="1342240"/>
            <a:ext cx="528360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Нептун   </a:t>
            </a:r>
          </a:p>
          <a:p>
            <a:pPr algn="ctr"/>
            <a:endParaRPr lang="uk-UA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 найвіддаленіша планета. Назву планеті  дали на честь бога підводного світу. Нептун має період обертання 164,8 земного року. Ця планета має внутрішнє джерело енергії, бо випромінює у кос­мос тепла майже втричі більше, ніж одержує йо­го від Сонця. Під хмарами температура атмосфери підвищується до +700°С. Отже, вода там не мо­же перебувати в рідкому стані. Загадкою цієї планети є виникнення сильних вітрів на холодній планеті.</a:t>
            </a:r>
          </a:p>
          <a:p>
            <a:pPr algn="just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3331" y="3011813"/>
            <a:ext cx="3881718" cy="38817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80" y="4312530"/>
            <a:ext cx="3081095" cy="225536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6714" y="1236783"/>
            <a:ext cx="3409829" cy="255964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353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6554</TotalTime>
  <Words>1212</Words>
  <Application>Microsoft Office PowerPoint</Application>
  <PresentationFormat>Широкоэкранный</PresentationFormat>
  <Paragraphs>235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Monotype Corsiva</vt:lpstr>
      <vt:lpstr>Times New Roman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2021</cp:revision>
  <dcterms:created xsi:type="dcterms:W3CDTF">2018-01-05T16:38:53Z</dcterms:created>
  <dcterms:modified xsi:type="dcterms:W3CDTF">2022-04-06T05:32:20Z</dcterms:modified>
</cp:coreProperties>
</file>