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116" r:id="rId3"/>
    <p:sldId id="3195" r:id="rId4"/>
    <p:sldId id="3196" r:id="rId5"/>
    <p:sldId id="3197" r:id="rId6"/>
    <p:sldId id="3198" r:id="rId7"/>
    <p:sldId id="3199" r:id="rId8"/>
    <p:sldId id="3200" r:id="rId9"/>
    <p:sldId id="3201" r:id="rId10"/>
    <p:sldId id="3202" r:id="rId11"/>
    <p:sldId id="3207" r:id="rId12"/>
    <p:sldId id="3209" r:id="rId13"/>
    <p:sldId id="3208" r:id="rId14"/>
    <p:sldId id="3212" r:id="rId15"/>
    <p:sldId id="3117" r:id="rId16"/>
    <p:sldId id="3213" r:id="rId17"/>
    <p:sldId id="3210" r:id="rId18"/>
    <p:sldId id="321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3116"/>
            <p14:sldId id="3195"/>
            <p14:sldId id="3196"/>
            <p14:sldId id="3197"/>
            <p14:sldId id="3198"/>
            <p14:sldId id="3199"/>
            <p14:sldId id="3200"/>
            <p14:sldId id="3201"/>
            <p14:sldId id="3202"/>
            <p14:sldId id="3207"/>
            <p14:sldId id="3209"/>
            <p14:sldId id="3208"/>
            <p14:sldId id="3212"/>
            <p14:sldId id="3117"/>
            <p14:sldId id="3213"/>
            <p14:sldId id="3210"/>
            <p14:sldId id="3211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008000"/>
    <a:srgbClr val="BA1CBA"/>
    <a:srgbClr val="FF3131"/>
    <a:srgbClr val="1694E9"/>
    <a:srgbClr val="FF6600"/>
    <a:srgbClr val="006600"/>
    <a:srgbClr val="00FF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1" autoAdjust="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39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44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emf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138</a:t>
            </a:r>
            <a:r>
              <a:rPr lang="uk-UA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-140</a:t>
            </a:r>
            <a:endParaRPr lang="ru-RU" sz="2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4584" y="2335138"/>
            <a:ext cx="6195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solidFill>
                  <a:srgbClr val="2F3242"/>
                </a:solidFill>
              </a:rPr>
              <a:t>Аналіз діагностичної роботи. Робота над помилками.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6630199" y="5113455"/>
            <a:ext cx="6241783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350680" y="511345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069849" y="1282987"/>
            <a:ext cx="5468111" cy="214601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к. по 15 л - ? л           ? л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к. по 16 л - ? л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4579764" y="2001111"/>
            <a:ext cx="676950" cy="914400"/>
          </a:xfrm>
          <a:prstGeom prst="rightBrac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912" y="3541282"/>
            <a:ext cx="7496954" cy="14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54103" y="221047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(л) – від 4 корів.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69205" y="44885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381095" y="2965616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89725" y="290933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60554" y="2236781"/>
            <a:ext cx="37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>
                <a:latin typeface="Monotype Corsiva" panose="03010101010201010101" pitchFamily="66" charset="0"/>
              </a:rPr>
              <a:t>∙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76613" y="2393568"/>
            <a:ext cx="272102" cy="25091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2" t="44886" r="22606" b="42078"/>
          <a:stretch/>
        </p:blipFill>
        <p:spPr>
          <a:xfrm>
            <a:off x="4046219" y="3047980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90848" y="486475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108 л молока надоїли всього.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44068" r="67154" b="42896"/>
          <a:stretch/>
        </p:blipFill>
        <p:spPr>
          <a:xfrm>
            <a:off x="2936102" y="2998651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03" y="1013840"/>
            <a:ext cx="3032302" cy="1548409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1" t="43500" r="86277" b="43464"/>
          <a:stretch/>
        </p:blipFill>
        <p:spPr>
          <a:xfrm>
            <a:off x="1795932" y="2993215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5" t="44877" r="4803" b="42087"/>
          <a:stretch/>
        </p:blipFill>
        <p:spPr>
          <a:xfrm>
            <a:off x="4035937" y="2302385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5" t="44755" r="40703" b="42209"/>
          <a:stretch/>
        </p:blipFill>
        <p:spPr>
          <a:xfrm>
            <a:off x="3629120" y="2297128"/>
            <a:ext cx="463844" cy="5892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2" t="43073" r="67307" b="43085"/>
          <a:stretch/>
        </p:blipFill>
        <p:spPr>
          <a:xfrm>
            <a:off x="1324320" y="3715317"/>
            <a:ext cx="470473" cy="5869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61575" y="369562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3" t="44360" r="40365" b="42604"/>
          <a:stretch/>
        </p:blipFill>
        <p:spPr>
          <a:xfrm>
            <a:off x="2164464" y="3015283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8473" y="3146136"/>
            <a:ext cx="272102" cy="247857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3" t="44733" r="58255" b="42231"/>
          <a:stretch/>
        </p:blipFill>
        <p:spPr>
          <a:xfrm>
            <a:off x="2901077" y="2314431"/>
            <a:ext cx="463844" cy="5892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12847" y="2965539"/>
            <a:ext cx="347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(л) – від 3 корів.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2186834" y="3768035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4076343" y="3774692"/>
            <a:ext cx="463844" cy="58925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4439004" y="3788527"/>
            <a:ext cx="463844" cy="58925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5" t="44755" r="40703" b="42209"/>
          <a:stretch/>
        </p:blipFill>
        <p:spPr>
          <a:xfrm>
            <a:off x="1797903" y="3787056"/>
            <a:ext cx="463844" cy="589254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18746" y="3895043"/>
            <a:ext cx="272102" cy="25091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5" t="44063" r="48873" b="42901"/>
          <a:stretch/>
        </p:blipFill>
        <p:spPr>
          <a:xfrm>
            <a:off x="2205444" y="2249805"/>
            <a:ext cx="463844" cy="58925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149937" y="3733480"/>
            <a:ext cx="156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(л)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6465" y="2889822"/>
            <a:ext cx="658425" cy="9693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06537" y="3028514"/>
            <a:ext cx="463336" cy="58526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91405" y="38104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+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1331" y="3785488"/>
            <a:ext cx="463336" cy="5852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04348" y="3782450"/>
            <a:ext cx="463336" cy="591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2199" y="3793402"/>
            <a:ext cx="463336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3" grpId="0"/>
      <p:bldP spid="86" grpId="0"/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Крупа гречана гре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ерловая крупа - описание, состав, калорийность и пищевая ценность - Patee.  Рецепты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2" descr="Перловка 50 кг. |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528053" y="1703338"/>
            <a:ext cx="83157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solidFill>
                  <a:srgbClr val="0070C0"/>
                </a:solidFill>
              </a:rPr>
              <a:t>Приклади</a:t>
            </a:r>
            <a:endParaRPr lang="ru-RU" sz="4000" b="1" dirty="0" smtClean="0">
              <a:solidFill>
                <a:srgbClr val="0070C0"/>
              </a:solidFill>
            </a:endParaRPr>
          </a:p>
          <a:p>
            <a:pPr algn="ctr"/>
            <a:endParaRPr lang="ru-RU" sz="3600" b="1" dirty="0">
              <a:solidFill>
                <a:srgbClr val="0070C0"/>
              </a:solidFill>
            </a:endParaRPr>
          </a:p>
          <a:p>
            <a:r>
              <a:rPr lang="ru-RU" sz="3600" b="1" dirty="0">
                <a:solidFill>
                  <a:srgbClr val="0070C0"/>
                </a:solidFill>
              </a:rPr>
              <a:t>       </a:t>
            </a:r>
            <a:r>
              <a:rPr lang="ru-RU" sz="3600" b="1" dirty="0" smtClean="0">
                <a:solidFill>
                  <a:srgbClr val="0070C0"/>
                </a:solidFill>
              </a:rPr>
              <a:t>	     4 </a:t>
            </a:r>
            <a:r>
              <a:rPr lang="ru-RU" sz="3600" b="1" dirty="0">
                <a:solidFill>
                  <a:srgbClr val="0070C0"/>
                </a:solidFill>
              </a:rPr>
              <a:t>• 12 =       	</a:t>
            </a:r>
            <a:r>
              <a:rPr lang="ru-RU" sz="3600" b="1" dirty="0" smtClean="0">
                <a:solidFill>
                  <a:srgbClr val="0070C0"/>
                </a:solidFill>
              </a:rPr>
              <a:t>	560 </a:t>
            </a:r>
            <a:r>
              <a:rPr lang="ru-RU" sz="3600" b="1" dirty="0">
                <a:solidFill>
                  <a:srgbClr val="0070C0"/>
                </a:solidFill>
              </a:rPr>
              <a:t>: 8 + 210 : 30 =</a:t>
            </a:r>
          </a:p>
          <a:p>
            <a:r>
              <a:rPr lang="ru-RU" sz="3600" b="1" dirty="0">
                <a:solidFill>
                  <a:srgbClr val="0070C0"/>
                </a:solidFill>
              </a:rPr>
              <a:t>      	     70 : 5 =       	</a:t>
            </a:r>
            <a:r>
              <a:rPr lang="ru-RU" sz="3600" b="1" dirty="0" smtClean="0">
                <a:solidFill>
                  <a:srgbClr val="0070C0"/>
                </a:solidFill>
              </a:rPr>
              <a:t>	100 </a:t>
            </a:r>
            <a:r>
              <a:rPr lang="ru-RU" sz="3600" b="1" dirty="0">
                <a:solidFill>
                  <a:srgbClr val="0070C0"/>
                </a:solidFill>
              </a:rPr>
              <a:t>– 32 • 2 =</a:t>
            </a:r>
          </a:p>
          <a:p>
            <a:r>
              <a:rPr lang="ru-RU" sz="3600" b="1" dirty="0">
                <a:solidFill>
                  <a:srgbClr val="0070C0"/>
                </a:solidFill>
              </a:rPr>
              <a:t>       	     84 : 4 =        	</a:t>
            </a:r>
            <a:r>
              <a:rPr lang="ru-RU" sz="3600" b="1" dirty="0" smtClean="0">
                <a:solidFill>
                  <a:srgbClr val="0070C0"/>
                </a:solidFill>
              </a:rPr>
              <a:t>	64 </a:t>
            </a:r>
            <a:r>
              <a:rPr lang="ru-RU" sz="3600" b="1" dirty="0">
                <a:solidFill>
                  <a:srgbClr val="0070C0"/>
                </a:solidFill>
              </a:rPr>
              <a:t>: 16 • 100 =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9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20427" y="1177589"/>
            <a:ext cx="75726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rgbClr val="0070C0"/>
                </a:solidFill>
              </a:rPr>
              <a:t>П</a:t>
            </a:r>
            <a:r>
              <a:rPr lang="ru-RU" sz="4000" b="1" dirty="0" err="1" smtClean="0">
                <a:solidFill>
                  <a:srgbClr val="0070C0"/>
                </a:solidFill>
              </a:rPr>
              <a:t>риклади</a:t>
            </a:r>
            <a:r>
              <a:rPr lang="ru-RU" sz="4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ru-RU" sz="3200" b="1" i="1" dirty="0" err="1" smtClean="0">
                <a:solidFill>
                  <a:srgbClr val="7030A0"/>
                </a:solidFill>
              </a:rPr>
              <a:t>Виконай</a:t>
            </a:r>
            <a:r>
              <a:rPr lang="ru-RU" sz="3200" b="1" i="1" dirty="0" smtClean="0">
                <a:solidFill>
                  <a:srgbClr val="7030A0"/>
                </a:solidFill>
              </a:rPr>
              <a:t> </a:t>
            </a:r>
            <a:r>
              <a:rPr lang="ru-RU" sz="3200" b="1" i="1" dirty="0" err="1" smtClean="0">
                <a:solidFill>
                  <a:srgbClr val="7030A0"/>
                </a:solidFill>
              </a:rPr>
              <a:t>ділення</a:t>
            </a:r>
            <a:r>
              <a:rPr lang="ru-RU" sz="3200" b="1" i="1" dirty="0" smtClean="0">
                <a:solidFill>
                  <a:srgbClr val="7030A0"/>
                </a:solidFill>
              </a:rPr>
              <a:t> </a:t>
            </a:r>
            <a:r>
              <a:rPr lang="ru-RU" sz="3200" b="1" i="1" dirty="0">
                <a:solidFill>
                  <a:srgbClr val="7030A0"/>
                </a:solidFill>
              </a:rPr>
              <a:t>з </a:t>
            </a:r>
            <a:r>
              <a:rPr lang="ru-RU" sz="3200" b="1" i="1" dirty="0" err="1" smtClean="0">
                <a:solidFill>
                  <a:srgbClr val="7030A0"/>
                </a:solidFill>
              </a:rPr>
              <a:t>остачею</a:t>
            </a:r>
            <a:r>
              <a:rPr lang="ru-RU" sz="3200" b="1" i="1" dirty="0" smtClean="0">
                <a:solidFill>
                  <a:srgbClr val="7030A0"/>
                </a:solidFill>
              </a:rPr>
              <a:t>:</a:t>
            </a:r>
            <a:endParaRPr lang="ru-RU" sz="3200" b="1" i="1" dirty="0">
              <a:solidFill>
                <a:srgbClr val="7030A0"/>
              </a:solidFill>
            </a:endParaRPr>
          </a:p>
          <a:p>
            <a:endParaRPr lang="ru-RU" sz="4000" b="1" dirty="0">
              <a:solidFill>
                <a:srgbClr val="0070C0"/>
              </a:solidFill>
            </a:endParaRPr>
          </a:p>
          <a:p>
            <a:r>
              <a:rPr lang="ru-RU" sz="4000" b="1" dirty="0">
                <a:solidFill>
                  <a:srgbClr val="0070C0"/>
                </a:solidFill>
              </a:rPr>
              <a:t>      </a:t>
            </a:r>
            <a:r>
              <a:rPr lang="ru-RU" sz="4000" b="1" dirty="0" smtClean="0">
                <a:solidFill>
                  <a:srgbClr val="0070C0"/>
                </a:solidFill>
              </a:rPr>
              <a:t>24 </a:t>
            </a:r>
            <a:r>
              <a:rPr lang="ru-RU" sz="4000" b="1" dirty="0">
                <a:solidFill>
                  <a:srgbClr val="0070C0"/>
                </a:solidFill>
              </a:rPr>
              <a:t>: 7 =                 35 : 6 = </a:t>
            </a:r>
          </a:p>
          <a:p>
            <a:endParaRPr lang="ru-RU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5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7747" r="58469" b="54848"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076330" y="1305254"/>
            <a:ext cx="312609" cy="28166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0194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44140" r="86093" b="42824"/>
          <a:stretch/>
        </p:blipFill>
        <p:spPr>
          <a:xfrm>
            <a:off x="2158070" y="1173630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t="42629" r="58990" b="43529"/>
          <a:stretch/>
        </p:blipFill>
        <p:spPr>
          <a:xfrm>
            <a:off x="3348479" y="1088832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43738" r="76762" b="42420"/>
          <a:stretch/>
        </p:blipFill>
        <p:spPr>
          <a:xfrm>
            <a:off x="2583937" y="1152900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3915574" y="1145335"/>
            <a:ext cx="541936" cy="67609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86047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4752084" y="1137211"/>
            <a:ext cx="502215" cy="6379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1742474" y="1209644"/>
            <a:ext cx="408812" cy="542922"/>
            <a:chOff x="2361639" y="2985697"/>
            <a:chExt cx="408812" cy="542922"/>
          </a:xfrm>
        </p:grpSpPr>
        <p:pic>
          <p:nvPicPr>
            <p:cNvPr id="137" name="Рисунок 13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39" name="Группа 138"/>
          <p:cNvGrpSpPr/>
          <p:nvPr/>
        </p:nvGrpSpPr>
        <p:grpSpPr>
          <a:xfrm>
            <a:off x="4285889" y="1194234"/>
            <a:ext cx="408812" cy="542922"/>
            <a:chOff x="2361639" y="2985697"/>
            <a:chExt cx="408812" cy="542922"/>
          </a:xfrm>
        </p:grpSpPr>
        <p:pic>
          <p:nvPicPr>
            <p:cNvPr id="140" name="Рисунок 1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1" name="Рисунок 14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087476" y="2169458"/>
            <a:ext cx="312609" cy="281666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44140" r="86093" b="42824"/>
          <a:stretch/>
        </p:blipFill>
        <p:spPr>
          <a:xfrm>
            <a:off x="2169216" y="2037834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43738" r="76762" b="42420"/>
          <a:stretch/>
        </p:blipFill>
        <p:spPr>
          <a:xfrm>
            <a:off x="2595083" y="2017104"/>
            <a:ext cx="541936" cy="676099"/>
          </a:xfrm>
          <a:prstGeom prst="rect">
            <a:avLst/>
          </a:prstGeom>
        </p:spPr>
      </p:pic>
      <p:grpSp>
        <p:nvGrpSpPr>
          <p:cNvPr id="146" name="Группа 145"/>
          <p:cNvGrpSpPr/>
          <p:nvPr/>
        </p:nvGrpSpPr>
        <p:grpSpPr>
          <a:xfrm>
            <a:off x="1753620" y="2073848"/>
            <a:ext cx="408812" cy="542922"/>
            <a:chOff x="2361639" y="2985697"/>
            <a:chExt cx="408812" cy="542922"/>
          </a:xfrm>
        </p:grpSpPr>
        <p:pic>
          <p:nvPicPr>
            <p:cNvPr id="150" name="Рисунок 14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5" name="Рисунок 15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3448642" y="2003142"/>
            <a:ext cx="502215" cy="637999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268998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89741" y="2972865"/>
            <a:ext cx="312609" cy="281666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44140" r="86093" b="42824"/>
          <a:stretch/>
        </p:blipFill>
        <p:spPr>
          <a:xfrm>
            <a:off x="2169216" y="2867346"/>
            <a:ext cx="502215" cy="6379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43738" r="76762" b="42420"/>
          <a:stretch/>
        </p:blipFill>
        <p:spPr>
          <a:xfrm>
            <a:off x="2595083" y="2846616"/>
            <a:ext cx="541936" cy="6760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3448642" y="2832654"/>
            <a:ext cx="502215" cy="63799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28228" y="2956348"/>
            <a:ext cx="408812" cy="418784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36233" y="354494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79689" y="3827818"/>
            <a:ext cx="312609" cy="281666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3" t="44267" r="22895" b="42697"/>
          <a:stretch/>
        </p:blipFill>
        <p:spPr>
          <a:xfrm>
            <a:off x="2159164" y="3722299"/>
            <a:ext cx="502215" cy="63799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4" t="44118" r="57765" b="42040"/>
          <a:stretch/>
        </p:blipFill>
        <p:spPr>
          <a:xfrm>
            <a:off x="2595083" y="3703248"/>
            <a:ext cx="541936" cy="6760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492375" y="4702107"/>
            <a:ext cx="312609" cy="281666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44140" r="86093" b="42824"/>
          <a:stretch/>
        </p:blipFill>
        <p:spPr>
          <a:xfrm>
            <a:off x="2574115" y="4570483"/>
            <a:ext cx="502215" cy="637999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t="42629" r="58990" b="43529"/>
          <a:stretch/>
        </p:blipFill>
        <p:spPr>
          <a:xfrm>
            <a:off x="3764524" y="4485685"/>
            <a:ext cx="541936" cy="6760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43738" r="76762" b="42420"/>
          <a:stretch/>
        </p:blipFill>
        <p:spPr>
          <a:xfrm>
            <a:off x="2999982" y="4549753"/>
            <a:ext cx="541936" cy="67609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4331619" y="4542188"/>
            <a:ext cx="541936" cy="676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5168129" y="4534064"/>
            <a:ext cx="502215" cy="637999"/>
          </a:xfrm>
          <a:prstGeom prst="rect">
            <a:avLst/>
          </a:prstGeom>
        </p:spPr>
      </p:pic>
      <p:grpSp>
        <p:nvGrpSpPr>
          <p:cNvPr id="208" name="Группа 207"/>
          <p:cNvGrpSpPr/>
          <p:nvPr/>
        </p:nvGrpSpPr>
        <p:grpSpPr>
          <a:xfrm>
            <a:off x="2158519" y="4606497"/>
            <a:ext cx="408812" cy="542922"/>
            <a:chOff x="2361639" y="2985697"/>
            <a:chExt cx="408812" cy="542922"/>
          </a:xfrm>
        </p:grpSpPr>
        <p:pic>
          <p:nvPicPr>
            <p:cNvPr id="209" name="Рисунок 2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0" name="Рисунок 20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211" name="Группа 210"/>
          <p:cNvGrpSpPr/>
          <p:nvPr/>
        </p:nvGrpSpPr>
        <p:grpSpPr>
          <a:xfrm>
            <a:off x="4701934" y="4591087"/>
            <a:ext cx="408812" cy="542922"/>
            <a:chOff x="2361639" y="2985697"/>
            <a:chExt cx="408812" cy="542922"/>
          </a:xfrm>
        </p:grpSpPr>
        <p:pic>
          <p:nvPicPr>
            <p:cNvPr id="212" name="Рисунок 2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3" name="Рисунок 21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3" t="44267" r="22895" b="42697"/>
          <a:stretch/>
        </p:blipFill>
        <p:spPr>
          <a:xfrm>
            <a:off x="1307181" y="4578367"/>
            <a:ext cx="502215" cy="637999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4" t="44118" r="57765" b="42040"/>
          <a:stretch/>
        </p:blipFill>
        <p:spPr>
          <a:xfrm>
            <a:off x="1743100" y="4559316"/>
            <a:ext cx="541936" cy="676099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18379" y="5561019"/>
            <a:ext cx="312609" cy="281666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3879545" y="5394703"/>
            <a:ext cx="502215" cy="637999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3039703" y="5378206"/>
            <a:ext cx="502215" cy="637999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27698" y="1291778"/>
            <a:ext cx="312609" cy="28166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58826" y="9972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7270611" y="1151439"/>
            <a:ext cx="502215" cy="637999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43537" r="68173" b="43427"/>
          <a:stretch/>
        </p:blipFill>
        <p:spPr>
          <a:xfrm>
            <a:off x="8125483" y="1145335"/>
            <a:ext cx="502215" cy="637999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7" t="43451" r="77181" b="43513"/>
          <a:stretch/>
        </p:blipFill>
        <p:spPr>
          <a:xfrm>
            <a:off x="8980355" y="1145335"/>
            <a:ext cx="502215" cy="637999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4" t="43537" r="58584" b="43427"/>
          <a:stretch/>
        </p:blipFill>
        <p:spPr>
          <a:xfrm>
            <a:off x="9415550" y="1152900"/>
            <a:ext cx="502215" cy="637999"/>
          </a:xfrm>
          <a:prstGeom prst="rect">
            <a:avLst/>
          </a:prstGeom>
        </p:spPr>
      </p:pic>
      <p:grpSp>
        <p:nvGrpSpPr>
          <p:cNvPr id="225" name="Группа 224"/>
          <p:cNvGrpSpPr/>
          <p:nvPr/>
        </p:nvGrpSpPr>
        <p:grpSpPr>
          <a:xfrm>
            <a:off x="7734178" y="1164284"/>
            <a:ext cx="408812" cy="542922"/>
            <a:chOff x="2361639" y="2985697"/>
            <a:chExt cx="408812" cy="542922"/>
          </a:xfrm>
        </p:grpSpPr>
        <p:pic>
          <p:nvPicPr>
            <p:cNvPr id="226" name="Рисунок 2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27" name="Рисунок 22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7023" y="1232517"/>
            <a:ext cx="408812" cy="418784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752176" y="2154375"/>
            <a:ext cx="312609" cy="281666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184387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7281757" y="1998060"/>
            <a:ext cx="502215" cy="63799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43537" r="68173" b="43427"/>
          <a:stretch/>
        </p:blipFill>
        <p:spPr>
          <a:xfrm>
            <a:off x="9407867" y="1989668"/>
            <a:ext cx="502215" cy="637999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7" t="43451" r="77181" b="43513"/>
          <a:stretch/>
        </p:blipFill>
        <p:spPr>
          <a:xfrm>
            <a:off x="8131750" y="1996905"/>
            <a:ext cx="502215" cy="637999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4" t="43537" r="58584" b="43427"/>
          <a:stretch/>
        </p:blipFill>
        <p:spPr>
          <a:xfrm>
            <a:off x="8566945" y="2004470"/>
            <a:ext cx="502215" cy="637999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8169" y="2079138"/>
            <a:ext cx="408812" cy="418784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752176" y="2996310"/>
            <a:ext cx="312609" cy="281666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268580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7281757" y="2839995"/>
            <a:ext cx="502215" cy="637999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2" t="43341" r="31846" b="43623"/>
          <a:stretch/>
        </p:blipFill>
        <p:spPr>
          <a:xfrm>
            <a:off x="8131750" y="2838840"/>
            <a:ext cx="502215" cy="637999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8169" y="2921073"/>
            <a:ext cx="408812" cy="418784"/>
          </a:xfrm>
          <a:prstGeom prst="rect">
            <a:avLst/>
          </a:prstGeom>
        </p:spPr>
      </p:pic>
      <p:pic>
        <p:nvPicPr>
          <p:cNvPr id="259" name="Рисунок 25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27056" y="2145761"/>
            <a:ext cx="408812" cy="418784"/>
          </a:xfrm>
          <a:prstGeom prst="rect">
            <a:avLst/>
          </a:prstGeom>
        </p:spPr>
      </p:pic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646" r="77146" b="43318"/>
          <a:stretch/>
        </p:blipFill>
        <p:spPr>
          <a:xfrm>
            <a:off x="8565342" y="2846740"/>
            <a:ext cx="502215" cy="637999"/>
          </a:xfrm>
          <a:prstGeom prst="rect">
            <a:avLst/>
          </a:prstGeom>
        </p:spPr>
      </p:pic>
      <p:pic>
        <p:nvPicPr>
          <p:cNvPr id="261" name="Рисунок 2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07053" y="3857707"/>
            <a:ext cx="312609" cy="281666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354225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64" name="Рисунок 26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8561844" y="3703248"/>
            <a:ext cx="502215" cy="637999"/>
          </a:xfrm>
          <a:prstGeom prst="rect">
            <a:avLst/>
          </a:prstGeom>
        </p:spPr>
      </p:pic>
      <p:pic>
        <p:nvPicPr>
          <p:cNvPr id="265" name="Рисунок 2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2" t="43341" r="31846" b="43623"/>
          <a:stretch/>
        </p:blipFill>
        <p:spPr>
          <a:xfrm>
            <a:off x="7270611" y="3686963"/>
            <a:ext cx="502215" cy="637999"/>
          </a:xfrm>
          <a:prstGeom prst="rect">
            <a:avLst/>
          </a:prstGeom>
        </p:spPr>
      </p:pic>
      <p:pic>
        <p:nvPicPr>
          <p:cNvPr id="267" name="Рисунок 2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646" r="77146" b="43318"/>
          <a:stretch/>
        </p:blipFill>
        <p:spPr>
          <a:xfrm>
            <a:off x="7704203" y="3694863"/>
            <a:ext cx="502215" cy="637999"/>
          </a:xfrm>
          <a:prstGeom prst="rect">
            <a:avLst/>
          </a:prstGeom>
        </p:spPr>
      </p:pic>
      <p:grpSp>
        <p:nvGrpSpPr>
          <p:cNvPr id="268" name="Группа 267"/>
          <p:cNvGrpSpPr/>
          <p:nvPr/>
        </p:nvGrpSpPr>
        <p:grpSpPr>
          <a:xfrm>
            <a:off x="8153677" y="3734501"/>
            <a:ext cx="408812" cy="542922"/>
            <a:chOff x="2361639" y="2985697"/>
            <a:chExt cx="408812" cy="542922"/>
          </a:xfrm>
        </p:grpSpPr>
        <p:pic>
          <p:nvPicPr>
            <p:cNvPr id="269" name="Рисунок 2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70" name="Рисунок 26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71" name="Рисунок 27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18199" y="4694475"/>
            <a:ext cx="312609" cy="281666"/>
          </a:xfrm>
          <a:prstGeom prst="rect">
            <a:avLst/>
          </a:prstGeom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81118" y="43790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73" name="Рисунок 2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2" t="43552" r="13796" b="43412"/>
          <a:stretch/>
        </p:blipFill>
        <p:spPr>
          <a:xfrm>
            <a:off x="7281757" y="4523731"/>
            <a:ext cx="502215" cy="637999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37728" y="5517204"/>
            <a:ext cx="312609" cy="281666"/>
          </a:xfrm>
          <a:prstGeom prst="rect">
            <a:avLst/>
          </a:prstGeom>
        </p:spPr>
      </p:pic>
      <p:pic>
        <p:nvPicPr>
          <p:cNvPr id="299" name="Рисунок 2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7280641" y="5376865"/>
            <a:ext cx="502215" cy="637999"/>
          </a:xfrm>
          <a:prstGeom prst="rect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43537" r="68173" b="43427"/>
          <a:stretch/>
        </p:blipFill>
        <p:spPr>
          <a:xfrm>
            <a:off x="8135513" y="5370761"/>
            <a:ext cx="502215" cy="63799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7" t="43451" r="77181" b="43513"/>
          <a:stretch/>
        </p:blipFill>
        <p:spPr>
          <a:xfrm>
            <a:off x="8990385" y="5370761"/>
            <a:ext cx="502215" cy="637999"/>
          </a:xfrm>
          <a:prstGeom prst="rect">
            <a:avLst/>
          </a:prstGeom>
        </p:spPr>
      </p:pic>
      <p:pic>
        <p:nvPicPr>
          <p:cNvPr id="321" name="Рисунок 3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4" t="43537" r="58584" b="43427"/>
          <a:stretch/>
        </p:blipFill>
        <p:spPr>
          <a:xfrm>
            <a:off x="9425580" y="5378326"/>
            <a:ext cx="502215" cy="637999"/>
          </a:xfrm>
          <a:prstGeom prst="rect">
            <a:avLst/>
          </a:prstGeom>
        </p:spPr>
      </p:pic>
      <p:grpSp>
        <p:nvGrpSpPr>
          <p:cNvPr id="322" name="Группа 321"/>
          <p:cNvGrpSpPr/>
          <p:nvPr/>
        </p:nvGrpSpPr>
        <p:grpSpPr>
          <a:xfrm>
            <a:off x="7744208" y="5389710"/>
            <a:ext cx="408812" cy="542922"/>
            <a:chOff x="2361639" y="2985697"/>
            <a:chExt cx="408812" cy="542922"/>
          </a:xfrm>
        </p:grpSpPr>
        <p:pic>
          <p:nvPicPr>
            <p:cNvPr id="323" name="Рисунок 3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24" name="Рисунок 32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5" name="Рисунок 32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7053" y="5457943"/>
            <a:ext cx="408812" cy="418784"/>
          </a:xfrm>
          <a:prstGeom prst="rect">
            <a:avLst/>
          </a:prstGeom>
        </p:spPr>
      </p:pic>
      <p:pic>
        <p:nvPicPr>
          <p:cNvPr id="326" name="Рисунок 3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2" t="43552" r="13796" b="43412"/>
          <a:stretch/>
        </p:blipFill>
        <p:spPr>
          <a:xfrm>
            <a:off x="6441774" y="5378206"/>
            <a:ext cx="502215" cy="637999"/>
          </a:xfrm>
          <a:prstGeom prst="rect">
            <a:avLst/>
          </a:prstGeom>
        </p:spPr>
      </p:pic>
      <p:pic>
        <p:nvPicPr>
          <p:cNvPr id="327" name="Рисунок 32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11021" y="6366891"/>
            <a:ext cx="312609" cy="281666"/>
          </a:xfrm>
          <a:prstGeom prst="rect">
            <a:avLst/>
          </a:prstGeom>
        </p:spPr>
      </p:pic>
      <p:pic>
        <p:nvPicPr>
          <p:cNvPr id="328" name="Рисунок 3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2" t="43341" r="31846" b="43623"/>
          <a:stretch/>
        </p:blipFill>
        <p:spPr>
          <a:xfrm>
            <a:off x="8990595" y="6209421"/>
            <a:ext cx="502215" cy="637999"/>
          </a:xfrm>
          <a:prstGeom prst="rect">
            <a:avLst/>
          </a:prstGeom>
        </p:spPr>
      </p:pic>
      <p:pic>
        <p:nvPicPr>
          <p:cNvPr id="329" name="Рисунок 3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646" r="77146" b="43318"/>
          <a:stretch/>
        </p:blipFill>
        <p:spPr>
          <a:xfrm>
            <a:off x="9424187" y="6217321"/>
            <a:ext cx="502215" cy="637999"/>
          </a:xfrm>
          <a:prstGeom prst="rect">
            <a:avLst/>
          </a:prstGeom>
        </p:spPr>
      </p:pic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2" t="43341" r="31846" b="43623"/>
          <a:stretch/>
        </p:blipFill>
        <p:spPr>
          <a:xfrm>
            <a:off x="7704203" y="6210317"/>
            <a:ext cx="502215" cy="637999"/>
          </a:xfrm>
          <a:prstGeom prst="rect">
            <a:avLst/>
          </a:prstGeom>
        </p:spPr>
      </p:pic>
      <p:pic>
        <p:nvPicPr>
          <p:cNvPr id="331" name="Рисунок 3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646" r="77146" b="43318"/>
          <a:stretch/>
        </p:blipFill>
        <p:spPr>
          <a:xfrm>
            <a:off x="8137795" y="6218217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48" grpId="0"/>
      <p:bldP spid="167" grpId="0"/>
      <p:bldP spid="191" grpId="0"/>
      <p:bldP spid="220" grpId="0"/>
      <p:bldP spid="230" grpId="0"/>
      <p:bldP spid="240" grpId="0"/>
      <p:bldP spid="262" grpId="0"/>
      <p:bldP spid="2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11.05.2022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559329"/>
            <a:ext cx="10560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70C0"/>
                </a:solidFill>
              </a:rPr>
              <a:t>Завдання</a:t>
            </a:r>
            <a:endParaRPr lang="ru-RU" sz="3600" b="1" dirty="0">
              <a:solidFill>
                <a:srgbClr val="0070C0"/>
              </a:solidFill>
            </a:endParaRPr>
          </a:p>
          <a:p>
            <a:r>
              <a:rPr lang="ru-RU" sz="3200" b="1" i="1" dirty="0" err="1">
                <a:solidFill>
                  <a:srgbClr val="7030A0"/>
                </a:solidFill>
              </a:rPr>
              <a:t>Порівняй</a:t>
            </a:r>
            <a:r>
              <a:rPr lang="ru-RU" sz="3200" b="1" i="1" dirty="0">
                <a:solidFill>
                  <a:srgbClr val="7030A0"/>
                </a:solidFill>
              </a:rPr>
              <a:t> </a:t>
            </a:r>
            <a:r>
              <a:rPr lang="ru-RU" sz="3200" b="1" i="1" dirty="0" err="1" smtClean="0">
                <a:solidFill>
                  <a:srgbClr val="7030A0"/>
                </a:solidFill>
              </a:rPr>
              <a:t>вирази</a:t>
            </a:r>
            <a:endParaRPr lang="ru-RU" sz="3200" b="1" i="1" dirty="0">
              <a:solidFill>
                <a:srgbClr val="7030A0"/>
              </a:solidFill>
            </a:endParaRPr>
          </a:p>
          <a:p>
            <a:endParaRPr lang="ru-RU" sz="3600" b="1" dirty="0">
              <a:solidFill>
                <a:srgbClr val="0070C0"/>
              </a:solidFill>
            </a:endParaRPr>
          </a:p>
          <a:p>
            <a:r>
              <a:rPr lang="ru-RU" sz="3600" b="1" dirty="0">
                <a:solidFill>
                  <a:srgbClr val="0070C0"/>
                </a:solidFill>
              </a:rPr>
              <a:t>       	</a:t>
            </a:r>
            <a:r>
              <a:rPr lang="ru-RU" sz="4000" b="1" dirty="0" smtClean="0">
                <a:solidFill>
                  <a:srgbClr val="0070C0"/>
                </a:solidFill>
              </a:rPr>
              <a:t>2 </a:t>
            </a:r>
            <a:r>
              <a:rPr lang="ru-RU" sz="4000" b="1" dirty="0">
                <a:solidFill>
                  <a:srgbClr val="0070C0"/>
                </a:solidFill>
              </a:rPr>
              <a:t>м 06 см … 260 см           120 </a:t>
            </a:r>
            <a:r>
              <a:rPr lang="ru-RU" sz="4000" b="1" dirty="0" err="1">
                <a:solidFill>
                  <a:srgbClr val="0070C0"/>
                </a:solidFill>
              </a:rPr>
              <a:t>хв</a:t>
            </a:r>
            <a:r>
              <a:rPr lang="ru-RU" sz="4000" b="1" dirty="0">
                <a:solidFill>
                  <a:srgbClr val="0070C0"/>
                </a:solidFill>
              </a:rPr>
              <a:t> … 2 год </a:t>
            </a:r>
          </a:p>
        </p:txBody>
      </p:sp>
    </p:spTree>
    <p:extLst>
      <p:ext uri="{BB962C8B-B14F-4D97-AF65-F5344CB8AC3E}">
        <p14:creationId xmlns:p14="http://schemas.microsoft.com/office/powerpoint/2010/main" val="338196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Завдання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6" name="Скругленный прямоугольник 41">
            <a:extLst>
              <a:ext uri="{FF2B5EF4-FFF2-40B4-BE49-F238E27FC236}">
                <a16:creationId xmlns:a16="http://schemas.microsoft.com/office/drawing/2014/main" id="{52429E9F-FF96-4DCD-B5E4-775DB86DCA97}"/>
              </a:ext>
            </a:extLst>
          </p:cNvPr>
          <p:cNvSpPr/>
          <p:nvPr/>
        </p:nvSpPr>
        <p:spPr>
          <a:xfrm>
            <a:off x="1605924" y="1543959"/>
            <a:ext cx="8476252" cy="22061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Накресли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відрізки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першого</a:t>
            </a:r>
            <a:r>
              <a:rPr lang="ru-RU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см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endPara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другого – 1/5 </a:t>
            </a:r>
            <a:r>
              <a:rPr lang="ru-RU" sz="28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першого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8E31DA-F1D1-48DD-A7EB-9C9EB81AB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87881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7524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9195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прямокутник, одна сторона якого у 2 рази довша за іншу. Знайди периметр цього прямокутника, якщо одна зі сторін дорівнює 4 см. Розглянь два випадки.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D353A6AC-D89F-4EC8-8448-89824B0132B7}"/>
              </a:ext>
            </a:extLst>
          </p:cNvPr>
          <p:cNvSpPr/>
          <p:nvPr/>
        </p:nvSpPr>
        <p:spPr>
          <a:xfrm>
            <a:off x="3651715" y="2683744"/>
            <a:ext cx="3679487" cy="1650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01423-0782-42A0-843A-7FAD3E9A2946}"/>
              </a:ext>
            </a:extLst>
          </p:cNvPr>
          <p:cNvSpPr txBox="1"/>
          <p:nvPr/>
        </p:nvSpPr>
        <p:spPr>
          <a:xfrm rot="16200000">
            <a:off x="2939414" y="3251122"/>
            <a:ext cx="9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615F4-A001-47F5-A4C6-121D7A3DC656}"/>
              </a:ext>
            </a:extLst>
          </p:cNvPr>
          <p:cNvSpPr txBox="1"/>
          <p:nvPr/>
        </p:nvSpPr>
        <p:spPr>
          <a:xfrm>
            <a:off x="4488418" y="2172376"/>
            <a:ext cx="233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 ∙ 2 = 8 см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C79B94A-91BD-4984-BE43-86F4232FE6DB}"/>
              </a:ext>
            </a:extLst>
          </p:cNvPr>
          <p:cNvSpPr/>
          <p:nvPr/>
        </p:nvSpPr>
        <p:spPr>
          <a:xfrm>
            <a:off x="3334039" y="5178077"/>
            <a:ext cx="4314838" cy="113214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</a:rPr>
              <a:t>P=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5208A0AC-136C-4E6A-9C1E-977D70D943FD}"/>
              </a:ext>
            </a:extLst>
          </p:cNvPr>
          <p:cNvSpPr/>
          <p:nvPr/>
        </p:nvSpPr>
        <p:spPr>
          <a:xfrm>
            <a:off x="8778134" y="3049265"/>
            <a:ext cx="2198265" cy="919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5C8FA-5A8C-4F80-8F50-10C1D7156071}"/>
              </a:ext>
            </a:extLst>
          </p:cNvPr>
          <p:cNvSpPr txBox="1"/>
          <p:nvPr/>
        </p:nvSpPr>
        <p:spPr>
          <a:xfrm rot="16200000">
            <a:off x="7969196" y="3198167"/>
            <a:ext cx="9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2 см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ED8BE-6F7C-47F6-A971-78382A919136}"/>
              </a:ext>
            </a:extLst>
          </p:cNvPr>
          <p:cNvSpPr txBox="1"/>
          <p:nvPr/>
        </p:nvSpPr>
        <p:spPr>
          <a:xfrm>
            <a:off x="8778134" y="2530813"/>
            <a:ext cx="233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 : 2 = 2 см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BD529C1-9A34-41A9-BA81-00A1883E71C4}"/>
              </a:ext>
            </a:extLst>
          </p:cNvPr>
          <p:cNvSpPr/>
          <p:nvPr/>
        </p:nvSpPr>
        <p:spPr>
          <a:xfrm>
            <a:off x="7719848" y="5178077"/>
            <a:ext cx="4314838" cy="113214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</a:rPr>
              <a:t>P=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5" grpId="0" animBg="1"/>
      <p:bldP spid="26" grpId="0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8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16563" y="2716418"/>
            <a:ext cx="56605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80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6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2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6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8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16563" y="2716418"/>
            <a:ext cx="56605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5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64519</TotalTime>
  <Words>313</Words>
  <Application>Microsoft Office PowerPoint</Application>
  <PresentationFormat>Широкоэкранный</PresentationFormat>
  <Paragraphs>146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14016</cp:revision>
  <dcterms:created xsi:type="dcterms:W3CDTF">2018-01-05T16:38:53Z</dcterms:created>
  <dcterms:modified xsi:type="dcterms:W3CDTF">2022-05-11T10:24:49Z</dcterms:modified>
</cp:coreProperties>
</file>