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57" r:id="rId5"/>
    <p:sldId id="260" r:id="rId6"/>
    <p:sldId id="258" r:id="rId7"/>
    <p:sldId id="267" r:id="rId8"/>
    <p:sldId id="270" r:id="rId9"/>
    <p:sldId id="281" r:id="rId10"/>
    <p:sldId id="282" r:id="rId11"/>
    <p:sldId id="264" r:id="rId12"/>
    <p:sldId id="265" r:id="rId13"/>
    <p:sldId id="271" r:id="rId14"/>
    <p:sldId id="272" r:id="rId15"/>
    <p:sldId id="273" r:id="rId16"/>
    <p:sldId id="274" r:id="rId17"/>
    <p:sldId id="277" r:id="rId18"/>
    <p:sldId id="278" r:id="rId19"/>
    <p:sldId id="266" r:id="rId20"/>
    <p:sldId id="283" r:id="rId21"/>
    <p:sldId id="27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581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50000">
              <a:srgbClr val="9CB86E"/>
            </a:gs>
            <a:gs pos="100000">
              <a:srgbClr val="156B13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196" y="1052736"/>
            <a:ext cx="8964488" cy="3816424"/>
          </a:xfrm>
        </p:spPr>
        <p:txBody>
          <a:bodyPr>
            <a:normAutofit fontScale="90000"/>
          </a:bodyPr>
          <a:lstStyle/>
          <a:p>
            <a:r>
              <a:rPr lang="uk-UA" sz="5300" b="1" i="1" dirty="0" smtClean="0">
                <a:solidFill>
                  <a:srgbClr val="0000CC"/>
                </a:solidFill>
                <a:ea typeface="Calibri"/>
                <a:cs typeface="Times New Roman"/>
              </a:rPr>
              <a:t>Робота з дитячою книжкою.</a:t>
            </a:r>
            <a:br>
              <a:rPr lang="uk-UA" sz="5300" b="1" i="1" dirty="0" smtClean="0">
                <a:solidFill>
                  <a:srgbClr val="0000CC"/>
                </a:solidFill>
                <a:ea typeface="Calibri"/>
                <a:cs typeface="Times New Roman"/>
              </a:rPr>
            </a:br>
            <a:r>
              <a:rPr lang="uk-UA" sz="6600" b="1" i="1" dirty="0" smtClean="0">
                <a:solidFill>
                  <a:srgbClr val="FF0000"/>
                </a:solidFill>
                <a:ea typeface="Calibri"/>
                <a:cs typeface="Times New Roman"/>
              </a:rPr>
              <a:t>Василь </a:t>
            </a:r>
            <a:r>
              <a:rPr lang="uk-UA" sz="6600" b="1" i="1" dirty="0">
                <a:solidFill>
                  <a:srgbClr val="FF0000"/>
                </a:solidFill>
                <a:ea typeface="Calibri"/>
                <a:cs typeface="Times New Roman"/>
              </a:rPr>
              <a:t>Сухомлинський</a:t>
            </a:r>
            <a:r>
              <a:rPr lang="uk-UA" sz="7300" b="1" dirty="0">
                <a:solidFill>
                  <a:srgbClr val="FF0000"/>
                </a:solidFill>
                <a:ea typeface="Calibri"/>
                <a:cs typeface="Times New Roman"/>
              </a:rPr>
              <a:t/>
            </a:r>
            <a:br>
              <a:rPr lang="uk-UA" sz="7300" b="1" dirty="0">
                <a:solidFill>
                  <a:srgbClr val="FF0000"/>
                </a:solidFill>
                <a:ea typeface="Calibri"/>
                <a:cs typeface="Times New Roman"/>
              </a:rPr>
            </a:br>
            <a:r>
              <a:rPr lang="uk-UA" sz="7300" b="1" dirty="0">
                <a:solidFill>
                  <a:srgbClr val="FF0000"/>
                </a:solidFill>
                <a:ea typeface="Calibri"/>
                <a:cs typeface="Times New Roman"/>
              </a:rPr>
              <a:t>«Не загубив, а знайшов»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" y="5857890"/>
            <a:ext cx="9143998" cy="1000111"/>
            <a:chOff x="2" y="5857890"/>
            <a:chExt cx="9143998" cy="1000111"/>
          </a:xfrm>
        </p:grpSpPr>
        <p:pic>
          <p:nvPicPr>
            <p:cNvPr id="1030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1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2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3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54868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Вернувся син додому, а на душі неспокійно: що скаже батько за таку шкоду?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Пробачте мені, тату, — каже син. — Я вчинив збиток. Лопата зламалась.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А копати навчився? Копати тобі наприкінці було важко чи легко?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Навчився, — каже. — І копати наприкінці було легше, як на початку.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То ти не загубив, а знайшов.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Що ж я знайшов, тату?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Бажання трудитись. Це найдорожча знахідка.</a:t>
            </a:r>
            <a:endParaRPr lang="uk-UA" sz="3200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1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60648"/>
            <a:ext cx="3816424" cy="128707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uk-UA" sz="6000" dirty="0" smtClean="0">
                <a:solidFill>
                  <a:srgbClr val="C00000"/>
                </a:solidFill>
              </a:rPr>
              <a:t>Словник</a:t>
            </a:r>
            <a:endParaRPr lang="ru-RU" sz="6000" dirty="0">
              <a:solidFill>
                <a:srgbClr val="C0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583" y="4221087"/>
            <a:ext cx="6984777" cy="185813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9594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8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928762"/>
          </a:xfrm>
        </p:spPr>
        <p:txBody>
          <a:bodyPr>
            <a:norm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«Шість капелюхів»</a:t>
            </a:r>
            <a:endParaRPr lang="ru-RU" sz="54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admin\Desktop\малюнки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400"/>
            <a:ext cx="8280920" cy="46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0" y="5828916"/>
            <a:ext cx="8932927" cy="739463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931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701" y="3956672"/>
            <a:ext cx="8435280" cy="1786210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rgbClr val="0000CC"/>
                </a:solidFill>
              </a:rPr>
              <a:t>-</a:t>
            </a:r>
            <a:r>
              <a:rPr lang="ru-RU" sz="3600" b="1" i="1" dirty="0"/>
              <a:t> </a:t>
            </a:r>
            <a:r>
              <a:rPr lang="uk-UA" sz="3600" b="1" i="1" dirty="0" smtClean="0">
                <a:solidFill>
                  <a:srgbClr val="0000CC"/>
                </a:solidFill>
              </a:rPr>
              <a:t>Який за жанром цей твір? Доведіть.</a:t>
            </a:r>
            <a:br>
              <a:rPr lang="uk-UA" sz="3600" b="1" i="1" dirty="0" smtClean="0">
                <a:solidFill>
                  <a:srgbClr val="0000CC"/>
                </a:solidFill>
              </a:rPr>
            </a:br>
            <a:r>
              <a:rPr lang="uk-UA" sz="3600" b="1" i="1" dirty="0" smtClean="0">
                <a:solidFill>
                  <a:srgbClr val="0000CC"/>
                </a:solidFill>
              </a:rPr>
              <a:t>- Яка тема оповідання?</a:t>
            </a:r>
            <a:br>
              <a:rPr lang="uk-UA" sz="3600" b="1" i="1" dirty="0" smtClean="0">
                <a:solidFill>
                  <a:srgbClr val="0000CC"/>
                </a:solidFill>
              </a:rPr>
            </a:br>
            <a:r>
              <a:rPr lang="uk-UA" sz="3600" b="1" i="1" dirty="0" smtClean="0">
                <a:solidFill>
                  <a:srgbClr val="0000CC"/>
                </a:solidFill>
              </a:rPr>
              <a:t>-Чому вчить нас це оповідання?</a:t>
            </a:r>
            <a:endParaRPr lang="uk-UA" sz="3600" b="1" i="1" dirty="0">
              <a:solidFill>
                <a:srgbClr val="0000CC"/>
              </a:solidFill>
            </a:endParaRPr>
          </a:p>
        </p:txBody>
      </p:sp>
      <p:pic>
        <p:nvPicPr>
          <p:cNvPr id="1026" name="Picture 2" descr="C:\Users\admin\Desktop\мал.откр.ур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45" y="318526"/>
            <a:ext cx="3523139" cy="3523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31561" y="5857889"/>
            <a:ext cx="8860919" cy="883479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138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626" y="4121529"/>
            <a:ext cx="8511258" cy="1498178"/>
          </a:xfrm>
        </p:spPr>
        <p:txBody>
          <a:bodyPr>
            <a:noAutofit/>
          </a:bodyPr>
          <a:lstStyle/>
          <a:p>
            <a:r>
              <a:rPr lang="uk-UA" sz="5400" b="1" i="1" dirty="0" smtClean="0">
                <a:solidFill>
                  <a:srgbClr val="0000CC"/>
                </a:solidFill>
              </a:rPr>
              <a:t>Що  не сподобалось оповіданні?</a:t>
            </a:r>
            <a:endParaRPr lang="uk-UA" sz="5400" b="1" i="1" dirty="0">
              <a:solidFill>
                <a:srgbClr val="0000CC"/>
              </a:solidFill>
            </a:endParaRPr>
          </a:p>
        </p:txBody>
      </p:sp>
      <p:pic>
        <p:nvPicPr>
          <p:cNvPr id="2050" name="Picture 2" descr="C:\Users\admin\Desktop\мал.откр.ур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7186"/>
            <a:ext cx="4940994" cy="38783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75543" y="5857893"/>
            <a:ext cx="8748464" cy="811472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0527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62" y="4023051"/>
            <a:ext cx="8291264" cy="1714202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 </a:t>
            </a:r>
            <a:r>
              <a:rPr lang="uk-UA" sz="5400" b="1" i="1" dirty="0" smtClean="0">
                <a:solidFill>
                  <a:srgbClr val="0000CC"/>
                </a:solidFill>
              </a:rPr>
              <a:t>Що сподобалось в оповіданні?</a:t>
            </a:r>
            <a:endParaRPr lang="uk-UA" sz="5400" b="1" i="1" dirty="0">
              <a:solidFill>
                <a:srgbClr val="0000CC"/>
              </a:solidFill>
            </a:endParaRPr>
          </a:p>
        </p:txBody>
      </p:sp>
      <p:pic>
        <p:nvPicPr>
          <p:cNvPr id="3074" name="Picture 2" descr="C:\Users\admin\Desktop\мал.откр.ур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4392488" cy="36395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191753" y="5737254"/>
            <a:ext cx="8924039" cy="1000111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979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523708"/>
            <a:ext cx="8784976" cy="329837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/>
              <a:t>-</a:t>
            </a:r>
            <a:r>
              <a:rPr lang="uk-UA" sz="3200" b="1" i="1" dirty="0" smtClean="0">
                <a:solidFill>
                  <a:srgbClr val="0000CC"/>
                </a:solidFill>
              </a:rPr>
              <a:t>Як ви думаєте, що відчував хлопчик, коли  зламав лопату?</a:t>
            </a:r>
            <a:br>
              <a:rPr lang="uk-UA" sz="3200" b="1" i="1" dirty="0" smtClean="0">
                <a:solidFill>
                  <a:srgbClr val="0000CC"/>
                </a:solidFill>
              </a:rPr>
            </a:br>
            <a:r>
              <a:rPr lang="uk-UA" sz="3200" b="1" i="1" dirty="0" smtClean="0">
                <a:solidFill>
                  <a:srgbClr val="0000CC"/>
                </a:solidFill>
              </a:rPr>
              <a:t>- Що відчув хлопчик, коли дізнався , що батько не сердиться на нього?</a:t>
            </a:r>
            <a:br>
              <a:rPr lang="uk-UA" sz="3200" b="1" i="1" dirty="0" smtClean="0">
                <a:solidFill>
                  <a:srgbClr val="0000CC"/>
                </a:solidFill>
              </a:rPr>
            </a:br>
            <a:r>
              <a:rPr lang="uk-UA" sz="3200" b="1" i="1" dirty="0" smtClean="0">
                <a:solidFill>
                  <a:srgbClr val="0000CC"/>
                </a:solidFill>
              </a:rPr>
              <a:t>- Що відчував батько, коли дізнався, що син навчився копати?</a:t>
            </a:r>
            <a:br>
              <a:rPr lang="uk-UA" sz="3200" b="1" i="1" dirty="0" smtClean="0">
                <a:solidFill>
                  <a:srgbClr val="0000CC"/>
                </a:solidFill>
              </a:rPr>
            </a:br>
            <a:endParaRPr lang="uk-UA" sz="28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\Desktop\мал.откр.ур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48" y="332656"/>
            <a:ext cx="3524044" cy="3096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3992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11550"/>
            <a:ext cx="8229600" cy="3685802"/>
          </a:xfrm>
        </p:spPr>
        <p:txBody>
          <a:bodyPr>
            <a:normAutofit/>
          </a:bodyPr>
          <a:lstStyle/>
          <a:p>
            <a:r>
              <a:rPr lang="uk-UA" b="1" i="1" dirty="0">
                <a:solidFill>
                  <a:srgbClr val="0000CC"/>
                </a:solidFill>
              </a:rPr>
              <a:t>Складіть твір-есе «Чи впливає бажання трудитись на результат виконаної </a:t>
            </a:r>
            <a:r>
              <a:rPr lang="en-US" b="1" i="1" dirty="0">
                <a:solidFill>
                  <a:srgbClr val="0000CC"/>
                </a:solidFill>
              </a:rPr>
              <a:t/>
            </a:r>
            <a:br>
              <a:rPr lang="en-US" b="1" i="1" dirty="0">
                <a:solidFill>
                  <a:srgbClr val="0000CC"/>
                </a:solidFill>
              </a:rPr>
            </a:br>
            <a:r>
              <a:rPr lang="uk-UA" b="1" i="1" dirty="0">
                <a:solidFill>
                  <a:srgbClr val="0000CC"/>
                </a:solidFill>
              </a:rPr>
              <a:t>           тобою роботи</a:t>
            </a:r>
            <a:r>
              <a:rPr lang="uk-UA" b="1" i="1" dirty="0" smtClean="0">
                <a:solidFill>
                  <a:srgbClr val="0000CC"/>
                </a:solidFill>
              </a:rPr>
              <a:t>?»</a:t>
            </a:r>
            <a:r>
              <a:rPr lang="uk-UA" sz="4800" b="1" dirty="0"/>
              <a:t/>
            </a:r>
            <a:br>
              <a:rPr lang="uk-UA" sz="4800" b="1" dirty="0"/>
            </a:br>
            <a:endParaRPr lang="ru-RU" sz="4800" b="1" dirty="0"/>
          </a:p>
        </p:txBody>
      </p:sp>
      <p:pic>
        <p:nvPicPr>
          <p:cNvPr id="7170" name="Picture 2" descr="C:\Users\admin\Desktop\мал.откр.ур\Безымянны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01" y="159516"/>
            <a:ext cx="2991101" cy="2592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323528" y="5857890"/>
            <a:ext cx="8712968" cy="739462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044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16715"/>
            <a:ext cx="8229600" cy="1143000"/>
          </a:xfrm>
        </p:spPr>
        <p:txBody>
          <a:bodyPr>
            <a:noAutofit/>
          </a:bodyPr>
          <a:lstStyle/>
          <a:p>
            <a:r>
              <a:rPr lang="uk-UA" b="1" i="1" dirty="0" smtClean="0">
                <a:solidFill>
                  <a:srgbClr val="0000CC"/>
                </a:solidFill>
              </a:rPr>
              <a:t>Чи справдились ваші очікування від уроку?</a:t>
            </a:r>
            <a:endParaRPr lang="uk-UA" b="1" i="1" dirty="0">
              <a:solidFill>
                <a:srgbClr val="0000CC"/>
              </a:solidFill>
            </a:endParaRPr>
          </a:p>
        </p:txBody>
      </p:sp>
      <p:pic>
        <p:nvPicPr>
          <p:cNvPr id="6146" name="Picture 2" descr="C:\Users\admin\Desktop\мал.откр.ур\Без названия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34" y="332656"/>
            <a:ext cx="399889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251520" y="5857889"/>
            <a:ext cx="8712968" cy="739463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424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424" y="1412776"/>
            <a:ext cx="7772400" cy="5004271"/>
          </a:xfrm>
        </p:spPr>
        <p:txBody>
          <a:bodyPr>
            <a:norm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0000CC"/>
                </a:solidFill>
                <a:ea typeface="Calibri"/>
                <a:cs typeface="Times New Roman"/>
              </a:rPr>
              <a:t>«Незакінчене речення..»</a:t>
            </a:r>
            <a:r>
              <a:rPr lang="ru-RU" sz="2800" dirty="0">
                <a:ea typeface="Calibri"/>
                <a:cs typeface="Times New Roman"/>
              </a:rPr>
              <a:t/>
            </a:r>
            <a:br>
              <a:rPr lang="ru-RU" sz="2800" dirty="0">
                <a:ea typeface="Calibri"/>
                <a:cs typeface="Times New Roman"/>
              </a:rPr>
            </a:br>
            <a:r>
              <a:rPr lang="ru-RU" sz="2800" dirty="0">
                <a:solidFill>
                  <a:srgbClr val="FF0000"/>
                </a:solidFill>
                <a:ea typeface="Calibri"/>
                <a:cs typeface="Times New Roman"/>
              </a:rPr>
              <a:t>- </a:t>
            </a: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Ми читали оповідання …</a:t>
            </a: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/>
            </a:r>
            <a:b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</a:b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>- </a:t>
            </a: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Сьогодні я дізнався, що…</a:t>
            </a: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/>
            </a:r>
            <a:b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</a:b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>- </a:t>
            </a: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Найбільше мене вразило…</a:t>
            </a: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/>
            </a:r>
            <a:b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</a:b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 - Я хочу більше дізнатись</a:t>
            </a:r>
            <a:r>
              <a:rPr lang="uk-UA" i="1" dirty="0" smtClean="0">
                <a:solidFill>
                  <a:srgbClr val="C00000"/>
                </a:solidFill>
                <a:ea typeface="Calibri"/>
                <a:cs typeface="Times New Roman"/>
              </a:rPr>
              <a:t>…</a:t>
            </a:r>
            <a:endParaRPr lang="ru-RU" i="1" dirty="0">
              <a:solidFill>
                <a:srgbClr val="C0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V="1">
            <a:off x="971599" y="4406900"/>
            <a:ext cx="7523113" cy="45719"/>
          </a:xfrm>
        </p:spPr>
        <p:txBody>
          <a:bodyPr>
            <a:normAutofit fontScale="25000" lnSpcReduction="20000"/>
          </a:bodyPr>
          <a:lstStyle/>
          <a:p>
            <a:r>
              <a:rPr lang="uk-UA" dirty="0"/>
              <a:t>-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-784" y="5589239"/>
            <a:ext cx="8964486" cy="1000111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7368194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04664"/>
            <a:ext cx="7776864" cy="594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Наполегливість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Працьовитість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Старанність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Толерантність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Дружба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Взаємодопомога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Нестриманість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Невихованість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 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 Лінь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800" i="1" dirty="0">
                <a:latin typeface="Verdana"/>
                <a:ea typeface="Times New Roman"/>
                <a:cs typeface="Times New Roman"/>
              </a:rPr>
              <a:t> </a:t>
            </a:r>
            <a:endParaRPr lang="ru-RU" sz="800" i="1" dirty="0">
              <a:effectLst/>
              <a:latin typeface="Verdana"/>
              <a:ea typeface="Times New Roman"/>
              <a:cs typeface="Times New Roman"/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91970"/>
            <a:ext cx="4032448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412776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uk-UA" sz="6000" i="1" dirty="0">
                <a:solidFill>
                  <a:srgbClr val="FF0000"/>
                </a:solidFill>
              </a:rPr>
              <a:t>Домашнє </a:t>
            </a:r>
            <a:r>
              <a:rPr lang="uk-UA" sz="6000" i="1" dirty="0" smtClean="0">
                <a:solidFill>
                  <a:srgbClr val="FF0000"/>
                </a:solidFill>
              </a:rPr>
              <a:t>завдання</a:t>
            </a:r>
            <a:r>
              <a:rPr lang="uk-UA" sz="4800" i="1" dirty="0" smtClean="0">
                <a:solidFill>
                  <a:srgbClr val="FF0000"/>
                </a:solidFill>
              </a:rPr>
              <a:t/>
            </a:r>
            <a:br>
              <a:rPr lang="uk-UA" sz="4800" i="1" dirty="0" smtClean="0">
                <a:solidFill>
                  <a:srgbClr val="FF0000"/>
                </a:solidFill>
              </a:rPr>
            </a:br>
            <a:r>
              <a:rPr lang="uk-UA" sz="4800" i="1" dirty="0" smtClean="0">
                <a:solidFill>
                  <a:srgbClr val="FF0000"/>
                </a:solidFill>
              </a:rPr>
              <a:t/>
            </a:r>
            <a:br>
              <a:rPr lang="uk-UA" sz="4800" i="1" dirty="0" smtClean="0">
                <a:solidFill>
                  <a:srgbClr val="FF0000"/>
                </a:solidFill>
              </a:rPr>
            </a:br>
            <a:r>
              <a:rPr lang="uk-UA" sz="4800" i="1" dirty="0" smtClean="0">
                <a:solidFill>
                  <a:srgbClr val="0000CC"/>
                </a:solidFill>
              </a:rPr>
              <a:t>Читати оповідання в особах</a:t>
            </a:r>
            <a:r>
              <a:rPr lang="en-US" sz="4800" i="1" dirty="0">
                <a:solidFill>
                  <a:srgbClr val="FF0000"/>
                </a:solidFill>
              </a:rPr>
              <a:t/>
            </a:r>
            <a:br>
              <a:rPr lang="en-US" sz="4800" i="1" dirty="0">
                <a:solidFill>
                  <a:srgbClr val="FF0000"/>
                </a:solidFill>
              </a:rPr>
            </a:br>
            <a:endParaRPr lang="en-US" sz="4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2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3996159"/>
          </a:xfrm>
        </p:spPr>
        <p:txBody>
          <a:bodyPr>
            <a:noAutofit/>
          </a:bodyPr>
          <a:lstStyle/>
          <a:p>
            <a:pPr algn="ctr"/>
            <a:r>
              <a:rPr lang="uk-UA" sz="8000" dirty="0">
                <a:solidFill>
                  <a:srgbClr val="FF0000"/>
                </a:solidFill>
              </a:rPr>
              <a:t>Дякую за роботу на уроці!</a:t>
            </a:r>
            <a:endParaRPr lang="ru-RU" sz="80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628801"/>
            <a:ext cx="7772400" cy="4608512"/>
          </a:xfrm>
        </p:spPr>
        <p:txBody>
          <a:bodyPr/>
          <a:lstStyle/>
          <a:p>
            <a:pPr algn="r"/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1561" y="5857889"/>
            <a:ext cx="8788912" cy="739463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pic>
        <p:nvPicPr>
          <p:cNvPr id="10242" name="Picture 2" descr="C:\Users\admin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4" y="18864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952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8481" y="404664"/>
            <a:ext cx="5098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b="1" i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«Довідкове бюро» </a:t>
            </a:r>
            <a:endParaRPr lang="en-US" sz="4800" b="1" i="1" dirty="0">
              <a:solidFill>
                <a:srgbClr val="FFFF00"/>
              </a:solidFill>
              <a:effectLst/>
            </a:endParaRPr>
          </a:p>
        </p:txBody>
      </p:sp>
      <p:pic>
        <p:nvPicPr>
          <p:cNvPr id="1026" name="Picture 2" descr="https://sts.sumy.ua/wp-content/uploads/2019/04/84ea0b7d964e4f2821_8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61" y="2636912"/>
            <a:ext cx="426287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556792"/>
            <a:ext cx="38884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16-тирічна дівчина з Києва Ірина Іванченко - рекордсменка з швидкості читання. Вона читає 163333 знаки за хвилину з повним розумінням прочитаного.</a:t>
            </a:r>
            <a:endParaRPr lang="en-US" sz="3200" b="1" i="1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9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18" y="1000108"/>
            <a:ext cx="5357818" cy="1143000"/>
          </a:xfrm>
        </p:spPr>
        <p:txBody>
          <a:bodyPr>
            <a:normAutofit/>
          </a:bodyPr>
          <a:lstStyle/>
          <a:p>
            <a:r>
              <a:rPr lang="uk-UA" sz="5400" b="1" i="1" dirty="0">
                <a:solidFill>
                  <a:srgbClr val="C00000"/>
                </a:solidFill>
                <a:ea typeface="Calibri"/>
                <a:cs typeface="Times New Roman"/>
              </a:rPr>
              <a:t>Скоромовка</a:t>
            </a:r>
            <a:endParaRPr lang="ru-RU" sz="5400" b="1" i="1" dirty="0">
              <a:solidFill>
                <a:srgbClr val="C0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620511" y="2143108"/>
            <a:ext cx="6309076" cy="3600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Якось Яків сіяв мак</a:t>
            </a:r>
          </a:p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Так-сяк, абияк.</a:t>
            </a:r>
          </a:p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Визрів ярий Яків мак,</a:t>
            </a:r>
          </a:p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Та щось коле, як їжак.</a:t>
            </a:r>
            <a:endParaRPr lang="uk-UA" sz="4800" b="1" dirty="0">
              <a:solidFill>
                <a:srgbClr val="0000CC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" y="5857890"/>
            <a:ext cx="9143998" cy="1000111"/>
            <a:chOff x="2" y="5857890"/>
            <a:chExt cx="9143998" cy="1000111"/>
          </a:xfrm>
        </p:grpSpPr>
        <p:pic>
          <p:nvPicPr>
            <p:cNvPr id="1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grpSp>
        <p:nvGrpSpPr>
          <p:cNvPr id="20" name="Группа 19"/>
          <p:cNvGrpSpPr/>
          <p:nvPr/>
        </p:nvGrpSpPr>
        <p:grpSpPr>
          <a:xfrm>
            <a:off x="0" y="0"/>
            <a:ext cx="9143998" cy="1000111"/>
            <a:chOff x="2" y="5857890"/>
            <a:chExt cx="9143998" cy="1000111"/>
          </a:xfrm>
        </p:grpSpPr>
        <p:pic>
          <p:nvPicPr>
            <p:cNvPr id="21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23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24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77888"/>
            <a:ext cx="8229600" cy="1143000"/>
          </a:xfrm>
        </p:spPr>
        <p:txBody>
          <a:bodyPr/>
          <a:lstStyle/>
          <a:p>
            <a:r>
              <a:rPr lang="uk-UA" b="1" dirty="0">
                <a:solidFill>
                  <a:srgbClr val="FF0000"/>
                </a:solidFill>
              </a:rPr>
              <a:t>Василь Сухомлинський</a:t>
            </a:r>
            <a:endParaRPr lang="ru-RU" b="1" dirty="0">
              <a:solidFill>
                <a:srgbClr val="FF0000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0" y="0"/>
            <a:ext cx="9143998" cy="1000111"/>
            <a:chOff x="2" y="5857890"/>
            <a:chExt cx="9143998" cy="1000111"/>
          </a:xfrm>
        </p:grpSpPr>
        <p:pic>
          <p:nvPicPr>
            <p:cNvPr id="4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admin\Desktop\мал.откр.ур\Без названия (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246981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53" y="2188267"/>
            <a:ext cx="3786181" cy="418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0" y="0"/>
            <a:ext cx="9143998" cy="1000111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dmin\Desktop\-27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661" y="1268760"/>
            <a:ext cx="8270618" cy="545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3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FF0000"/>
                </a:solidFill>
                <a:ea typeface="Calibri"/>
                <a:cs typeface="Times New Roman"/>
              </a:rPr>
              <a:t>«Не загубив, а знайшов»</a:t>
            </a:r>
            <a:endParaRPr lang="ru-RU" dirty="0"/>
          </a:p>
        </p:txBody>
      </p:sp>
      <p:pic>
        <p:nvPicPr>
          <p:cNvPr id="1027" name="Picture 3" descr="C:\Users\admin\Desktop\мал.откр.ур\Vasyl_Suhomkynskyj_Ne_zagubyv_a_znajshov_maliunok_O_Jablonsk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3384376" cy="47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мал.откр.ур\Vasyl_Suhomkynskyj_Ne_zagubyv_a_znajshov_maliunok_O_Jablonskoi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64" y="1124743"/>
            <a:ext cx="3284180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31561" y="5857889"/>
            <a:ext cx="9143998" cy="1000111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21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009_Hlopyata_z_topolynoyi_vulytsi_Volodymyr_Sencovsky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192688" cy="53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0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 smtClean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uk-UA" sz="3200" b="1" i="1" dirty="0" smtClean="0">
                <a:solidFill>
                  <a:srgbClr val="0000CC"/>
                </a:solidFill>
                <a:latin typeface="Arial" panose="020B0604020202020204" pitchFamily="34" charset="0"/>
              </a:rPr>
              <a:t>НЕ ЗАГУБИВ, А ЗНАЙШОВ</a:t>
            </a:r>
            <a:r>
              <a:rPr lang="uk-UA" sz="2400" b="1" dirty="0" smtClean="0">
                <a:solidFill>
                  <a:srgbClr val="B22222"/>
                </a:solidFill>
                <a:latin typeface="Arial" panose="020B0604020202020204" pitchFamily="34" charset="0"/>
              </a:rPr>
              <a:t> </a:t>
            </a:r>
            <a:endParaRPr lang="uk-UA" sz="2400" dirty="0" smtClean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    Коли синові виповнилось дванадцять літ, батько дав йому нову лопату й сказав: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Іди, сину, в поле, </a:t>
            </a:r>
            <a:r>
              <a:rPr lang="uk-UA" sz="3200" dirty="0" err="1" smtClean="0">
                <a:solidFill>
                  <a:srgbClr val="1F1F1F"/>
                </a:solidFill>
                <a:latin typeface="Arial" panose="020B0604020202020204" pitchFamily="34" charset="0"/>
              </a:rPr>
              <a:t>відмір</a:t>
            </a: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ділянку сто кроків уздовж, сто впоперек і скопай.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  Пішов син у поле, відміряв ділянку й копає. А копати він ще не вмів. Важко було попервах, поки руку набив та й до лопати приловчився.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Наприкінці робота ішла все краще й краще. 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Та коли син застромив лопату в землю, щоб перевернути останню скибу, вона зламалась.</a:t>
            </a:r>
            <a:endParaRPr lang="uk-UA" sz="3200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38820"/>
      </p:ext>
    </p:extLst>
  </p:cSld>
  <p:clrMapOvr>
    <a:masterClrMapping/>
  </p:clrMapOvr>
</p:sld>
</file>

<file path=ppt/theme/theme1.xml><?xml version="1.0" encoding="utf-8"?>
<a:theme xmlns:a="http://schemas.openxmlformats.org/drawingml/2006/main" name="4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</Template>
  <TotalTime>489</TotalTime>
  <Words>438</Words>
  <Application>Microsoft Office PowerPoint</Application>
  <PresentationFormat>Экран (4:3)</PresentationFormat>
  <Paragraphs>31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4</vt:lpstr>
      <vt:lpstr>Робота з дитячою книжкою. Василь Сухомлинський «Не загубив, а знайшов»</vt:lpstr>
      <vt:lpstr>Презентация PowerPoint</vt:lpstr>
      <vt:lpstr>Презентация PowerPoint</vt:lpstr>
      <vt:lpstr>Скоромовка</vt:lpstr>
      <vt:lpstr>Василь Сухомлинський</vt:lpstr>
      <vt:lpstr>Презентация PowerPoint</vt:lpstr>
      <vt:lpstr>«Не загубив, а знайшов»</vt:lpstr>
      <vt:lpstr>Презентация PowerPoint</vt:lpstr>
      <vt:lpstr>Презентация PowerPoint</vt:lpstr>
      <vt:lpstr>Презентация PowerPoint</vt:lpstr>
      <vt:lpstr>       Словник</vt:lpstr>
      <vt:lpstr>«Шість капелюхів»</vt:lpstr>
      <vt:lpstr>- Який за жанром цей твір? Доведіть. - Яка тема оповідання? -Чому вчить нас це оповідання?</vt:lpstr>
      <vt:lpstr>Що  не сподобалось оповіданні?</vt:lpstr>
      <vt:lpstr> Що сподобалось в оповіданні?</vt:lpstr>
      <vt:lpstr>-Як ви думаєте, що відчував хлопчик, коли  зламав лопату? - Що відчув хлопчик, коли дізнався , що батько не сердиться на нього? - Що відчував батько, коли дізнався, що син навчився копати? </vt:lpstr>
      <vt:lpstr>Складіть твір-есе «Чи впливає бажання трудитись на результат виконаної             тобою роботи?» </vt:lpstr>
      <vt:lpstr>Чи справдились ваші очікування від уроку?</vt:lpstr>
      <vt:lpstr>«Незакінчене речення..» - Ми читали оповідання … - Сьогодні я дізнався, що… - Найбільше мене вразило…  - Я хочу більше дізнатись…</vt:lpstr>
      <vt:lpstr>Домашнє завдання  Читати оповідання в особах </vt:lpstr>
      <vt:lpstr>Дякую за роботу на уроці!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admin</dc:creator>
  <cp:lastModifiedBy>Школа</cp:lastModifiedBy>
  <cp:revision>39</cp:revision>
  <dcterms:created xsi:type="dcterms:W3CDTF">2019-02-16T16:04:04Z</dcterms:created>
  <dcterms:modified xsi:type="dcterms:W3CDTF">2022-05-12T17:57:45Z</dcterms:modified>
</cp:coreProperties>
</file>