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738" r:id="rId2"/>
    <p:sldId id="1150" r:id="rId3"/>
    <p:sldId id="1010" r:id="rId4"/>
    <p:sldId id="1005" r:id="rId5"/>
    <p:sldId id="1015" r:id="rId6"/>
    <p:sldId id="1158" r:id="rId7"/>
    <p:sldId id="1163" r:id="rId8"/>
    <p:sldId id="1137" r:id="rId9"/>
    <p:sldId id="1164" r:id="rId10"/>
    <p:sldId id="1167" r:id="rId11"/>
    <p:sldId id="1139" r:id="rId12"/>
    <p:sldId id="1165" r:id="rId13"/>
    <p:sldId id="1132" r:id="rId14"/>
    <p:sldId id="1166" r:id="rId15"/>
    <p:sldId id="1162" r:id="rId16"/>
    <p:sldId id="1089" r:id="rId17"/>
    <p:sldId id="1027" r:id="rId18"/>
    <p:sldId id="1023" r:id="rId19"/>
    <p:sldId id="1033" r:id="rId20"/>
    <p:sldId id="1168" r:id="rId21"/>
    <p:sldId id="115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59D"/>
    <a:srgbClr val="FF4747"/>
    <a:srgbClr val="DCBCD0"/>
    <a:srgbClr val="035110"/>
    <a:srgbClr val="92193A"/>
    <a:srgbClr val="FFFF00"/>
    <a:srgbClr val="00B050"/>
    <a:srgbClr val="D3514F"/>
    <a:srgbClr val="2F3242"/>
    <a:srgbClr val="F17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 varScale="1">
        <p:scale>
          <a:sx n="58" d="100"/>
          <a:sy n="58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watch?v=pztn9rqxc22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13.05.2022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093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9153" y="4611231"/>
            <a:ext cx="7955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0" b="1" dirty="0">
                <a:solidFill>
                  <a:srgbClr val="2F3242"/>
                </a:solidFill>
              </a:rPr>
              <a:t>Як </a:t>
            </a:r>
            <a:r>
              <a:rPr lang="ru-RU" sz="7000" b="1" dirty="0" err="1">
                <a:solidFill>
                  <a:srgbClr val="2F3242"/>
                </a:solidFill>
              </a:rPr>
              <a:t>жити</a:t>
            </a:r>
            <a:r>
              <a:rPr lang="ru-RU" sz="7000" b="1" dirty="0">
                <a:solidFill>
                  <a:srgbClr val="2F3242"/>
                </a:solidFill>
              </a:rPr>
              <a:t> </a:t>
            </a:r>
            <a:r>
              <a:rPr lang="ru-RU" sz="7000" b="1" dirty="0" err="1">
                <a:solidFill>
                  <a:srgbClr val="2F3242"/>
                </a:solidFill>
              </a:rPr>
              <a:t>серед</a:t>
            </a:r>
            <a:r>
              <a:rPr lang="ru-RU" sz="7000" b="1" dirty="0">
                <a:solidFill>
                  <a:srgbClr val="2F3242"/>
                </a:solidFill>
              </a:rPr>
              <a:t> людей </a:t>
            </a:r>
            <a:endParaRPr lang="uk-UA" sz="7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444" y="336640"/>
            <a:ext cx="4751751" cy="355922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02855" y="2224948"/>
            <a:ext cx="7304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4000" b="1" dirty="0">
                <a:solidFill>
                  <a:srgbClr val="FF0000"/>
                </a:solidFill>
              </a:rPr>
              <a:t>Мораль (моральні норми) </a:t>
            </a:r>
            <a:r>
              <a:rPr lang="ru-RU" sz="4000" dirty="0"/>
              <a:t>– правила </a:t>
            </a:r>
            <a:r>
              <a:rPr lang="ru-RU" sz="4000" dirty="0" err="1"/>
              <a:t>поведінки</a:t>
            </a:r>
            <a:r>
              <a:rPr lang="ru-RU" sz="4000" dirty="0"/>
              <a:t>, </a:t>
            </a:r>
            <a:r>
              <a:rPr lang="ru-RU" sz="4000" dirty="0" err="1"/>
              <a:t>прийняті</a:t>
            </a:r>
            <a:r>
              <a:rPr lang="ru-RU" sz="4000" dirty="0"/>
              <a:t> в </a:t>
            </a:r>
            <a:r>
              <a:rPr lang="ru-RU" sz="4000" dirty="0" err="1"/>
              <a:t>суспільстві</a:t>
            </a:r>
            <a:r>
              <a:rPr lang="ru-RU" sz="4000" dirty="0"/>
              <a:t>.</a:t>
            </a:r>
            <a:endParaRPr lang="uk-UA" sz="40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364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Пригадайте правила </a:t>
            </a:r>
            <a:r>
              <a:rPr lang="ru-RU" sz="2000" b="1" dirty="0" err="1">
                <a:solidFill>
                  <a:schemeClr val="bg1"/>
                </a:solidFill>
              </a:rPr>
              <a:t>етикету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які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полегшують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спілкування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Театралізуйте</a:t>
            </a:r>
            <a:r>
              <a:rPr lang="ru-RU" sz="2000" b="1" dirty="0">
                <a:solidFill>
                  <a:schemeClr val="bg1"/>
                </a:solidFill>
              </a:rPr>
              <a:t> в парах </a:t>
            </a:r>
            <a:r>
              <a:rPr lang="ru-RU" sz="2000" b="1" dirty="0" err="1">
                <a:solidFill>
                  <a:schemeClr val="bg1"/>
                </a:solidFill>
              </a:rPr>
              <a:t>ситуації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74470" y="1328393"/>
            <a:ext cx="9248382" cy="14587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b="1" dirty="0">
                <a:solidFill>
                  <a:srgbClr val="FFFF00"/>
                </a:solidFill>
              </a:rPr>
              <a:t>Ви в магазині купуєте хліб. Зверніться до </a:t>
            </a:r>
            <a:r>
              <a:rPr lang="uk-UA" sz="3500" b="1" dirty="0" err="1">
                <a:solidFill>
                  <a:srgbClr val="FFFF00"/>
                </a:solidFill>
              </a:rPr>
              <a:t>продавчині</a:t>
            </a:r>
            <a:r>
              <a:rPr lang="uk-UA" sz="3500" b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987" y="5043854"/>
            <a:ext cx="2733675" cy="1676400"/>
          </a:xfrm>
          <a:prstGeom prst="rect">
            <a:avLst/>
          </a:prstGeom>
        </p:spPr>
      </p:pic>
      <p:sp>
        <p:nvSpPr>
          <p:cNvPr id="12" name="Скругленный прямоугольник 11"/>
          <p:cNvSpPr/>
          <p:nvPr/>
        </p:nvSpPr>
        <p:spPr>
          <a:xfrm>
            <a:off x="774470" y="3150502"/>
            <a:ext cx="9248382" cy="14587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b="1" dirty="0">
                <a:solidFill>
                  <a:srgbClr val="FFFF00"/>
                </a:solidFill>
              </a:rPr>
              <a:t>Ви у шкільній бібліотеці хочете знайти цікаву книжку. Що ви скажете?</a:t>
            </a:r>
          </a:p>
        </p:txBody>
      </p:sp>
    </p:spTree>
    <p:extLst>
      <p:ext uri="{BB962C8B-B14F-4D97-AF65-F5344CB8AC3E}">
        <p14:creationId xmlns:p14="http://schemas.microsoft.com/office/powerpoint/2010/main" val="20435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456402"/>
            <a:ext cx="9475636" cy="3754177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     Що означає «етичне ставлення до тварин»? Що відчувають домашні улюбленці, які опиняються на вулиці? Яких етичних норм поведінки потрібно дотримуватися у спілкуванні з тваринами?</a:t>
            </a:r>
          </a:p>
        </p:txBody>
      </p:sp>
    </p:spTree>
    <p:extLst>
      <p:ext uri="{BB962C8B-B14F-4D97-AF65-F5344CB8AC3E}">
        <p14:creationId xmlns:p14="http://schemas.microsoft.com/office/powerpoint/2010/main" val="357107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92502" y="125143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1609500" y="1876186"/>
            <a:ext cx="8562724" cy="52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Добери за зразком слова з довідки.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8305" y="2306696"/>
            <a:ext cx="117256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500" dirty="0">
                <a:solidFill>
                  <a:srgbClr val="0070C0"/>
                </a:solidFill>
              </a:rPr>
              <a:t>Довідка: </a:t>
            </a:r>
            <a:r>
              <a:rPr lang="uk-UA" sz="2500" i="1" dirty="0"/>
              <a:t>справжній, чесний, вірний, самовідданий, дійсний, правдивий, відвертий, сердечний, чистий, ласкавий, палкий, завзятий, старанний, безкорисливий, гостинний, приязний, привітний, душевний, людяний.</a:t>
            </a:r>
            <a:endParaRPr lang="ru-RU" sz="2500" i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4895"/>
              </p:ext>
            </p:extLst>
          </p:nvPr>
        </p:nvGraphicFramePr>
        <p:xfrm>
          <a:off x="1311031" y="3629920"/>
          <a:ext cx="881703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519">
                  <a:extLst>
                    <a:ext uri="{9D8B030D-6E8A-4147-A177-3AD203B41FA5}">
                      <a16:colId xmlns:a16="http://schemas.microsoft.com/office/drawing/2014/main" val="3305717648"/>
                    </a:ext>
                  </a:extLst>
                </a:gridCol>
                <a:gridCol w="4408519">
                  <a:extLst>
                    <a:ext uri="{9D8B030D-6E8A-4147-A177-3AD203B41FA5}">
                      <a16:colId xmlns:a16="http://schemas.microsoft.com/office/drawing/2014/main" val="1304169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 sz="2000" b="0" dirty="0"/>
                    </a:p>
                    <a:p>
                      <a:endParaRPr lang="uk-UA" sz="2000" b="0" dirty="0"/>
                    </a:p>
                    <a:p>
                      <a:endParaRPr lang="uk-UA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8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sz="2000" b="0" dirty="0"/>
                    </a:p>
                    <a:p>
                      <a:endParaRPr lang="uk-UA" sz="2000" b="0" dirty="0"/>
                    </a:p>
                    <a:p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8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sz="2000" b="0" dirty="0"/>
                    </a:p>
                    <a:p>
                      <a:endParaRPr lang="uk-UA" sz="2000" b="0" dirty="0"/>
                    </a:p>
                    <a:p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35092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11031" y="3711649"/>
            <a:ext cx="4395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i="1" dirty="0" err="1"/>
              <a:t>Зі</a:t>
            </a:r>
            <a:r>
              <a:rPr lang="ru-RU" sz="2500" i="1" dirty="0"/>
              <a:t> </a:t>
            </a:r>
            <a:r>
              <a:rPr lang="ru-RU" sz="2500" i="1" dirty="0" err="1"/>
              <a:t>щирим</a:t>
            </a:r>
            <a:r>
              <a:rPr lang="ru-RU" sz="2500" i="1" dirty="0"/>
              <a:t> </a:t>
            </a:r>
            <a:r>
              <a:rPr lang="ru-RU" sz="2500" i="1" dirty="0" err="1"/>
              <a:t>серцем</a:t>
            </a:r>
            <a:r>
              <a:rPr lang="ru-RU" sz="2500" i="1" dirty="0"/>
              <a:t> – з </a:t>
            </a:r>
            <a:r>
              <a:rPr lang="ru-RU" sz="2500" i="1" dirty="0" err="1"/>
              <a:t>добрими</a:t>
            </a:r>
            <a:r>
              <a:rPr lang="ru-RU" sz="2500" i="1" dirty="0"/>
              <a:t> </a:t>
            </a:r>
            <a:r>
              <a:rPr lang="ru-RU" sz="2500" i="1" dirty="0" err="1"/>
              <a:t>намірами</a:t>
            </a:r>
            <a:r>
              <a:rPr lang="ru-RU" sz="2500" i="1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1030" y="4865150"/>
            <a:ext cx="4395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Щира</a:t>
            </a:r>
            <a:r>
              <a:rPr lang="ru-RU" sz="2500" dirty="0"/>
              <a:t> дружба – ____________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1029" y="5850065"/>
            <a:ext cx="4395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Щирий</a:t>
            </a:r>
            <a:r>
              <a:rPr lang="ru-RU" sz="2500" dirty="0"/>
              <a:t> друг– ____________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9550" y="3770481"/>
            <a:ext cx="4395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Щире</a:t>
            </a:r>
            <a:r>
              <a:rPr lang="ru-RU" sz="2500" dirty="0"/>
              <a:t> </a:t>
            </a:r>
            <a:r>
              <a:rPr lang="ru-RU" sz="2500" dirty="0" err="1"/>
              <a:t>прохання</a:t>
            </a:r>
            <a:r>
              <a:rPr lang="ru-RU" sz="2500" dirty="0"/>
              <a:t> – ____________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06206" y="4865150"/>
            <a:ext cx="4395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Щира</a:t>
            </a:r>
            <a:r>
              <a:rPr lang="ru-RU" sz="2500" dirty="0"/>
              <a:t> душа – ____________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9549" y="5850065"/>
            <a:ext cx="4395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Щира</a:t>
            </a:r>
            <a:r>
              <a:rPr lang="ru-RU" sz="2500" dirty="0"/>
              <a:t> молитва – ____________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7678" y="4677483"/>
            <a:ext cx="4395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/>
              <a:t>Щира дружба – </a:t>
            </a:r>
            <a:r>
              <a:rPr lang="ru-RU" sz="2500" dirty="0" err="1"/>
              <a:t>справжня</a:t>
            </a:r>
            <a:r>
              <a:rPr lang="ru-RU" sz="2500" dirty="0"/>
              <a:t>,</a:t>
            </a:r>
          </a:p>
          <a:p>
            <a:pPr algn="just"/>
            <a:r>
              <a:rPr lang="ru-RU" sz="2500" dirty="0"/>
              <a:t> </a:t>
            </a:r>
            <a:r>
              <a:rPr lang="ru-RU" sz="2500" dirty="0" err="1"/>
              <a:t>чесна</a:t>
            </a:r>
            <a:r>
              <a:rPr lang="ru-RU" sz="25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7686" y="5605143"/>
            <a:ext cx="4395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Щирий</a:t>
            </a:r>
            <a:r>
              <a:rPr lang="ru-RU" sz="2500" dirty="0"/>
              <a:t> друг – </a:t>
            </a:r>
            <a:r>
              <a:rPr lang="ru-RU" sz="2500" dirty="0" err="1"/>
              <a:t>вірний</a:t>
            </a:r>
            <a:r>
              <a:rPr lang="ru-RU" sz="2500" dirty="0"/>
              <a:t>, </a:t>
            </a:r>
            <a:r>
              <a:rPr lang="ru-RU" sz="2500" dirty="0" err="1"/>
              <a:t>самовідданий</a:t>
            </a:r>
            <a:r>
              <a:rPr lang="ru-RU" sz="25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92863" y="3621622"/>
            <a:ext cx="4395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Щире</a:t>
            </a:r>
            <a:r>
              <a:rPr lang="ru-RU" sz="2500" dirty="0"/>
              <a:t> </a:t>
            </a:r>
            <a:r>
              <a:rPr lang="ru-RU" sz="2500" dirty="0" err="1"/>
              <a:t>прохання</a:t>
            </a:r>
            <a:r>
              <a:rPr lang="ru-RU" sz="2500" dirty="0"/>
              <a:t> – </a:t>
            </a:r>
            <a:r>
              <a:rPr lang="ru-RU" sz="2500" dirty="0" err="1"/>
              <a:t>відверте</a:t>
            </a:r>
            <a:r>
              <a:rPr lang="ru-RU" sz="2500" dirty="0"/>
              <a:t>, </a:t>
            </a:r>
            <a:r>
              <a:rPr lang="ru-RU" sz="2500" dirty="0" err="1"/>
              <a:t>сердечне</a:t>
            </a:r>
            <a:r>
              <a:rPr lang="ru-RU" sz="2500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79520" y="4602211"/>
            <a:ext cx="4395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Щира</a:t>
            </a:r>
            <a:r>
              <a:rPr lang="ru-RU" sz="2500" dirty="0"/>
              <a:t> душа – чиста, палка, </a:t>
            </a:r>
            <a:r>
              <a:rPr lang="ru-RU" sz="2500" dirty="0" err="1"/>
              <a:t>ласкава</a:t>
            </a:r>
            <a:r>
              <a:rPr lang="ru-RU" sz="25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9595" y="5515610"/>
            <a:ext cx="43951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Щира</a:t>
            </a:r>
            <a:r>
              <a:rPr lang="ru-RU" sz="2500" dirty="0"/>
              <a:t> молитва – </a:t>
            </a:r>
            <a:r>
              <a:rPr lang="ru-RU" sz="2500" dirty="0" err="1"/>
              <a:t>безкорислива</a:t>
            </a:r>
            <a:r>
              <a:rPr lang="ru-RU" sz="2500" dirty="0"/>
              <a:t>, душевна, </a:t>
            </a:r>
            <a:r>
              <a:rPr lang="ru-RU" sz="2500" dirty="0" err="1"/>
              <a:t>людяна</a:t>
            </a:r>
            <a:r>
              <a:rPr lang="ru-RU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9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646" y="2693989"/>
            <a:ext cx="1959593" cy="944524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2198009" y="1227036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80417" y="1788071"/>
            <a:ext cx="9601200" cy="491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Утвори пари антонімів – назв чеснот.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7658" y="2260730"/>
            <a:ext cx="2716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доброчесність</a:t>
            </a:r>
            <a:endParaRPr lang="ru-RU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723081" y="2622502"/>
            <a:ext cx="19171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щедрість</a:t>
            </a:r>
            <a:endParaRPr lang="ru-RU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723081" y="2989326"/>
            <a:ext cx="210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ввічливість</a:t>
            </a:r>
            <a:endParaRPr lang="ru-RU" sz="30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307" y="3326932"/>
            <a:ext cx="2827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поступливість</a:t>
            </a:r>
            <a:endParaRPr lang="ru-RU" sz="3000" dirty="0"/>
          </a:p>
        </p:txBody>
      </p:sp>
      <p:sp>
        <p:nvSpPr>
          <p:cNvPr id="6" name="Овал 5"/>
          <p:cNvSpPr/>
          <p:nvPr/>
        </p:nvSpPr>
        <p:spPr>
          <a:xfrm>
            <a:off x="3296822" y="2451440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3291624" y="2822253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3291623" y="3176500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3301009" y="3541421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665635" y="2465608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6665635" y="2850694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6665635" y="3193793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6665635" y="3533523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>
            <a:endCxn id="38" idx="2"/>
          </p:cNvCxnSpPr>
          <p:nvPr/>
        </p:nvCxnSpPr>
        <p:spPr>
          <a:xfrm>
            <a:off x="3464964" y="2564674"/>
            <a:ext cx="3200671" cy="381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endCxn id="39" idx="2"/>
          </p:cNvCxnSpPr>
          <p:nvPr/>
        </p:nvCxnSpPr>
        <p:spPr>
          <a:xfrm>
            <a:off x="3460785" y="2936524"/>
            <a:ext cx="3204850" cy="3524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endCxn id="40" idx="2"/>
          </p:cNvCxnSpPr>
          <p:nvPr/>
        </p:nvCxnSpPr>
        <p:spPr>
          <a:xfrm>
            <a:off x="3413496" y="3266325"/>
            <a:ext cx="3252139" cy="362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endCxn id="37" idx="3"/>
          </p:cNvCxnSpPr>
          <p:nvPr/>
        </p:nvCxnSpPr>
        <p:spPr>
          <a:xfrm flipV="1">
            <a:off x="3412808" y="2628014"/>
            <a:ext cx="3282442" cy="1045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50386" y="2265146"/>
            <a:ext cx="2716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упертість</a:t>
            </a:r>
            <a:endParaRPr lang="ru-RU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6925809" y="2626918"/>
            <a:ext cx="19171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підлість</a:t>
            </a:r>
            <a:endParaRPr lang="ru-RU" sz="3000" dirty="0"/>
          </a:p>
        </p:txBody>
      </p:sp>
      <p:sp>
        <p:nvSpPr>
          <p:cNvPr id="48" name="TextBox 47"/>
          <p:cNvSpPr txBox="1"/>
          <p:nvPr/>
        </p:nvSpPr>
        <p:spPr>
          <a:xfrm>
            <a:off x="6925809" y="2993742"/>
            <a:ext cx="210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скупість</a:t>
            </a:r>
            <a:endParaRPr lang="ru-RU" sz="3000" dirty="0"/>
          </a:p>
        </p:txBody>
      </p:sp>
      <p:sp>
        <p:nvSpPr>
          <p:cNvPr id="49" name="TextBox 48"/>
          <p:cNvSpPr txBox="1"/>
          <p:nvPr/>
        </p:nvSpPr>
        <p:spPr>
          <a:xfrm>
            <a:off x="6923035" y="3331348"/>
            <a:ext cx="2827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нечемність</a:t>
            </a:r>
            <a:endParaRPr lang="ru-RU" sz="3000" dirty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2663570" y="3850516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645978" y="4411551"/>
            <a:ext cx="9601200" cy="491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Утвори пари синонімів – назв чеснот.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13219" y="4884210"/>
            <a:ext cx="2716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благодійність</a:t>
            </a:r>
            <a:endParaRPr lang="ru-RU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1188642" y="5245982"/>
            <a:ext cx="31364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доброзичливість</a:t>
            </a:r>
            <a:endParaRPr lang="ru-RU" sz="3000" dirty="0"/>
          </a:p>
        </p:txBody>
      </p:sp>
      <p:sp>
        <p:nvSpPr>
          <p:cNvPr id="54" name="TextBox 53"/>
          <p:cNvSpPr txBox="1"/>
          <p:nvPr/>
        </p:nvSpPr>
        <p:spPr>
          <a:xfrm>
            <a:off x="1188642" y="5612806"/>
            <a:ext cx="210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милосердя</a:t>
            </a:r>
            <a:endParaRPr lang="ru-RU" sz="3000" dirty="0"/>
          </a:p>
        </p:txBody>
      </p:sp>
      <p:sp>
        <p:nvSpPr>
          <p:cNvPr id="55" name="TextBox 54"/>
          <p:cNvSpPr txBox="1"/>
          <p:nvPr/>
        </p:nvSpPr>
        <p:spPr>
          <a:xfrm>
            <a:off x="1185868" y="5950412"/>
            <a:ext cx="2827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наполегливість</a:t>
            </a:r>
            <a:endParaRPr lang="ru-RU" sz="3000" dirty="0"/>
          </a:p>
        </p:txBody>
      </p:sp>
      <p:sp>
        <p:nvSpPr>
          <p:cNvPr id="56" name="Овал 55"/>
          <p:cNvSpPr/>
          <p:nvPr/>
        </p:nvSpPr>
        <p:spPr>
          <a:xfrm>
            <a:off x="4095642" y="5104431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4090444" y="5475244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4090443" y="5829491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099829" y="6194412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5975902" y="5104431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5975902" y="5489517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5975902" y="5832616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5975902" y="6172346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>
            <a:endCxn id="74" idx="2"/>
          </p:cNvCxnSpPr>
          <p:nvPr/>
        </p:nvCxnSpPr>
        <p:spPr>
          <a:xfrm>
            <a:off x="4259206" y="5203410"/>
            <a:ext cx="1722326" cy="1355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endCxn id="63" idx="2"/>
          </p:cNvCxnSpPr>
          <p:nvPr/>
        </p:nvCxnSpPr>
        <p:spPr>
          <a:xfrm>
            <a:off x="4302052" y="5575347"/>
            <a:ext cx="1673850" cy="692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endCxn id="61" idx="2"/>
          </p:cNvCxnSpPr>
          <p:nvPr/>
        </p:nvCxnSpPr>
        <p:spPr>
          <a:xfrm flipV="1">
            <a:off x="4287811" y="5584653"/>
            <a:ext cx="1688091" cy="345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endCxn id="62" idx="3"/>
          </p:cNvCxnSpPr>
          <p:nvPr/>
        </p:nvCxnSpPr>
        <p:spPr>
          <a:xfrm flipV="1">
            <a:off x="4252090" y="5995022"/>
            <a:ext cx="1753427" cy="3088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8125" y="4897482"/>
            <a:ext cx="4715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витривалість, толерантність</a:t>
            </a:r>
            <a:endParaRPr lang="ru-RU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6197298" y="5259254"/>
            <a:ext cx="4335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благодіяння, милість</a:t>
            </a:r>
            <a:endParaRPr lang="ru-RU" sz="3000" dirty="0"/>
          </a:p>
        </p:txBody>
      </p:sp>
      <p:sp>
        <p:nvSpPr>
          <p:cNvPr id="70" name="TextBox 69"/>
          <p:cNvSpPr txBox="1"/>
          <p:nvPr/>
        </p:nvSpPr>
        <p:spPr>
          <a:xfrm>
            <a:off x="6197298" y="5626078"/>
            <a:ext cx="59947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завзятість, невтомність, настирність</a:t>
            </a:r>
            <a:endParaRPr lang="ru-RU" sz="3000" dirty="0"/>
          </a:p>
        </p:txBody>
      </p:sp>
      <p:sp>
        <p:nvSpPr>
          <p:cNvPr id="71" name="TextBox 70"/>
          <p:cNvSpPr txBox="1"/>
          <p:nvPr/>
        </p:nvSpPr>
        <p:spPr>
          <a:xfrm>
            <a:off x="6194524" y="5963684"/>
            <a:ext cx="5893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людяність, щирість, гостинність</a:t>
            </a:r>
            <a:endParaRPr lang="ru-RU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1179615" y="6288018"/>
            <a:ext cx="2827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терплячість</a:t>
            </a:r>
            <a:endParaRPr lang="ru-RU" sz="3000" dirty="0"/>
          </a:p>
        </p:txBody>
      </p:sp>
      <p:sp>
        <p:nvSpPr>
          <p:cNvPr id="73" name="Овал 72"/>
          <p:cNvSpPr/>
          <p:nvPr/>
        </p:nvSpPr>
        <p:spPr>
          <a:xfrm>
            <a:off x="4093576" y="6532018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5981532" y="6463681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6183755" y="6272775"/>
            <a:ext cx="5893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доброчинність, добродіяння</a:t>
            </a:r>
            <a:endParaRPr lang="ru-RU" sz="3000" dirty="0"/>
          </a:p>
        </p:txBody>
      </p:sp>
      <p:cxnSp>
        <p:nvCxnSpPr>
          <p:cNvPr id="76" name="Прямая соединительная линия 75"/>
          <p:cNvCxnSpPr>
            <a:endCxn id="60" idx="3"/>
          </p:cNvCxnSpPr>
          <p:nvPr/>
        </p:nvCxnSpPr>
        <p:spPr>
          <a:xfrm flipV="1">
            <a:off x="4275123" y="5266837"/>
            <a:ext cx="1730394" cy="1355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8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8" grpId="0"/>
      <p:bldP spid="69" grpId="0"/>
      <p:bldP spid="70" grpId="0"/>
      <p:bldP spid="71" grpId="0"/>
      <p:bldP spid="72" grpId="0"/>
      <p:bldP spid="73" grpId="0" animBg="1"/>
      <p:bldP spid="74" grpId="0" animBg="1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185534" y="1204942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33068" y="1783192"/>
            <a:ext cx="8562724" cy="52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Утвори пари «слово-значення»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91907" y="2437916"/>
            <a:ext cx="678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Уміння розрізняти, що таке «добро», а що таке «зло».</a:t>
            </a:r>
            <a:endParaRPr lang="ru-RU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1907" y="3415088"/>
            <a:ext cx="6783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Правила поведінки, що записані в законах, виконання яких захищає держава.</a:t>
            </a:r>
            <a:endParaRPr lang="ru-RU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5591907" y="4911191"/>
            <a:ext cx="678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Прийняті та схвалені в суспільстві правила поведінки.</a:t>
            </a:r>
            <a:endParaRPr lang="ru-RU" sz="3000" dirty="0"/>
          </a:p>
        </p:txBody>
      </p:sp>
      <p:sp>
        <p:nvSpPr>
          <p:cNvPr id="10" name="Овал 9"/>
          <p:cNvSpPr/>
          <p:nvPr/>
        </p:nvSpPr>
        <p:spPr>
          <a:xfrm>
            <a:off x="5127812" y="2600064"/>
            <a:ext cx="268941" cy="260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136777" y="3568252"/>
            <a:ext cx="268941" cy="260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136777" y="5090636"/>
            <a:ext cx="268941" cy="260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7388" y="2504115"/>
            <a:ext cx="2447365" cy="68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Мораль </a:t>
            </a:r>
            <a:endParaRPr lang="ru-RU" sz="35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97387" y="3426075"/>
            <a:ext cx="2447365" cy="68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Право  </a:t>
            </a:r>
            <a:endParaRPr lang="ru-RU" sz="35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97386" y="4348035"/>
            <a:ext cx="2447365" cy="68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Сумління  </a:t>
            </a:r>
            <a:endParaRPr lang="ru-RU" sz="3500" dirty="0"/>
          </a:p>
        </p:txBody>
      </p:sp>
      <p:cxnSp>
        <p:nvCxnSpPr>
          <p:cNvPr id="13" name="Прямая соединительная линия 12"/>
          <p:cNvCxnSpPr>
            <a:stCxn id="11" idx="3"/>
            <a:endCxn id="21" idx="1"/>
          </p:cNvCxnSpPr>
          <p:nvPr/>
        </p:nvCxnSpPr>
        <p:spPr>
          <a:xfrm>
            <a:off x="3044753" y="2846420"/>
            <a:ext cx="2131409" cy="2282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endCxn id="20" idx="2"/>
          </p:cNvCxnSpPr>
          <p:nvPr/>
        </p:nvCxnSpPr>
        <p:spPr>
          <a:xfrm flipV="1">
            <a:off x="3025061" y="3698666"/>
            <a:ext cx="2111716" cy="117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endCxn id="10" idx="3"/>
          </p:cNvCxnSpPr>
          <p:nvPr/>
        </p:nvCxnSpPr>
        <p:spPr>
          <a:xfrm flipV="1">
            <a:off x="3044753" y="2822695"/>
            <a:ext cx="2122444" cy="18754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0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6" y="1212490"/>
            <a:ext cx="11836316" cy="9390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white"/>
                </a:solidFill>
              </a:rPr>
              <a:t>1. </a:t>
            </a:r>
            <a:r>
              <a:rPr lang="ru-RU" sz="2400" dirty="0" err="1">
                <a:solidFill>
                  <a:prstClr val="white"/>
                </a:solidFill>
              </a:rPr>
              <a:t>Пограйте</a:t>
            </a:r>
            <a:r>
              <a:rPr lang="ru-RU" sz="2400" dirty="0">
                <a:solidFill>
                  <a:prstClr val="white"/>
                </a:solidFill>
              </a:rPr>
              <a:t> в </a:t>
            </a:r>
            <a:r>
              <a:rPr lang="ru-RU" sz="2400" dirty="0" err="1">
                <a:solidFill>
                  <a:prstClr val="white"/>
                </a:solidFill>
              </a:rPr>
              <a:t>гру</a:t>
            </a:r>
            <a:r>
              <a:rPr lang="ru-RU" sz="2400" dirty="0">
                <a:solidFill>
                  <a:prstClr val="white"/>
                </a:solidFill>
              </a:rPr>
              <a:t> «Хочу, </a:t>
            </a:r>
            <a:r>
              <a:rPr lang="ru-RU" sz="2400" dirty="0" err="1">
                <a:solidFill>
                  <a:prstClr val="white"/>
                </a:solidFill>
              </a:rPr>
              <a:t>можу</a:t>
            </a:r>
            <a:r>
              <a:rPr lang="ru-RU" sz="2400" dirty="0">
                <a:solidFill>
                  <a:prstClr val="white"/>
                </a:solidFill>
              </a:rPr>
              <a:t>, </a:t>
            </a:r>
            <a:r>
              <a:rPr lang="ru-RU" sz="2400" dirty="0" err="1">
                <a:solidFill>
                  <a:prstClr val="white"/>
                </a:solidFill>
              </a:rPr>
              <a:t>мушу</a:t>
            </a:r>
            <a:r>
              <a:rPr lang="ru-RU" sz="2400" dirty="0">
                <a:solidFill>
                  <a:prstClr val="white"/>
                </a:solidFill>
              </a:rPr>
              <a:t>». По </a:t>
            </a:r>
            <a:r>
              <a:rPr lang="ru-RU" sz="2400" dirty="0" err="1">
                <a:solidFill>
                  <a:prstClr val="white"/>
                </a:solidFill>
              </a:rPr>
              <a:t>черзі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продовжіть</a:t>
            </a:r>
            <a:r>
              <a:rPr lang="ru-RU" sz="2400" dirty="0">
                <a:solidFill>
                  <a:prstClr val="white"/>
                </a:solidFill>
              </a:rPr>
              <a:t> речення.</a:t>
            </a:r>
          </a:p>
          <a:p>
            <a:r>
              <a:rPr lang="ru-RU" sz="2400" dirty="0">
                <a:solidFill>
                  <a:prstClr val="white"/>
                </a:solidFill>
              </a:rPr>
              <a:t>«Я хочу…» «Я </a:t>
            </a:r>
            <a:r>
              <a:rPr lang="ru-RU" sz="2400" dirty="0" err="1">
                <a:solidFill>
                  <a:prstClr val="white"/>
                </a:solidFill>
              </a:rPr>
              <a:t>можу</a:t>
            </a:r>
            <a:r>
              <a:rPr lang="ru-RU" sz="2400" dirty="0">
                <a:solidFill>
                  <a:prstClr val="white"/>
                </a:solidFill>
              </a:rPr>
              <a:t>…» «Я </a:t>
            </a:r>
            <a:r>
              <a:rPr lang="ru-RU" sz="2400" dirty="0" err="1">
                <a:solidFill>
                  <a:prstClr val="white"/>
                </a:solidFill>
              </a:rPr>
              <a:t>мушу</a:t>
            </a:r>
            <a:r>
              <a:rPr lang="ru-RU" sz="2400" dirty="0">
                <a:solidFill>
                  <a:prstClr val="white"/>
                </a:solidFill>
              </a:rPr>
              <a:t>…»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3854" y="561773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6" y="2271417"/>
            <a:ext cx="10105994" cy="94365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white"/>
                </a:solidFill>
              </a:rPr>
              <a:t>2. </a:t>
            </a:r>
            <a:r>
              <a:rPr lang="ru-RU" sz="2400" dirty="0" err="1">
                <a:solidFill>
                  <a:prstClr val="white"/>
                </a:solidFill>
              </a:rPr>
              <a:t>Чи</a:t>
            </a:r>
            <a:r>
              <a:rPr lang="ru-RU" sz="2400" dirty="0">
                <a:solidFill>
                  <a:prstClr val="white"/>
                </a:solidFill>
              </a:rPr>
              <a:t> завжди у вас у </a:t>
            </a:r>
            <a:r>
              <a:rPr lang="ru-RU" sz="2400" dirty="0" err="1">
                <a:solidFill>
                  <a:prstClr val="white"/>
                </a:solidFill>
              </a:rPr>
              <a:t>житті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узгоджувалися</a:t>
            </a:r>
            <a:r>
              <a:rPr lang="ru-RU" sz="2400" dirty="0">
                <a:solidFill>
                  <a:prstClr val="white"/>
                </a:solidFill>
              </a:rPr>
              <a:t> «хочу», «</a:t>
            </a:r>
            <a:r>
              <a:rPr lang="ru-RU" sz="2400" dirty="0" err="1">
                <a:solidFill>
                  <a:prstClr val="white"/>
                </a:solidFill>
              </a:rPr>
              <a:t>можу</a:t>
            </a:r>
            <a:r>
              <a:rPr lang="ru-RU" sz="2400" dirty="0">
                <a:solidFill>
                  <a:prstClr val="white"/>
                </a:solidFill>
              </a:rPr>
              <a:t>»,</a:t>
            </a:r>
          </a:p>
          <a:p>
            <a:r>
              <a:rPr lang="ru-RU" sz="2400" dirty="0">
                <a:solidFill>
                  <a:prstClr val="white"/>
                </a:solidFill>
              </a:rPr>
              <a:t>«</a:t>
            </a:r>
            <a:r>
              <a:rPr lang="ru-RU" sz="2400" dirty="0" err="1">
                <a:solidFill>
                  <a:prstClr val="white"/>
                </a:solidFill>
              </a:rPr>
              <a:t>мушу</a:t>
            </a:r>
            <a:r>
              <a:rPr lang="ru-RU" sz="2400" dirty="0">
                <a:solidFill>
                  <a:prstClr val="white"/>
                </a:solidFill>
              </a:rPr>
              <a:t>»? </a:t>
            </a:r>
            <a:r>
              <a:rPr lang="ru-RU" sz="2400" dirty="0" err="1">
                <a:solidFill>
                  <a:prstClr val="white"/>
                </a:solidFill>
              </a:rPr>
              <a:t>Наведіть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позитивні</a:t>
            </a:r>
            <a:r>
              <a:rPr lang="ru-RU" sz="2400" dirty="0">
                <a:solidFill>
                  <a:prstClr val="white"/>
                </a:solidFill>
              </a:rPr>
              <a:t> приклади.</a:t>
            </a:r>
            <a:endParaRPr lang="uk-UA" sz="24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28164" y="3334964"/>
            <a:ext cx="8740589" cy="3413439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>
                <a:solidFill>
                  <a:prstClr val="white"/>
                </a:solidFill>
              </a:rPr>
              <a:t>3. </a:t>
            </a:r>
            <a:r>
              <a:rPr lang="ru-RU" sz="2400" dirty="0" err="1">
                <a:solidFill>
                  <a:prstClr val="white"/>
                </a:solidFill>
              </a:rPr>
              <a:t>Виконайте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вправу</a:t>
            </a:r>
            <a:r>
              <a:rPr lang="ru-RU" sz="2400" dirty="0">
                <a:solidFill>
                  <a:prstClr val="white"/>
                </a:solidFill>
              </a:rPr>
              <a:t> «</a:t>
            </a:r>
            <a:r>
              <a:rPr lang="ru-RU" sz="2400" dirty="0" err="1">
                <a:solidFill>
                  <a:prstClr val="white"/>
                </a:solidFill>
              </a:rPr>
              <a:t>Сенкан</a:t>
            </a:r>
            <a:r>
              <a:rPr lang="ru-RU" sz="2400" dirty="0">
                <a:solidFill>
                  <a:prstClr val="white"/>
                </a:solidFill>
              </a:rPr>
              <a:t>»: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>
                <a:solidFill>
                  <a:prstClr val="white"/>
                </a:solidFill>
              </a:rPr>
              <a:t>перший рядок – </a:t>
            </a:r>
            <a:r>
              <a:rPr lang="ru-RU" sz="2400" dirty="0" err="1">
                <a:solidFill>
                  <a:prstClr val="white"/>
                </a:solidFill>
              </a:rPr>
              <a:t>назва</a:t>
            </a:r>
            <a:r>
              <a:rPr lang="ru-RU" sz="2400" dirty="0">
                <a:solidFill>
                  <a:prstClr val="white"/>
                </a:solidFill>
              </a:rPr>
              <a:t> теми (</a:t>
            </a:r>
            <a:r>
              <a:rPr lang="ru-RU" sz="2400" dirty="0" err="1">
                <a:solidFill>
                  <a:prstClr val="white"/>
                </a:solidFill>
              </a:rPr>
              <a:t>одне</a:t>
            </a:r>
            <a:r>
              <a:rPr lang="ru-RU" sz="2400" dirty="0">
                <a:solidFill>
                  <a:prstClr val="white"/>
                </a:solidFill>
              </a:rPr>
              <a:t> слово);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err="1">
                <a:solidFill>
                  <a:prstClr val="white"/>
                </a:solidFill>
              </a:rPr>
              <a:t>другий</a:t>
            </a:r>
            <a:r>
              <a:rPr lang="ru-RU" sz="2400" dirty="0">
                <a:solidFill>
                  <a:prstClr val="white"/>
                </a:solidFill>
              </a:rPr>
              <a:t> – </a:t>
            </a:r>
            <a:r>
              <a:rPr lang="ru-RU" sz="2400" dirty="0" err="1">
                <a:solidFill>
                  <a:prstClr val="white"/>
                </a:solidFill>
              </a:rPr>
              <a:t>опис</a:t>
            </a:r>
            <a:r>
              <a:rPr lang="ru-RU" sz="2400" dirty="0">
                <a:solidFill>
                  <a:prstClr val="white"/>
                </a:solidFill>
              </a:rPr>
              <a:t> теми (два слова);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err="1">
                <a:solidFill>
                  <a:prstClr val="white"/>
                </a:solidFill>
              </a:rPr>
              <a:t>третій</a:t>
            </a:r>
            <a:r>
              <a:rPr lang="ru-RU" sz="2400" dirty="0">
                <a:solidFill>
                  <a:prstClr val="white"/>
                </a:solidFill>
              </a:rPr>
              <a:t> – </a:t>
            </a:r>
            <a:r>
              <a:rPr lang="ru-RU" sz="2400" dirty="0" err="1">
                <a:solidFill>
                  <a:prstClr val="white"/>
                </a:solidFill>
              </a:rPr>
              <a:t>опис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дій</a:t>
            </a:r>
            <a:r>
              <a:rPr lang="ru-RU" sz="2400" dirty="0">
                <a:solidFill>
                  <a:prstClr val="white"/>
                </a:solidFill>
              </a:rPr>
              <a:t> у межах теми (три слова);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err="1">
                <a:solidFill>
                  <a:prstClr val="white"/>
                </a:solidFill>
              </a:rPr>
              <a:t>четвертий</a:t>
            </a:r>
            <a:r>
              <a:rPr lang="ru-RU" sz="2400" dirty="0">
                <a:solidFill>
                  <a:prstClr val="white"/>
                </a:solidFill>
              </a:rPr>
              <a:t> – фраза </a:t>
            </a:r>
            <a:r>
              <a:rPr lang="ru-RU" sz="2400" dirty="0" err="1">
                <a:solidFill>
                  <a:prstClr val="white"/>
                </a:solidFill>
              </a:rPr>
              <a:t>із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чотирьох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слів</a:t>
            </a:r>
            <a:r>
              <a:rPr lang="ru-RU" sz="2400" dirty="0">
                <a:solidFill>
                  <a:prstClr val="white"/>
                </a:solidFill>
              </a:rPr>
              <a:t>, яка </a:t>
            </a:r>
            <a:r>
              <a:rPr lang="ru-RU" sz="2400" dirty="0" err="1">
                <a:solidFill>
                  <a:prstClr val="white"/>
                </a:solidFill>
              </a:rPr>
              <a:t>відображає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ставлення</a:t>
            </a:r>
            <a:r>
              <a:rPr lang="ru-RU" sz="2400" dirty="0">
                <a:solidFill>
                  <a:prstClr val="white"/>
                </a:solidFill>
              </a:rPr>
              <a:t> до теми;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err="1">
                <a:solidFill>
                  <a:prstClr val="white"/>
                </a:solidFill>
              </a:rPr>
              <a:t>п’ятий</a:t>
            </a:r>
            <a:r>
              <a:rPr lang="ru-RU" sz="2400" dirty="0">
                <a:solidFill>
                  <a:prstClr val="white"/>
                </a:solidFill>
              </a:rPr>
              <a:t> – </a:t>
            </a:r>
            <a:r>
              <a:rPr lang="ru-RU" sz="2400" dirty="0" err="1">
                <a:solidFill>
                  <a:prstClr val="white"/>
                </a:solidFill>
              </a:rPr>
              <a:t>синонім</a:t>
            </a:r>
            <a:r>
              <a:rPr lang="ru-RU" sz="2400" dirty="0">
                <a:solidFill>
                  <a:prstClr val="white"/>
                </a:solidFill>
              </a:rPr>
              <a:t>, </a:t>
            </a:r>
            <a:r>
              <a:rPr lang="ru-RU" sz="2400" dirty="0" err="1">
                <a:solidFill>
                  <a:prstClr val="white"/>
                </a:solidFill>
              </a:rPr>
              <a:t>який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виражає</a:t>
            </a:r>
            <a:r>
              <a:rPr lang="ru-RU" sz="2400" dirty="0">
                <a:solidFill>
                  <a:prstClr val="white"/>
                </a:solidFill>
              </a:rPr>
              <a:t> суть теми.</a:t>
            </a:r>
          </a:p>
        </p:txBody>
      </p:sp>
    </p:spTree>
    <p:extLst>
      <p:ext uri="{BB962C8B-B14F-4D97-AF65-F5344CB8AC3E}">
        <p14:creationId xmlns:p14="http://schemas.microsoft.com/office/powerpoint/2010/main" val="38101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852" y="3965331"/>
            <a:ext cx="2593742" cy="274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66092" y="1265380"/>
            <a:ext cx="10821571" cy="5305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500" dirty="0"/>
              <a:t>…</a:t>
            </a:r>
            <a:r>
              <a:rPr lang="ru-RU" sz="4500" dirty="0" err="1"/>
              <a:t>звертання</a:t>
            </a:r>
            <a:r>
              <a:rPr lang="ru-RU" sz="4500" dirty="0"/>
              <a:t> «</a:t>
            </a:r>
            <a:r>
              <a:rPr lang="ru-RU" sz="4500" dirty="0" err="1"/>
              <a:t>ви</a:t>
            </a:r>
            <a:r>
              <a:rPr lang="ru-RU" sz="4500" dirty="0"/>
              <a:t>» </a:t>
            </a:r>
            <a:r>
              <a:rPr lang="ru-RU" sz="4500" dirty="0" err="1"/>
              <a:t>доречне</a:t>
            </a:r>
            <a:r>
              <a:rPr lang="ru-RU" sz="4500" dirty="0"/>
              <a:t> в </a:t>
            </a:r>
            <a:r>
              <a:rPr lang="ru-RU" sz="4500" dirty="0" err="1"/>
              <a:t>офіційному</a:t>
            </a:r>
            <a:r>
              <a:rPr lang="ru-RU" sz="4500" dirty="0"/>
              <a:t> </a:t>
            </a:r>
            <a:r>
              <a:rPr lang="ru-RU" sz="4500" dirty="0" err="1"/>
              <a:t>спілкуванні</a:t>
            </a:r>
            <a:r>
              <a:rPr lang="ru-RU" sz="4500" dirty="0"/>
              <a:t>, у </a:t>
            </a:r>
            <a:r>
              <a:rPr lang="ru-RU" sz="4500" dirty="0" err="1"/>
              <a:t>транспорті</a:t>
            </a:r>
            <a:r>
              <a:rPr lang="ru-RU" sz="4500" dirty="0"/>
              <a:t>, у </a:t>
            </a:r>
            <a:r>
              <a:rPr lang="ru-RU" sz="4500" dirty="0" err="1"/>
              <a:t>громадських</a:t>
            </a:r>
            <a:r>
              <a:rPr lang="ru-RU" sz="4500" dirty="0"/>
              <a:t> </a:t>
            </a:r>
            <a:r>
              <a:rPr lang="ru-RU" sz="4500" dirty="0" err="1"/>
              <a:t>місцях</a:t>
            </a:r>
            <a:r>
              <a:rPr lang="ru-RU" sz="4500" dirty="0"/>
              <a:t>, а </a:t>
            </a:r>
            <a:r>
              <a:rPr lang="ru-RU" sz="4500" dirty="0" err="1"/>
              <a:t>також</a:t>
            </a:r>
            <a:r>
              <a:rPr lang="ru-RU" sz="4500" dirty="0"/>
              <a:t> коли </a:t>
            </a:r>
            <a:r>
              <a:rPr lang="ru-RU" sz="4500" dirty="0" err="1"/>
              <a:t>звертаєтесь</a:t>
            </a:r>
            <a:r>
              <a:rPr lang="ru-RU" sz="4500" dirty="0"/>
              <a:t> до людей старшого </a:t>
            </a:r>
            <a:r>
              <a:rPr lang="ru-RU" sz="4500" dirty="0" err="1"/>
              <a:t>віку</a:t>
            </a:r>
            <a:r>
              <a:rPr lang="ru-RU" sz="4500" dirty="0"/>
              <a:t>. На «</a:t>
            </a:r>
            <a:r>
              <a:rPr lang="ru-RU" sz="4500" dirty="0" err="1"/>
              <a:t>ти</a:t>
            </a:r>
            <a:r>
              <a:rPr lang="ru-RU" sz="4500" dirty="0"/>
              <a:t>» </a:t>
            </a:r>
            <a:r>
              <a:rPr lang="ru-RU" sz="4500" dirty="0" err="1"/>
              <a:t>звертаються</a:t>
            </a:r>
            <a:r>
              <a:rPr lang="ru-RU" sz="4500" dirty="0"/>
              <a:t> до </a:t>
            </a:r>
            <a:r>
              <a:rPr lang="ru-RU" sz="4500" dirty="0" err="1"/>
              <a:t>однолітків</a:t>
            </a:r>
            <a:r>
              <a:rPr lang="ru-RU" sz="4500" dirty="0"/>
              <a:t>, </a:t>
            </a:r>
            <a:r>
              <a:rPr lang="ru-RU" sz="4500" dirty="0" err="1"/>
              <a:t>членів</a:t>
            </a:r>
            <a:r>
              <a:rPr lang="ru-RU" sz="4500" dirty="0"/>
              <a:t> </a:t>
            </a:r>
            <a:r>
              <a:rPr lang="ru-RU" sz="4500" dirty="0" err="1"/>
              <a:t>родини</a:t>
            </a:r>
            <a:r>
              <a:rPr lang="ru-RU" sz="4500" dirty="0"/>
              <a:t>, </a:t>
            </a:r>
            <a:r>
              <a:rPr lang="ru-RU" sz="4500" dirty="0" err="1"/>
              <a:t>друзів</a:t>
            </a:r>
            <a:r>
              <a:rPr lang="ru-RU" sz="4500" dirty="0"/>
              <a:t>.</a:t>
            </a:r>
            <a:endParaRPr lang="uk-UA" sz="4500" dirty="0"/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133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130-133.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uk-UA" sz="3000" dirty="0" smtClean="0">
                <a:solidFill>
                  <a:srgbClr val="2F3242"/>
                </a:solidFill>
              </a:rPr>
              <a:t>с.130-133, с.40 (з.)</a:t>
            </a:r>
            <a:endParaRPr lang="uk-UA" sz="3000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93173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54772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Вправа «Чи все взяли на урок?»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FC4111-E6CB-4AE7-AC6B-FD91A111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7" b="6631"/>
          <a:stretch/>
        </p:blipFill>
        <p:spPr>
          <a:xfrm>
            <a:off x="904014" y="1351355"/>
            <a:ext cx="4574301" cy="4885872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1C3F2DE-F9BC-4F94-ADCC-C9ECF60065AE}"/>
              </a:ext>
            </a:extLst>
          </p:cNvPr>
          <p:cNvSpPr/>
          <p:nvPr/>
        </p:nvSpPr>
        <p:spPr>
          <a:xfrm>
            <a:off x="6483927" y="1390428"/>
            <a:ext cx="5032207" cy="70234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Голова – щоби думати.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4B4DDB1-19F2-4129-9355-47283EADBE36}"/>
              </a:ext>
            </a:extLst>
          </p:cNvPr>
          <p:cNvSpPr/>
          <p:nvPr/>
        </p:nvSpPr>
        <p:spPr>
          <a:xfrm>
            <a:off x="6483927" y="2370399"/>
            <a:ext cx="5032207" cy="7023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Очі – щоби бачити.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8F80B7A-7092-4C05-8B8F-1C11320F7BBD}"/>
              </a:ext>
            </a:extLst>
          </p:cNvPr>
          <p:cNvSpPr/>
          <p:nvPr/>
        </p:nvSpPr>
        <p:spPr>
          <a:xfrm>
            <a:off x="6483927" y="3337837"/>
            <a:ext cx="5032207" cy="70234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Вуха – щоби чути.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7D727B-C46D-42C1-8F2C-3E313849BCAD}"/>
              </a:ext>
            </a:extLst>
          </p:cNvPr>
          <p:cNvSpPr/>
          <p:nvPr/>
        </p:nvSpPr>
        <p:spPr>
          <a:xfrm>
            <a:off x="6483928" y="4305276"/>
            <a:ext cx="5032208" cy="79731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Руки – щоби працювати.</a:t>
            </a:r>
          </a:p>
        </p:txBody>
      </p:sp>
      <p:sp>
        <p:nvSpPr>
          <p:cNvPr id="15" name="Сердце 14">
            <a:extLst>
              <a:ext uri="{FF2B5EF4-FFF2-40B4-BE49-F238E27FC236}">
                <a16:creationId xmlns:a16="http://schemas.microsoft.com/office/drawing/2014/main" id="{622F9CDE-33A9-49E4-BCF5-E104680210B7}"/>
              </a:ext>
            </a:extLst>
          </p:cNvPr>
          <p:cNvSpPr/>
          <p:nvPr/>
        </p:nvSpPr>
        <p:spPr>
          <a:xfrm>
            <a:off x="3257068" y="5128591"/>
            <a:ext cx="580300" cy="622852"/>
          </a:xfrm>
          <a:prstGeom prst="hear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08161AD-397B-4862-8B81-9BB1CF374784}"/>
              </a:ext>
            </a:extLst>
          </p:cNvPr>
          <p:cNvSpPr/>
          <p:nvPr/>
        </p:nvSpPr>
        <p:spPr>
          <a:xfrm>
            <a:off x="6483927" y="5352786"/>
            <a:ext cx="5032207" cy="79731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Серце – щоби відчувати.</a:t>
            </a:r>
          </a:p>
        </p:txBody>
      </p:sp>
    </p:spTree>
    <p:extLst>
      <p:ext uri="{BB962C8B-B14F-4D97-AF65-F5344CB8AC3E}">
        <p14:creationId xmlns:p14="http://schemas.microsoft.com/office/powerpoint/2010/main" val="41226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bg1"/>
                </a:solidFill>
              </a:rPr>
              <a:t>Щоби відкрити інтерактивне завдання, натисніть на помаранчевий прямокутник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6220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63" y="1316565"/>
            <a:ext cx="3435637" cy="25767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344" y="4096709"/>
            <a:ext cx="3445165" cy="25838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4" y="4096711"/>
            <a:ext cx="3445163" cy="25838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4" y="1316565"/>
            <a:ext cx="3438508" cy="257888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154" y="1405059"/>
            <a:ext cx="3438508" cy="257888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42" y="4101702"/>
            <a:ext cx="3438508" cy="25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0" t="9052" r="14150" b="16806"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4730" r="75195" b="71911"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1" t="4730" r="5251" b="74391"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4730" r="37719" b="74391"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7924" r="58714" b="48717"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0" t="49114" r="6482" b="27527"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0" t="20272" r="24250" b="44793"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502689" y="1082438"/>
            <a:ext cx="9017979" cy="1176963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Що </a:t>
            </a:r>
            <a:r>
              <a:rPr lang="ru-RU" sz="3000" dirty="0" err="1"/>
              <a:t>сприяє</a:t>
            </a:r>
            <a:r>
              <a:rPr lang="ru-RU" sz="3000" dirty="0"/>
              <a:t> хорошим </a:t>
            </a:r>
            <a:r>
              <a:rPr lang="ru-RU" sz="3000" dirty="0" err="1"/>
              <a:t>стосункам</a:t>
            </a:r>
            <a:r>
              <a:rPr lang="ru-RU" sz="3000" dirty="0"/>
              <a:t> у </a:t>
            </a:r>
            <a:r>
              <a:rPr lang="ru-RU" sz="3000" dirty="0" err="1"/>
              <a:t>спільнотах</a:t>
            </a:r>
            <a:r>
              <a:rPr lang="ru-RU" sz="3000" dirty="0"/>
              <a:t>?</a:t>
            </a:r>
            <a:endParaRPr lang="uk-UA" sz="30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502688" y="2456969"/>
            <a:ext cx="9017979" cy="1176963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Що </a:t>
            </a:r>
            <a:r>
              <a:rPr lang="ru-RU" sz="3000" dirty="0" err="1"/>
              <a:t>таке</a:t>
            </a:r>
            <a:r>
              <a:rPr lang="ru-RU" sz="3000" dirty="0"/>
              <a:t> </a:t>
            </a:r>
            <a:r>
              <a:rPr lang="ru-RU" sz="3000" dirty="0" err="1"/>
              <a:t>толерантність</a:t>
            </a:r>
            <a:r>
              <a:rPr lang="ru-RU" sz="3000" dirty="0"/>
              <a:t>? </a:t>
            </a:r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502687" y="3831500"/>
            <a:ext cx="9017979" cy="1176963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Як </a:t>
            </a:r>
            <a:r>
              <a:rPr lang="ru-RU" sz="3000" dirty="0" err="1"/>
              <a:t>знаходити</a:t>
            </a:r>
            <a:r>
              <a:rPr lang="ru-RU" sz="3000" dirty="0"/>
              <a:t> </a:t>
            </a:r>
            <a:r>
              <a:rPr lang="ru-RU" sz="3000" dirty="0" err="1"/>
              <a:t>друзів</a:t>
            </a:r>
            <a:r>
              <a:rPr lang="ru-RU" sz="3000" dirty="0"/>
              <a:t>?</a:t>
            </a:r>
            <a:endParaRPr lang="uk-UA" sz="3000" dirty="0"/>
          </a:p>
        </p:txBody>
      </p:sp>
      <p:sp>
        <p:nvSpPr>
          <p:cNvPr id="10" name="Горизонтальный свиток 9"/>
          <p:cNvSpPr/>
          <p:nvPr/>
        </p:nvSpPr>
        <p:spPr>
          <a:xfrm>
            <a:off x="1280189" y="5206031"/>
            <a:ext cx="8691125" cy="1176963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err="1"/>
              <a:t>Які</a:t>
            </a:r>
            <a:r>
              <a:rPr lang="ru-RU" sz="3000" dirty="0"/>
              <a:t> </a:t>
            </a:r>
            <a:r>
              <a:rPr lang="ru-RU" sz="3000" dirty="0" err="1"/>
              <a:t>риси</a:t>
            </a:r>
            <a:r>
              <a:rPr lang="ru-RU" sz="3000" dirty="0"/>
              <a:t> характеру </a:t>
            </a:r>
            <a:r>
              <a:rPr lang="ru-RU" sz="3000" dirty="0" err="1"/>
              <a:t>допомагають</a:t>
            </a:r>
            <a:r>
              <a:rPr lang="ru-RU" sz="3000" dirty="0"/>
              <a:t> </a:t>
            </a:r>
            <a:r>
              <a:rPr lang="ru-RU" sz="3000" dirty="0" err="1"/>
              <a:t>уникати</a:t>
            </a:r>
            <a:r>
              <a:rPr lang="ru-RU" sz="3000" dirty="0"/>
              <a:t> </a:t>
            </a:r>
            <a:r>
              <a:rPr lang="ru-RU" sz="3000" dirty="0" err="1"/>
              <a:t>конфліктів</a:t>
            </a:r>
            <a:r>
              <a:rPr lang="ru-RU" sz="3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130-133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03850"/>
            <a:ext cx="7251318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тратегія «Читання з позначкам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037" y="2006721"/>
            <a:ext cx="4372463" cy="30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94" y="3898968"/>
            <a:ext cx="2371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70964" y="1284672"/>
            <a:ext cx="9726705" cy="1174540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Чи</a:t>
            </a:r>
            <a:r>
              <a:rPr lang="ru-RU" sz="3500" dirty="0"/>
              <a:t> завжди </a:t>
            </a:r>
            <a:r>
              <a:rPr lang="ru-RU" sz="3500" dirty="0" err="1"/>
              <a:t>ви</a:t>
            </a:r>
            <a:r>
              <a:rPr lang="ru-RU" sz="3500" dirty="0"/>
              <a:t> </a:t>
            </a:r>
            <a:r>
              <a:rPr lang="ru-RU" sz="3500" dirty="0" err="1"/>
              <a:t>поводитеся</a:t>
            </a:r>
            <a:r>
              <a:rPr lang="ru-RU" sz="3500" dirty="0"/>
              <a:t> толерантно?</a:t>
            </a: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770963" y="2661888"/>
            <a:ext cx="9726705" cy="1979782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 </a:t>
            </a:r>
            <a:r>
              <a:rPr lang="ru-RU" sz="3500" dirty="0" err="1"/>
              <a:t>означає</a:t>
            </a:r>
            <a:r>
              <a:rPr lang="ru-RU" sz="3500" dirty="0"/>
              <a:t> бути </a:t>
            </a:r>
            <a:r>
              <a:rPr lang="ru-RU" sz="3500" dirty="0" err="1"/>
              <a:t>щирою</a:t>
            </a:r>
            <a:r>
              <a:rPr lang="ru-RU" sz="3500" dirty="0"/>
              <a:t> </a:t>
            </a:r>
            <a:r>
              <a:rPr lang="ru-RU" sz="3500" dirty="0" err="1"/>
              <a:t>людиною</a:t>
            </a:r>
            <a:r>
              <a:rPr lang="ru-RU" sz="3500" dirty="0"/>
              <a:t>? Що </a:t>
            </a:r>
            <a:r>
              <a:rPr lang="ru-RU" sz="3500" dirty="0" err="1"/>
              <a:t>означає</a:t>
            </a:r>
            <a:r>
              <a:rPr lang="ru-RU" sz="3500" dirty="0"/>
              <a:t> </a:t>
            </a:r>
            <a:r>
              <a:rPr lang="ru-RU" sz="3500" dirty="0" err="1"/>
              <a:t>поважати</a:t>
            </a:r>
            <a:r>
              <a:rPr lang="ru-RU" sz="3500" dirty="0"/>
              <a:t> себе самого?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300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Оберіть </a:t>
            </a:r>
            <a:r>
              <a:rPr lang="ru-RU" sz="2000" b="1" dirty="0" err="1">
                <a:solidFill>
                  <a:schemeClr val="bg1"/>
                </a:solidFill>
              </a:rPr>
              <a:t>продовження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твердження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5" y="4198404"/>
            <a:ext cx="2125654" cy="258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2226320" y="1335615"/>
            <a:ext cx="8163770" cy="926821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Щоб </a:t>
            </a:r>
            <a:r>
              <a:rPr lang="ru-RU" sz="3500" dirty="0" err="1"/>
              <a:t>знайти</a:t>
            </a:r>
            <a:r>
              <a:rPr lang="ru-RU" sz="3500" dirty="0"/>
              <a:t> </a:t>
            </a:r>
            <a:r>
              <a:rPr lang="ru-RU" sz="3500" dirty="0" err="1"/>
              <a:t>друзів</a:t>
            </a:r>
            <a:r>
              <a:rPr lang="ru-RU" sz="3500" dirty="0"/>
              <a:t>, треба...</a:t>
            </a: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184945" y="2379398"/>
            <a:ext cx="3257502" cy="1816086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завжди </a:t>
            </a:r>
            <a:r>
              <a:rPr lang="ru-RU" sz="3500" dirty="0" err="1"/>
              <a:t>шукати</a:t>
            </a:r>
            <a:endParaRPr lang="ru-RU" sz="3500" dirty="0"/>
          </a:p>
          <a:p>
            <a:pPr algn="ctr"/>
            <a:r>
              <a:rPr lang="ru-RU" sz="3500" dirty="0"/>
              <a:t>шлях до </a:t>
            </a:r>
            <a:r>
              <a:rPr lang="ru-RU" sz="3500" dirty="0" err="1"/>
              <a:t>примирення</a:t>
            </a:r>
            <a:endParaRPr lang="ru-RU" sz="3500" dirty="0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3797721" y="2379397"/>
            <a:ext cx="3612776" cy="2169459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бути готовим/</a:t>
            </a:r>
          </a:p>
          <a:p>
            <a:pPr algn="ctr"/>
            <a:r>
              <a:rPr lang="ru-RU" sz="3500" dirty="0"/>
              <a:t>готовою</a:t>
            </a:r>
          </a:p>
          <a:p>
            <a:pPr algn="ctr"/>
            <a:r>
              <a:rPr lang="ru-RU" sz="3500" dirty="0" err="1"/>
              <a:t>допомагати</a:t>
            </a:r>
            <a:endParaRPr lang="ru-RU" sz="3500" dirty="0"/>
          </a:p>
          <a:p>
            <a:pPr algn="ctr"/>
            <a:r>
              <a:rPr lang="ru-RU" sz="3500" dirty="0" err="1"/>
              <a:t>другові</a:t>
            </a:r>
            <a:r>
              <a:rPr lang="ru-RU" sz="3500" dirty="0"/>
              <a:t>/</a:t>
            </a:r>
            <a:r>
              <a:rPr lang="ru-RU" sz="3500" dirty="0" err="1"/>
              <a:t>подрузі</a:t>
            </a:r>
            <a:endParaRPr lang="ru-RU" sz="3500" dirty="0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7765771" y="2379398"/>
            <a:ext cx="3834558" cy="2169458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самому/</a:t>
            </a:r>
            <a:r>
              <a:rPr lang="ru-RU" sz="3500" dirty="0" err="1"/>
              <a:t>самій</a:t>
            </a:r>
            <a:endParaRPr lang="ru-RU" sz="3500" dirty="0"/>
          </a:p>
          <a:p>
            <a:pPr algn="ctr"/>
            <a:r>
              <a:rPr lang="ru-RU" sz="3500" dirty="0"/>
              <a:t>бути </a:t>
            </a:r>
            <a:r>
              <a:rPr lang="ru-RU" sz="3500" dirty="0" err="1"/>
              <a:t>хорошою</a:t>
            </a:r>
            <a:endParaRPr lang="ru-RU" sz="3500" dirty="0"/>
          </a:p>
          <a:p>
            <a:pPr algn="ctr"/>
            <a:r>
              <a:rPr lang="ru-RU" sz="3500" dirty="0"/>
              <a:t>подругою </a:t>
            </a:r>
            <a:r>
              <a:rPr lang="ru-RU" sz="3500" dirty="0" err="1"/>
              <a:t>чи</a:t>
            </a:r>
            <a:endParaRPr lang="ru-RU" sz="3500" dirty="0"/>
          </a:p>
          <a:p>
            <a:pPr algn="ctr"/>
            <a:r>
              <a:rPr lang="ru-RU" sz="3500" dirty="0"/>
              <a:t>другом</a:t>
            </a:r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3191165" y="4835728"/>
            <a:ext cx="4574606" cy="1816086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пропонувати</a:t>
            </a:r>
            <a:r>
              <a:rPr lang="ru-RU" sz="3500" dirty="0"/>
              <a:t> дружбу </a:t>
            </a:r>
            <a:r>
              <a:rPr lang="ru-RU" sz="3500" dirty="0" err="1"/>
              <a:t>тим</a:t>
            </a:r>
            <a:r>
              <a:rPr lang="ru-RU" sz="3500" dirty="0"/>
              <a:t>, </a:t>
            </a:r>
            <a:r>
              <a:rPr lang="ru-RU" sz="3500" dirty="0" err="1"/>
              <a:t>хто</a:t>
            </a:r>
            <a:r>
              <a:rPr lang="ru-RU" sz="3500" dirty="0"/>
              <a:t> завжди </a:t>
            </a:r>
            <a:r>
              <a:rPr lang="ru-RU" sz="3500" dirty="0" err="1"/>
              <a:t>тобі</a:t>
            </a:r>
            <a:endParaRPr lang="ru-RU" sz="3500" dirty="0"/>
          </a:p>
          <a:p>
            <a:pPr algn="ctr"/>
            <a:r>
              <a:rPr lang="ru-RU" sz="3500" dirty="0" err="1"/>
              <a:t>допоможе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729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572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18345" y="1613457"/>
            <a:ext cx="9159148" cy="290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3500" dirty="0"/>
              <a:t>Чи радієте ви успіхам друзів?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3500" dirty="0"/>
              <a:t>Назвіть риси, що допомагають дружити.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3500" dirty="0"/>
              <a:t>Що може зруйнувати довіру між друзями?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3500" dirty="0"/>
              <a:t>Чи є друзі в тих, хто ображає інших?</a:t>
            </a:r>
          </a:p>
        </p:txBody>
      </p:sp>
      <p:pic>
        <p:nvPicPr>
          <p:cNvPr id="6" name="Picture 2" descr="Завдання для парної та групової роботи з української мови в 3 класі | Інші  методичні матеріали. Збір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010" y="4670612"/>
            <a:ext cx="2731715" cy="20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29" y="4742084"/>
            <a:ext cx="1878523" cy="187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08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рішення. </a:t>
            </a:r>
            <a:r>
              <a:rPr lang="ru-RU" sz="2000" b="1" dirty="0">
                <a:solidFill>
                  <a:schemeClr val="bg1"/>
                </a:solidFill>
              </a:rPr>
              <a:t>Яке з </a:t>
            </a:r>
            <a:r>
              <a:rPr lang="ru-RU" sz="2000" b="1" dirty="0" err="1">
                <a:solidFill>
                  <a:schemeClr val="bg1"/>
                </a:solidFill>
              </a:rPr>
              <a:t>тверджень</a:t>
            </a:r>
            <a:r>
              <a:rPr lang="ru-RU" sz="2000" b="1" dirty="0">
                <a:solidFill>
                  <a:schemeClr val="bg1"/>
                </a:solidFill>
              </a:rPr>
              <a:t>, на вашу думку, є </a:t>
            </a:r>
            <a:r>
              <a:rPr lang="ru-RU" sz="2000" b="1" dirty="0" err="1">
                <a:solidFill>
                  <a:schemeClr val="bg1"/>
                </a:solidFill>
              </a:rPr>
              <a:t>правильним</a:t>
            </a:r>
            <a:r>
              <a:rPr lang="ru-RU" sz="2000" b="1" dirty="0">
                <a:solidFill>
                  <a:schemeClr val="bg1"/>
                </a:solidFill>
              </a:rPr>
              <a:t> (</a:t>
            </a:r>
            <a:r>
              <a:rPr lang="ru-RU" sz="2000" b="1" dirty="0" err="1">
                <a:solidFill>
                  <a:schemeClr val="bg1"/>
                </a:solidFill>
              </a:rPr>
              <a:t>істинним</a:t>
            </a:r>
            <a:r>
              <a:rPr lang="ru-RU" sz="2000" b="1" dirty="0">
                <a:solidFill>
                  <a:schemeClr val="bg1"/>
                </a:solidFill>
              </a:rPr>
              <a:t>)?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09" y="1456402"/>
            <a:ext cx="10554849" cy="3754177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000" dirty="0"/>
              <a:t>     Щоб розв’язати конфлікт між друзями мирним шляхом, потрібно:</a:t>
            </a:r>
          </a:p>
          <a:p>
            <a:pPr algn="just"/>
            <a:r>
              <a:rPr lang="uk-UA" sz="3000" dirty="0"/>
              <a:t>   </a:t>
            </a:r>
            <a:r>
              <a:rPr lang="uk-UA" sz="3000" b="1" dirty="0">
                <a:solidFill>
                  <a:srgbClr val="FFFF00"/>
                </a:solidFill>
              </a:rPr>
              <a:t>А</a:t>
            </a:r>
            <a:r>
              <a:rPr lang="uk-UA" sz="3000" dirty="0"/>
              <a:t> запропонувати кілька рішень, одне з яких задовольнить усі сторони;</a:t>
            </a:r>
          </a:p>
          <a:p>
            <a:pPr algn="just"/>
            <a:r>
              <a:rPr lang="uk-UA" sz="3000" dirty="0"/>
              <a:t>   </a:t>
            </a:r>
            <a:r>
              <a:rPr lang="uk-UA" sz="3000" b="1" dirty="0">
                <a:solidFill>
                  <a:srgbClr val="FFFF00"/>
                </a:solidFill>
              </a:rPr>
              <a:t>Б</a:t>
            </a:r>
            <a:r>
              <a:rPr lang="uk-UA" sz="3000" dirty="0"/>
              <a:t> не дозволяти втручатися стороннім особам;</a:t>
            </a:r>
          </a:p>
          <a:p>
            <a:pPr algn="just"/>
            <a:r>
              <a:rPr lang="uk-UA" sz="3000" dirty="0"/>
              <a:t>   </a:t>
            </a:r>
            <a:r>
              <a:rPr lang="uk-UA" sz="3000" b="1" dirty="0">
                <a:solidFill>
                  <a:srgbClr val="FFFF00"/>
                </a:solidFill>
              </a:rPr>
              <a:t>В</a:t>
            </a:r>
            <a:r>
              <a:rPr lang="uk-UA" sz="3000" dirty="0"/>
              <a:t> провести діалог, ураховуючи думку кожного;</a:t>
            </a:r>
          </a:p>
          <a:p>
            <a:pPr algn="just"/>
            <a:r>
              <a:rPr lang="uk-UA" sz="3000" dirty="0"/>
              <a:t>   </a:t>
            </a:r>
            <a:r>
              <a:rPr lang="uk-UA" sz="3000" b="1" dirty="0">
                <a:solidFill>
                  <a:srgbClr val="FFFF00"/>
                </a:solidFill>
              </a:rPr>
              <a:t>Г</a:t>
            </a:r>
            <a:r>
              <a:rPr lang="uk-UA" sz="3000" dirty="0"/>
              <a:t> якщо обране рішення не дало очікуваних результатів, потрібно шукати нові шляхи розв'язання проблем.</a:t>
            </a:r>
          </a:p>
        </p:txBody>
      </p:sp>
    </p:spTree>
    <p:extLst>
      <p:ext uri="{BB962C8B-B14F-4D97-AF65-F5344CB8AC3E}">
        <p14:creationId xmlns:p14="http://schemas.microsoft.com/office/powerpoint/2010/main" val="51504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8291</TotalTime>
  <Words>897</Words>
  <Application>Microsoft Office PowerPoint</Application>
  <PresentationFormat>Широкоэкранный</PresentationFormat>
  <Paragraphs>224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2281</cp:revision>
  <dcterms:created xsi:type="dcterms:W3CDTF">2018-01-05T16:38:53Z</dcterms:created>
  <dcterms:modified xsi:type="dcterms:W3CDTF">2022-05-12T18:44:32Z</dcterms:modified>
</cp:coreProperties>
</file>