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78" r:id="rId3"/>
    <p:sldId id="277" r:id="rId4"/>
    <p:sldId id="300" r:id="rId5"/>
    <p:sldId id="292" r:id="rId6"/>
    <p:sldId id="294" r:id="rId7"/>
    <p:sldId id="279" r:id="rId8"/>
    <p:sldId id="280" r:id="rId9"/>
    <p:sldId id="282" r:id="rId10"/>
    <p:sldId id="299" r:id="rId11"/>
    <p:sldId id="283" r:id="rId12"/>
    <p:sldId id="284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709E32"/>
    <a:srgbClr val="00B050"/>
    <a:srgbClr val="1694E9"/>
    <a:srgbClr val="FFFF00"/>
    <a:srgbClr val="295FFF"/>
    <a:srgbClr val="FFB441"/>
    <a:srgbClr val="000000"/>
    <a:srgbClr val="00206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15.04.2022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15.04.2022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15.04.2022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15.04.2022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15.04.2022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15.04.2022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№28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93029" y="3120078"/>
            <a:ext cx="90989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Народна іграшка. Світлини народних іграшок. Ліплення і декорування української народної іграшки - свищика </a:t>
            </a:r>
            <a:r>
              <a:rPr lang="uk-UA" sz="4400" b="1" i="1" dirty="0">
                <a:solidFill>
                  <a:srgbClr val="2F3242"/>
                </a:solidFill>
              </a:rPr>
              <a:t>(пластилін</a:t>
            </a:r>
            <a:r>
              <a:rPr lang="uk-UA" sz="4400" b="1" dirty="0">
                <a:solidFill>
                  <a:srgbClr val="2F3242"/>
                </a:solidFill>
              </a:rPr>
              <a:t>)</a:t>
            </a:r>
            <a:endParaRPr lang="ru-RU" sz="4400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965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Мистецтво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54461" y="201487"/>
            <a:ext cx="2047396" cy="291859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9588" b="20274"/>
          <a:stretch/>
        </p:blipFill>
        <p:spPr>
          <a:xfrm>
            <a:off x="166658" y="2830285"/>
            <a:ext cx="6049014" cy="330925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Послухайте вірш «Найкраща іграшка»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" name="Блок-схема: альтернативный процесс 1"/>
          <p:cNvSpPr/>
          <p:nvPr/>
        </p:nvSpPr>
        <p:spPr>
          <a:xfrm>
            <a:off x="6404358" y="1509484"/>
            <a:ext cx="5076443" cy="4978401"/>
          </a:xfrm>
          <a:prstGeom prst="flowChartAlternateProcess">
            <a:avLst/>
          </a:prstGeom>
          <a:solidFill>
            <a:srgbClr val="0070C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Не </a:t>
            </a:r>
            <a:r>
              <a:rPr lang="ru-RU" sz="2400" b="1" dirty="0" err="1"/>
              <a:t>вгадать</a:t>
            </a:r>
            <a:r>
              <a:rPr lang="ru-RU" sz="2400" b="1" dirty="0"/>
              <a:t> </a:t>
            </a:r>
            <a:r>
              <a:rPr lang="ru-RU" sz="2400" b="1" dirty="0" err="1"/>
              <a:t>тобі</a:t>
            </a:r>
            <a:r>
              <a:rPr lang="ru-RU" sz="2400" b="1" dirty="0"/>
              <a:t> </a:t>
            </a:r>
            <a:r>
              <a:rPr lang="ru-RU" sz="2400" b="1" dirty="0" err="1"/>
              <a:t>нізащо</a:t>
            </a:r>
            <a:r>
              <a:rPr lang="ru-RU" sz="2400" b="1" dirty="0"/>
              <a:t/>
            </a:r>
            <a:br>
              <a:rPr lang="ru-RU" sz="2400" b="1" dirty="0"/>
            </a:br>
            <a:r>
              <a:rPr lang="ru-RU" sz="2400" b="1" dirty="0" err="1"/>
              <a:t>Котра</a:t>
            </a:r>
            <a:r>
              <a:rPr lang="ru-RU" sz="2400" b="1" dirty="0"/>
              <a:t> з </a:t>
            </a:r>
            <a:r>
              <a:rPr lang="ru-RU" sz="2400" b="1" dirty="0" err="1"/>
              <a:t>іграшок</a:t>
            </a:r>
            <a:r>
              <a:rPr lang="ru-RU" sz="2400" b="1" dirty="0"/>
              <a:t> — </a:t>
            </a:r>
            <a:r>
              <a:rPr lang="ru-RU" sz="2400" b="1" dirty="0" err="1"/>
              <a:t>найкраща</a:t>
            </a:r>
            <a:r>
              <a:rPr lang="ru-RU" sz="2400" b="1" dirty="0"/>
              <a:t>!</a:t>
            </a:r>
            <a:br>
              <a:rPr lang="ru-RU" sz="2400" b="1" dirty="0"/>
            </a:br>
            <a:r>
              <a:rPr lang="ru-RU" sz="2400" b="1" dirty="0"/>
              <a:t>— Знаю! Трактор </a:t>
            </a:r>
            <a:r>
              <a:rPr lang="ru-RU" sz="2400" b="1" dirty="0" err="1"/>
              <a:t>заводний</a:t>
            </a:r>
            <a:r>
              <a:rPr lang="ru-RU" sz="2400" b="1" dirty="0"/>
              <a:t>!</a:t>
            </a:r>
            <a:br>
              <a:rPr lang="ru-RU" sz="2400" b="1" dirty="0"/>
            </a:br>
            <a:r>
              <a:rPr lang="ru-RU" sz="2400" b="1" dirty="0"/>
              <a:t>— </a:t>
            </a:r>
            <a:r>
              <a:rPr lang="ru-RU" sz="2400" b="1" dirty="0" err="1"/>
              <a:t>Зовсім</a:t>
            </a:r>
            <a:r>
              <a:rPr lang="ru-RU" sz="2400" b="1" dirty="0"/>
              <a:t> </a:t>
            </a:r>
            <a:r>
              <a:rPr lang="ru-RU" sz="2400" b="1" dirty="0" err="1"/>
              <a:t>ні</a:t>
            </a:r>
            <a:r>
              <a:rPr lang="ru-RU" sz="2400" b="1" dirty="0"/>
              <a:t>.</a:t>
            </a:r>
            <a:br>
              <a:rPr lang="ru-RU" sz="2400" b="1" dirty="0"/>
            </a:br>
            <a:r>
              <a:rPr lang="ru-RU" sz="2400" b="1" dirty="0"/>
              <a:t>— </a:t>
            </a:r>
            <a:r>
              <a:rPr lang="ru-RU" sz="2400" b="1" dirty="0" err="1"/>
              <a:t>Електрична</a:t>
            </a:r>
            <a:r>
              <a:rPr lang="ru-RU" sz="2400" b="1" dirty="0"/>
              <a:t> </a:t>
            </a:r>
            <a:r>
              <a:rPr lang="ru-RU" sz="2400" b="1" dirty="0" err="1"/>
              <a:t>залізниця</a:t>
            </a:r>
            <a:r>
              <a:rPr lang="ru-RU" sz="2400" b="1" dirty="0"/>
              <a:t>!</a:t>
            </a:r>
            <a:br>
              <a:rPr lang="ru-RU" sz="2400" b="1" dirty="0"/>
            </a:br>
            <a:r>
              <a:rPr lang="ru-RU" sz="2400" b="1" dirty="0"/>
              <a:t>— </a:t>
            </a:r>
            <a:r>
              <a:rPr lang="ru-RU" sz="2400" b="1" dirty="0" err="1"/>
              <a:t>Помилився</a:t>
            </a:r>
            <a:r>
              <a:rPr lang="ru-RU" sz="2400" b="1" dirty="0"/>
              <a:t>.</a:t>
            </a:r>
            <a:br>
              <a:rPr lang="ru-RU" sz="2400" b="1" dirty="0"/>
            </a:br>
            <a:r>
              <a:rPr lang="ru-RU" sz="2400" b="1" dirty="0"/>
              <a:t>— Ну </a:t>
            </a:r>
            <a:r>
              <a:rPr lang="ru-RU" sz="2400" b="1" dirty="0" err="1"/>
              <a:t>тоді</a:t>
            </a:r>
            <a:r>
              <a:rPr lang="ru-RU" sz="2400" b="1" dirty="0"/>
              <a:t> </a:t>
            </a:r>
            <a:r>
              <a:rPr lang="ru-RU" sz="2400" b="1" dirty="0" err="1"/>
              <a:t>це</a:t>
            </a:r>
            <a:r>
              <a:rPr lang="ru-RU" sz="2400" b="1" dirty="0"/>
              <a:t> — </a:t>
            </a:r>
            <a:r>
              <a:rPr lang="ru-RU" sz="2400" b="1" dirty="0" err="1"/>
              <a:t>пароплав</a:t>
            </a:r>
            <a:r>
              <a:rPr lang="ru-RU" sz="2400" b="1" dirty="0"/>
              <a:t>!</a:t>
            </a:r>
            <a:br>
              <a:rPr lang="ru-RU" sz="2400" b="1" dirty="0"/>
            </a:br>
            <a:r>
              <a:rPr lang="ru-RU" sz="2400" b="1" dirty="0"/>
              <a:t>— Не </a:t>
            </a:r>
            <a:r>
              <a:rPr lang="ru-RU" sz="2400" b="1" dirty="0" err="1"/>
              <a:t>вгадав</a:t>
            </a:r>
            <a:r>
              <a:rPr lang="ru-RU" sz="2400" b="1" dirty="0"/>
              <a:t>!</a:t>
            </a:r>
            <a:br>
              <a:rPr lang="ru-RU" sz="2400" b="1" dirty="0"/>
            </a:br>
            <a:r>
              <a:rPr lang="ru-RU" sz="2400" b="1" dirty="0"/>
              <a:t>— </a:t>
            </a:r>
            <a:r>
              <a:rPr lang="ru-RU" sz="2400" b="1" dirty="0" err="1"/>
              <a:t>Зрозуміло</a:t>
            </a:r>
            <a:r>
              <a:rPr lang="ru-RU" sz="2400" b="1" dirty="0"/>
              <a:t>: </a:t>
            </a:r>
            <a:r>
              <a:rPr lang="ru-RU" sz="2400" b="1" dirty="0" err="1"/>
              <a:t>це</a:t>
            </a:r>
            <a:r>
              <a:rPr lang="ru-RU" sz="2400" b="1" dirty="0"/>
              <a:t> — </a:t>
            </a:r>
            <a:r>
              <a:rPr lang="ru-RU" sz="2400" b="1" dirty="0" err="1"/>
              <a:t>літак</a:t>
            </a:r>
            <a:r>
              <a:rPr lang="ru-RU" sz="2400" b="1" dirty="0"/>
              <a:t>!</a:t>
            </a:r>
            <a:br>
              <a:rPr lang="ru-RU" sz="2400" b="1" dirty="0"/>
            </a:br>
            <a:r>
              <a:rPr lang="ru-RU" sz="2400" b="1" dirty="0"/>
              <a:t>— </a:t>
            </a:r>
            <a:r>
              <a:rPr lang="ru-RU" sz="2400" b="1" dirty="0" err="1"/>
              <a:t>Знов</a:t>
            </a:r>
            <a:r>
              <a:rPr lang="ru-RU" sz="2400" b="1" dirty="0"/>
              <a:t> не так. Добре,</a:t>
            </a:r>
            <a:br>
              <a:rPr lang="ru-RU" sz="2400" b="1" dirty="0"/>
            </a:br>
            <a:r>
              <a:rPr lang="ru-RU" sz="2400" b="1" dirty="0" err="1"/>
              <a:t>Відповідь</a:t>
            </a:r>
            <a:r>
              <a:rPr lang="ru-RU" sz="2400" b="1" dirty="0"/>
              <a:t> я дам:</a:t>
            </a:r>
            <a:br>
              <a:rPr lang="ru-RU" sz="2400" b="1" dirty="0"/>
            </a:br>
            <a:r>
              <a:rPr lang="ru-RU" sz="2400" b="1" dirty="0"/>
              <a:t>Та, яку </a:t>
            </a:r>
            <a:r>
              <a:rPr lang="ru-RU" sz="2400" b="1" dirty="0" err="1"/>
              <a:t>зробив</a:t>
            </a:r>
            <a:r>
              <a:rPr lang="ru-RU" sz="2400" b="1" dirty="0"/>
              <a:t> </a:t>
            </a:r>
            <a:r>
              <a:rPr lang="ru-RU" sz="2400" b="1" dirty="0" err="1"/>
              <a:t>ти</a:t>
            </a:r>
            <a:r>
              <a:rPr lang="ru-RU" sz="2400" b="1" dirty="0"/>
              <a:t> САМ!</a:t>
            </a:r>
          </a:p>
        </p:txBody>
      </p:sp>
    </p:spTree>
    <p:extLst>
      <p:ext uri="{BB962C8B-B14F-4D97-AF65-F5344CB8AC3E}">
        <p14:creationId xmlns:p14="http://schemas.microsoft.com/office/powerpoint/2010/main" val="188190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Оберіть відповідну цеглинку </a:t>
            </a:r>
            <a:r>
              <a:rPr lang="uk-UA" sz="2000" b="1" dirty="0" err="1">
                <a:solidFill>
                  <a:schemeClr val="bg1"/>
                </a:solidFill>
              </a:rPr>
              <a:t>лего</a:t>
            </a:r>
            <a:r>
              <a:rPr lang="uk-UA" sz="2000" b="1" dirty="0">
                <a:solidFill>
                  <a:schemeClr val="bg1"/>
                </a:solidFill>
              </a:rPr>
              <a:t>...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CD629D0-336C-419F-A8A4-2C0197B936F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7625" y="2867878"/>
            <a:ext cx="5183691" cy="190087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CA90978-B131-4245-BEFF-17900FECEFC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3040" y="1186308"/>
            <a:ext cx="4993114" cy="183098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5E43342-029B-4C75-BB88-C367F6B9417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098" y="4754316"/>
            <a:ext cx="4859054" cy="178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65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Створимо пірамідку нашого </a:t>
            </a:r>
            <a:r>
              <a:rPr lang="uk-UA" sz="2000" b="1" dirty="0" smtClean="0">
                <a:solidFill>
                  <a:schemeClr val="bg1"/>
                </a:solidFill>
              </a:rPr>
              <a:t>настрою </a:t>
            </a:r>
            <a:endParaRPr lang="ru-RU" sz="2000" b="1" dirty="0"/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grpSp>
        <p:nvGrpSpPr>
          <p:cNvPr id="14" name="Групувати 1">
            <a:extLst>
              <a:ext uri="{FF2B5EF4-FFF2-40B4-BE49-F238E27FC236}">
                <a16:creationId xmlns:a16="http://schemas.microsoft.com/office/drawing/2014/main" id="{32258A9F-8212-49B1-95DF-38C4E708E613}"/>
              </a:ext>
            </a:extLst>
          </p:cNvPr>
          <p:cNvGrpSpPr/>
          <p:nvPr/>
        </p:nvGrpSpPr>
        <p:grpSpPr>
          <a:xfrm>
            <a:off x="254834" y="2353456"/>
            <a:ext cx="11671004" cy="3348511"/>
            <a:chOff x="2233765" y="2416091"/>
            <a:chExt cx="7095632" cy="1970942"/>
          </a:xfrm>
        </p:grpSpPr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BCDC0D07-BCA4-43BA-943E-A61F5BC9D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04685" y="3901258"/>
              <a:ext cx="1324712" cy="485775"/>
            </a:xfrm>
            <a:prstGeom prst="rect">
              <a:avLst/>
            </a:prstGeom>
          </p:spPr>
        </p:pic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7FD3DB48-8647-4217-B1DE-6D0B98708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42635" y="3901258"/>
              <a:ext cx="1324712" cy="485775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3CFCFC9C-D992-4D0F-97AF-CA4B6B783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93695" y="3901258"/>
              <a:ext cx="1324712" cy="485775"/>
            </a:xfrm>
            <a:prstGeom prst="rect">
              <a:avLst/>
            </a:prstGeom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ECD47C33-D5B9-4E96-83DF-AEF1FE0CF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31645" y="3901258"/>
              <a:ext cx="1324712" cy="485775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BF01A5CB-26BD-45DD-88D0-A1E9B453F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82705" y="3901257"/>
              <a:ext cx="1324712" cy="485775"/>
            </a:xfrm>
            <a:prstGeom prst="rect">
              <a:avLst/>
            </a:prstGeom>
          </p:spPr>
        </p:pic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F0C88430-E17B-4753-864B-FCDF9CDAF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33765" y="3901256"/>
              <a:ext cx="1324712" cy="485775"/>
            </a:xfrm>
            <a:prstGeom prst="rect">
              <a:avLst/>
            </a:prstGeom>
          </p:spPr>
        </p:pic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062CD9BD-64E4-4776-83D0-02385D6A5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98477" y="3596493"/>
              <a:ext cx="1324712" cy="485775"/>
            </a:xfrm>
            <a:prstGeom prst="rect">
              <a:avLst/>
            </a:prstGeom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61CFA840-AB05-4EAD-9BF5-8BA20D03C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63009" y="3596493"/>
              <a:ext cx="1324712" cy="485775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0CAE8A8F-ED90-45B6-9BFE-936E2D4D9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37000" y="3596492"/>
              <a:ext cx="1324712" cy="485775"/>
            </a:xfrm>
            <a:prstGeom prst="rect">
              <a:avLst/>
            </a:prstGeom>
          </p:spPr>
        </p:pic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2A56DD96-B1F7-4F1C-ADA8-96AA5C7F5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65129" y="3602023"/>
              <a:ext cx="1324712" cy="485775"/>
            </a:xfrm>
            <a:prstGeom prst="rect">
              <a:avLst/>
            </a:prstGeom>
          </p:spPr>
        </p:pic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E11BBB4F-404C-4E5B-A942-0561BF9D8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34391" y="3591422"/>
              <a:ext cx="1324712" cy="485775"/>
            </a:xfrm>
            <a:prstGeom prst="rect">
              <a:avLst/>
            </a:prstGeom>
          </p:spPr>
        </p:pic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0DCA355C-9011-4AA5-8EB6-B254531EB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07892" y="3291728"/>
              <a:ext cx="1324712" cy="485775"/>
            </a:xfrm>
            <a:prstGeom prst="rect">
              <a:avLst/>
            </a:prstGeom>
          </p:spPr>
        </p:pic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D78B8658-2E7D-457C-B7BF-AABF9F0ED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67991" y="3283940"/>
              <a:ext cx="1324712" cy="485775"/>
            </a:xfrm>
            <a:prstGeom prst="rect">
              <a:avLst/>
            </a:prstGeom>
          </p:spPr>
        </p:pic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2C337BD8-1A07-4057-9340-4CF9529A0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20971" y="3289471"/>
              <a:ext cx="1324712" cy="485775"/>
            </a:xfrm>
            <a:prstGeom prst="rect">
              <a:avLst/>
            </a:prstGeom>
          </p:spPr>
        </p:pic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35541D30-3110-49B0-B435-C9AA00F5C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72031" y="3289471"/>
              <a:ext cx="1324712" cy="485775"/>
            </a:xfrm>
            <a:prstGeom prst="rect">
              <a:avLst/>
            </a:prstGeom>
          </p:spPr>
        </p:pic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7B18C06D-0181-41C6-A3E2-2C099413B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91863" y="3003434"/>
              <a:ext cx="1324712" cy="485775"/>
            </a:xfrm>
            <a:prstGeom prst="rect">
              <a:avLst/>
            </a:prstGeom>
          </p:spPr>
        </p:pic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40088A84-4338-4DB1-AAF9-E9BA8FBA4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09468" y="3003434"/>
              <a:ext cx="1324712" cy="485775"/>
            </a:xfrm>
            <a:prstGeom prst="rect">
              <a:avLst/>
            </a:prstGeom>
          </p:spPr>
        </p:pic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id="{4681C890-2938-4826-8E65-94D2B61CA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00428" y="3002428"/>
              <a:ext cx="1324712" cy="485775"/>
            </a:xfrm>
            <a:prstGeom prst="rect">
              <a:avLst/>
            </a:prstGeom>
          </p:spPr>
        </p:pic>
        <p:pic>
          <p:nvPicPr>
            <p:cNvPr id="33" name="Рисунок 32">
              <a:extLst>
                <a:ext uri="{FF2B5EF4-FFF2-40B4-BE49-F238E27FC236}">
                  <a16:creationId xmlns:a16="http://schemas.microsoft.com/office/drawing/2014/main" id="{D56E03B9-4415-403C-833B-8A9DEF3BC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64895" y="2715447"/>
              <a:ext cx="1324712" cy="485775"/>
            </a:xfrm>
            <a:prstGeom prst="rect">
              <a:avLst/>
            </a:prstGeom>
          </p:spPr>
        </p:pic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DEF81BC7-2234-4250-B943-8CF44F2C9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47392" y="2715385"/>
              <a:ext cx="1324712" cy="485775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36CA5EBA-688D-4105-BC6C-C57F519E2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73877" y="2416091"/>
              <a:ext cx="1324712" cy="485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716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Прослухайте вірш та налаштуймося на </a:t>
            </a:r>
            <a:r>
              <a:rPr lang="uk-UA" sz="2000" b="1" dirty="0" smtClean="0">
                <a:solidFill>
                  <a:schemeClr val="bg1"/>
                </a:solidFill>
              </a:rPr>
              <a:t>роботу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34256" y="2069886"/>
            <a:ext cx="4990779" cy="3174468"/>
          </a:xfrm>
          <a:prstGeom prst="roundRect">
            <a:avLst/>
          </a:prstGeom>
          <a:ln>
            <a:solidFill>
              <a:srgbClr val="2F324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b="1" dirty="0" smtClean="0"/>
              <a:t>Ось знову лунає дзвінок,</a:t>
            </a:r>
          </a:p>
          <a:p>
            <a:r>
              <a:rPr lang="uk-UA" sz="3200" b="1" dirty="0" smtClean="0"/>
              <a:t>Запрошує всіх на урок,</a:t>
            </a:r>
          </a:p>
          <a:p>
            <a:r>
              <a:rPr lang="uk-UA" sz="3200" b="1" dirty="0" smtClean="0"/>
              <a:t>Будемо дружно ми працювати,</a:t>
            </a:r>
          </a:p>
          <a:p>
            <a:r>
              <a:rPr lang="uk-UA" sz="3200" b="1" dirty="0" smtClean="0"/>
              <a:t>Малювати і фантазувати!</a:t>
            </a:r>
            <a:endParaRPr lang="ru-RU" sz="32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12329" y="1546412"/>
            <a:ext cx="6242090" cy="465268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005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Склади з літер слово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4003" y="1303193"/>
            <a:ext cx="1468191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3900" b="1" dirty="0" smtClean="0">
                <a:solidFill>
                  <a:srgbClr val="FF0000"/>
                </a:solidFill>
              </a:rPr>
              <a:t>г</a:t>
            </a:r>
            <a:endParaRPr lang="ru-RU" sz="239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35197" y="1303193"/>
            <a:ext cx="1468191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3900" b="1" dirty="0" smtClean="0">
                <a:solidFill>
                  <a:schemeClr val="accent1"/>
                </a:solidFill>
              </a:rPr>
              <a:t>р</a:t>
            </a:r>
            <a:endParaRPr lang="ru-RU" sz="23900" b="1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16540" y="1314517"/>
            <a:ext cx="1468191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3900" b="1" dirty="0" smtClean="0">
                <a:solidFill>
                  <a:srgbClr val="FFFF00"/>
                </a:solidFill>
              </a:rPr>
              <a:t>і</a:t>
            </a:r>
            <a:endParaRPr lang="ru-RU" sz="23900" b="1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34582" y="1323694"/>
            <a:ext cx="1468191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3900" b="1" dirty="0" smtClean="0">
                <a:solidFill>
                  <a:schemeClr val="accent6">
                    <a:lumMod val="75000"/>
                  </a:schemeClr>
                </a:solidFill>
              </a:rPr>
              <a:t>а</a:t>
            </a:r>
            <a:endParaRPr lang="ru-RU" sz="23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86719" y="1323694"/>
            <a:ext cx="1468191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3900" b="1" dirty="0" smtClean="0">
                <a:solidFill>
                  <a:srgbClr val="7030A0"/>
                </a:solidFill>
              </a:rPr>
              <a:t>а</a:t>
            </a:r>
            <a:endParaRPr lang="ru-RU" sz="23900" b="1" dirty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38856" y="1303192"/>
            <a:ext cx="227657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3900" b="1" dirty="0" smtClean="0">
                <a:solidFill>
                  <a:srgbClr val="FF0000"/>
                </a:solidFill>
              </a:rPr>
              <a:t>ш</a:t>
            </a:r>
            <a:endParaRPr lang="ru-RU" sz="239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15428" y="1323694"/>
            <a:ext cx="227657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3900" b="1" dirty="0" smtClean="0">
                <a:solidFill>
                  <a:srgbClr val="0070C0"/>
                </a:solidFill>
              </a:rPr>
              <a:t>к</a:t>
            </a:r>
            <a:endParaRPr lang="ru-RU" sz="23900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23914" y="1456401"/>
            <a:ext cx="1468191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3900" b="1" dirty="0" smtClean="0">
                <a:solidFill>
                  <a:srgbClr val="FF0000"/>
                </a:solidFill>
              </a:rPr>
              <a:t>г</a:t>
            </a:r>
            <a:endParaRPr lang="ru-RU" sz="239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31322" y="1323692"/>
            <a:ext cx="1468191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3900" b="1" dirty="0" smtClean="0">
                <a:solidFill>
                  <a:schemeClr val="accent1"/>
                </a:solidFill>
              </a:rPr>
              <a:t>р</a:t>
            </a:r>
            <a:endParaRPr lang="ru-RU" sz="23900" b="1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6638" y="1456402"/>
            <a:ext cx="1468191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3900" b="1" dirty="0" smtClean="0">
                <a:solidFill>
                  <a:srgbClr val="FFFF00"/>
                </a:solidFill>
              </a:rPr>
              <a:t>і</a:t>
            </a:r>
            <a:endParaRPr lang="ru-RU" sz="23900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35580" y="1323691"/>
            <a:ext cx="1468191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3900" b="1" dirty="0" smtClean="0">
                <a:solidFill>
                  <a:schemeClr val="accent6">
                    <a:lumMod val="75000"/>
                  </a:schemeClr>
                </a:solidFill>
              </a:rPr>
              <a:t>а</a:t>
            </a:r>
            <a:endParaRPr lang="ru-RU" sz="23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04367" y="1323693"/>
            <a:ext cx="1468191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3900" b="1" dirty="0" smtClean="0">
                <a:solidFill>
                  <a:srgbClr val="7030A0"/>
                </a:solidFill>
              </a:rPr>
              <a:t>а</a:t>
            </a:r>
            <a:endParaRPr lang="ru-RU" sz="23900" b="1" dirty="0">
              <a:solidFill>
                <a:srgbClr val="7030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28605" y="1323693"/>
            <a:ext cx="227657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3900" b="1" dirty="0" smtClean="0">
                <a:solidFill>
                  <a:srgbClr val="FF0000"/>
                </a:solidFill>
              </a:rPr>
              <a:t>ш</a:t>
            </a:r>
            <a:endParaRPr lang="ru-RU" sz="239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86508" y="1323693"/>
            <a:ext cx="227657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3900" b="1" dirty="0" smtClean="0">
                <a:solidFill>
                  <a:srgbClr val="0070C0"/>
                </a:solidFill>
              </a:rPr>
              <a:t>к</a:t>
            </a:r>
            <a:endParaRPr lang="ru-RU" sz="239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76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000"/>
                            </p:stCondLst>
                            <p:childTnLst>
                              <p:par>
                                <p:cTn id="9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000"/>
                            </p:stCondLst>
                            <p:childTnLst>
                              <p:par>
                                <p:cTn id="10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1"/>
      <p:bldP spid="14" grpId="1"/>
      <p:bldP spid="15" grpId="1"/>
      <p:bldP spid="16" grpId="1"/>
      <p:bldP spid="17" grpId="1"/>
      <p:bldP spid="18" grpId="1"/>
      <p:bldP spid="1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Чи є у вас улюблена іграшка? </a:t>
            </a:r>
            <a:r>
              <a:rPr lang="uk-UA" sz="2000" b="1" dirty="0"/>
              <a:t>З якого матеріалу вона виготовлена</a:t>
            </a:r>
            <a:r>
              <a:rPr lang="uk-UA" sz="2000" b="1" dirty="0" smtClean="0"/>
              <a:t>?</a:t>
            </a:r>
            <a:endParaRPr lang="ru-RU" sz="2000" b="1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60306" y="1236372"/>
            <a:ext cx="7974419" cy="542200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711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2593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Розгляньте зображення, як виглядали іграшки в давнину. З яких матеріалів вони виготовлені?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Лялька-мотанка: історія виникнення та традиції виготовлення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6158" y="1332774"/>
            <a:ext cx="2266683" cy="3266114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Бавовняні іграшки – коник колоритний – Магазин українських ...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305565" y="1332774"/>
            <a:ext cx="3473617" cy="2751754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оник гойдалка в зібраному стані ' Поні' лазерне граівювання (Хенд ...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26295" y="1292980"/>
            <a:ext cx="3739662" cy="330590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Плетем новогодние игрушки из бумажной лозы! 1 часть! Запись ...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49954" y="3714121"/>
            <a:ext cx="1882422" cy="3036554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adeheart.com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61716" y="3714121"/>
            <a:ext cx="1943849" cy="292454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50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5210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Сьогодні ми будемо ліпити весняну іграшку – свищика, але не з глини, а з пластиліну. Яких тварин ви впізнали?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Народна глиняна іграшка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69932" y="1402654"/>
            <a:ext cx="3860800" cy="266746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Майстер-клас для дітей &quot;Робимо пташку-свистунець&quot; — Знайка Клуб ...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06562" y="1402654"/>
            <a:ext cx="3810000" cy="271417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Майстер-клас для дітей &quot;Робимо пташку-свистунець&quot; — Знайка Клуб ...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8492392" y="1402654"/>
            <a:ext cx="3429244" cy="268126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MADEHEART Глиняная свистулька &amp;quot;Лошадка&amp;quot;» — карточка ...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1182" y="3999106"/>
            <a:ext cx="3668828" cy="26507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Царствуй на страх врагам...: Царские корни липецкой народной игрушки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 bwMode="auto">
          <a:xfrm>
            <a:off x="6815134" y="3999106"/>
            <a:ext cx="3178686" cy="27042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72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2373" t="14523" r="8429" b="18095"/>
          <a:stretch/>
        </p:blipFill>
        <p:spPr>
          <a:xfrm>
            <a:off x="7023749" y="980304"/>
            <a:ext cx="4816930" cy="442594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Правила безпеки на уроці образотворчого мистецтва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67663" y="5409852"/>
            <a:ext cx="4896133" cy="123777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/>
              <a:t>Роботу розпочинати лише з дозволу вчителя.</a:t>
            </a:r>
            <a:endParaRPr lang="ru-RU" sz="28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667" y="1291851"/>
            <a:ext cx="4759324" cy="3820887"/>
          </a:xfrm>
          <a:prstGeom prst="rect">
            <a:avLst/>
          </a:prstGeom>
        </p:spPr>
      </p:pic>
      <p:sp>
        <p:nvSpPr>
          <p:cNvPr id="8" name="Скругленный прямоугольник 7"/>
          <p:cNvSpPr/>
          <p:nvPr/>
        </p:nvSpPr>
        <p:spPr>
          <a:xfrm>
            <a:off x="6984148" y="5409852"/>
            <a:ext cx="4896133" cy="123777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/>
              <a:t>Використовувати інструмент тільки за призначенням.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59407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145" t="14048" r="9568" b="22143"/>
          <a:stretch/>
        </p:blipFill>
        <p:spPr>
          <a:xfrm>
            <a:off x="267663" y="1114676"/>
            <a:ext cx="5225144" cy="437605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Правила безпеки на уроці образотворчого мистецтва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67663" y="5409852"/>
            <a:ext cx="4896133" cy="123777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/>
              <a:t>Користуватися прийомами роботи з інструментами, як показав учитель.</a:t>
            </a:r>
            <a:endParaRPr lang="ru-RU" sz="28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016805" y="5409852"/>
            <a:ext cx="4896133" cy="123777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/>
              <a:t>Тримати своє робоче місце у належному порядку.</a:t>
            </a:r>
            <a:endParaRPr lang="ru-RU" sz="2800" b="1" dirty="0"/>
          </a:p>
        </p:txBody>
      </p:sp>
      <p:pic>
        <p:nvPicPr>
          <p:cNvPr id="4098" name="Picture 2" descr="https://img0.liveinternet.ru/images/attach/c/2/69/261/69261128_08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21629" y="1224225"/>
            <a:ext cx="3968107" cy="409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08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Продемонструйте власні вироби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49914" y="1227300"/>
            <a:ext cx="5627915" cy="536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2130</TotalTime>
  <Words>279</Words>
  <Application>Microsoft Office PowerPoint</Application>
  <PresentationFormat>Широкоэкранный</PresentationFormat>
  <Paragraphs>62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152</cp:revision>
  <dcterms:created xsi:type="dcterms:W3CDTF">2018-01-05T16:38:53Z</dcterms:created>
  <dcterms:modified xsi:type="dcterms:W3CDTF">2022-04-15T05:39:59Z</dcterms:modified>
</cp:coreProperties>
</file>