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8" r:id="rId2"/>
    <p:sldId id="289" r:id="rId3"/>
    <p:sldId id="290" r:id="rId4"/>
    <p:sldId id="287" r:id="rId5"/>
    <p:sldId id="291" r:id="rId6"/>
    <p:sldId id="292" r:id="rId7"/>
    <p:sldId id="284" r:id="rId8"/>
    <p:sldId id="285" r:id="rId9"/>
    <p:sldId id="293" r:id="rId10"/>
    <p:sldId id="286" r:id="rId11"/>
    <p:sldId id="288" r:id="rId12"/>
    <p:sldId id="307" r:id="rId13"/>
    <p:sldId id="294" r:id="rId14"/>
    <p:sldId id="303" r:id="rId15"/>
    <p:sldId id="296" r:id="rId16"/>
    <p:sldId id="297" r:id="rId17"/>
    <p:sldId id="298" r:id="rId18"/>
    <p:sldId id="299" r:id="rId19"/>
    <p:sldId id="300" r:id="rId20"/>
    <p:sldId id="302" r:id="rId21"/>
    <p:sldId id="306" r:id="rId2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3242"/>
    <a:srgbClr val="722651"/>
    <a:srgbClr val="DED231"/>
    <a:srgbClr val="C31D58"/>
    <a:srgbClr val="295FFF"/>
    <a:srgbClr val="27C268"/>
    <a:srgbClr val="FF3131"/>
    <a:srgbClr val="1694E9"/>
    <a:srgbClr val="FFFF00"/>
    <a:srgbClr val="FFB4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43" autoAdjust="0"/>
    <p:restoredTop sz="94660"/>
  </p:normalViewPr>
  <p:slideViewPr>
    <p:cSldViewPr snapToGrid="0">
      <p:cViewPr varScale="1">
        <p:scale>
          <a:sx n="73" d="100"/>
          <a:sy n="73" d="100"/>
        </p:scale>
        <p:origin x="45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BE04B-0FEE-474E-98E3-E5C059B0E3D6}" type="datetimeFigureOut">
              <a:rPr lang="ru-RU" smtClean="0"/>
              <a:t>15.04.2022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08AAFC-F45B-4763-9C1F-8029DFCE03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9451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26D62-0A69-489C-AD8A-DBBB454FE69F}" type="datetime1">
              <a:rPr lang="uk-UA" smtClean="0"/>
              <a:t>15.04.2022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242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41F5A-B942-463D-BFFB-A6C0BF2A95D9}" type="datetime1">
              <a:rPr lang="uk-UA" smtClean="0"/>
              <a:t>15.04.2022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6421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F5CA3-AACC-4614-BF69-00E689DA5E5C}" type="datetime1">
              <a:rPr lang="uk-UA" smtClean="0"/>
              <a:t>15.04.2022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8756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7AFC-C01B-4F35-8E90-7CDC7BDC9F41}" type="datetime1">
              <a:rPr lang="uk-UA" smtClean="0"/>
              <a:t>15.04.2022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9445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57DF8-A1C4-4191-9BCE-6255C9741248}" type="datetime1">
              <a:rPr lang="uk-UA" smtClean="0"/>
              <a:t>15.04.2022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0646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527B-8C9A-436C-98CD-9931061FA41E}" type="datetime1">
              <a:rPr lang="uk-UA" smtClean="0"/>
              <a:t>15.04.2022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3066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E2E25-D864-431C-9803-DC1DF816B3B2}" type="datetime1">
              <a:rPr lang="uk-UA" smtClean="0"/>
              <a:t>15.04.2022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9923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1627C-B8CA-44C8-AA80-F38F7E2DC942}" type="datetime1">
              <a:rPr lang="uk-UA" smtClean="0"/>
              <a:t>15.04.2022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1058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8820F-613B-4084-A210-F6071CA8AA12}" type="datetime1">
              <a:rPr lang="uk-UA" smtClean="0"/>
              <a:t>15.04.2022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9499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3D5AF-C886-45A1-B5DC-5A526CB61C15}" type="datetime1">
              <a:rPr lang="uk-UA" smtClean="0"/>
              <a:t>15.04.2022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2121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D2A21-8E22-4A57-9D96-C14531AB525D}" type="datetime1">
              <a:rPr lang="uk-UA" smtClean="0"/>
              <a:t>15.04.2022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1652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BF2D6-4F70-474E-8189-F1C29A9FD449}" type="datetime1">
              <a:rPr lang="uk-UA" smtClean="0"/>
              <a:t>15.04.2022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610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>
            <a:spLocks noGrp="1"/>
          </p:cNvSpPr>
          <p:nvPr>
            <p:ph type="dt" sz="half" idx="10"/>
          </p:nvPr>
        </p:nvSpPr>
        <p:spPr>
          <a:xfrm>
            <a:off x="1260389" y="1660783"/>
            <a:ext cx="1581665" cy="373964"/>
          </a:xfrm>
        </p:spPr>
        <p:txBody>
          <a:bodyPr/>
          <a:lstStyle/>
          <a:p>
            <a:pPr algn="ctr"/>
            <a:r>
              <a:rPr lang="uk-UA" sz="2400" b="1" smtClean="0">
                <a:solidFill>
                  <a:schemeClr val="bg1"/>
                </a:solidFill>
              </a:rPr>
              <a:t>15.04.2022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83957" y="119911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86248" y="2660821"/>
            <a:ext cx="15816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Урок</a:t>
            </a:r>
          </a:p>
          <a:p>
            <a:pPr algn="ctr"/>
            <a:r>
              <a:rPr lang="uk-UA" sz="4800" b="1" dirty="0" smtClean="0">
                <a:solidFill>
                  <a:schemeClr val="bg1"/>
                </a:solidFill>
                <a:latin typeface="Monotype Corsiva" panose="03010101010201010101" pitchFamily="66" charset="0"/>
              </a:rPr>
              <a:t>№85</a:t>
            </a:r>
            <a:endParaRPr lang="ru-RU" sz="4800" b="1" dirty="0">
              <a:solidFill>
                <a:schemeClr val="bg1"/>
              </a:solidFill>
              <a:latin typeface="Monotype Corsiva" panose="03010101010201010101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61772" y="2660821"/>
            <a:ext cx="73152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6600" b="1" dirty="0">
                <a:solidFill>
                  <a:srgbClr val="2F3242"/>
                </a:solidFill>
              </a:rPr>
              <a:t>Де птахи в’ють гнізда. Як птахи доглядають </a:t>
            </a:r>
            <a:r>
              <a:rPr lang="uk-UA" sz="6600" b="1" dirty="0" smtClean="0">
                <a:solidFill>
                  <a:srgbClr val="2F3242"/>
                </a:solidFill>
              </a:rPr>
              <a:t>пташенят</a:t>
            </a:r>
            <a:endParaRPr lang="ru-RU" sz="6600" b="1" dirty="0">
              <a:solidFill>
                <a:srgbClr val="2F324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50106" y="285916"/>
            <a:ext cx="2402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>
                <a:solidFill>
                  <a:schemeClr val="bg1"/>
                </a:solidFill>
              </a:rPr>
              <a:t>Я </a:t>
            </a:r>
            <a:r>
              <a:rPr lang="ru-RU" sz="2000" b="1" dirty="0" err="1">
                <a:solidFill>
                  <a:schemeClr val="bg1"/>
                </a:solidFill>
              </a:rPr>
              <a:t>досліджую</a:t>
            </a:r>
            <a:r>
              <a:rPr lang="ru-RU" sz="2000" b="1" dirty="0">
                <a:solidFill>
                  <a:schemeClr val="bg1"/>
                </a:solidFill>
              </a:rPr>
              <a:t> </a:t>
            </a:r>
            <a:r>
              <a:rPr lang="ru-RU" sz="2000" b="1" dirty="0" err="1" smtClean="0">
                <a:solidFill>
                  <a:schemeClr val="bg1"/>
                </a:solidFill>
              </a:rPr>
              <a:t>світ</a:t>
            </a:r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50727" y="108690"/>
            <a:ext cx="3958830" cy="2642519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2857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15.04.2022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err="1" smtClean="0">
                <a:solidFill>
                  <a:schemeClr val="bg1"/>
                </a:solidFill>
              </a:rPr>
              <a:t>Цікавинка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488649" y="1687132"/>
            <a:ext cx="6234124" cy="4687911"/>
          </a:xfrm>
          <a:prstGeom prst="roundRect">
            <a:avLst/>
          </a:prstGeom>
          <a:solidFill>
            <a:srgbClr val="00B050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ru-RU" sz="3200" b="1" dirty="0"/>
              <a:t>Зозулине яйце </a:t>
            </a:r>
            <a:r>
              <a:rPr lang="ru-RU" sz="3200" b="1" dirty="0" err="1"/>
              <a:t>має</a:t>
            </a:r>
            <a:r>
              <a:rPr lang="ru-RU" sz="3200" b="1" dirty="0"/>
              <a:t> вагу </a:t>
            </a:r>
            <a:r>
              <a:rPr lang="ru-RU" sz="3200" b="1" dirty="0" err="1"/>
              <a:t>близько</a:t>
            </a:r>
            <a:r>
              <a:rPr lang="ru-RU" sz="3200" b="1" dirty="0"/>
              <a:t> 3 г, </a:t>
            </a:r>
            <a:r>
              <a:rPr lang="ru-RU" sz="3200" b="1" dirty="0" err="1"/>
              <a:t>тоді</a:t>
            </a:r>
            <a:r>
              <a:rPr lang="ru-RU" sz="3200" b="1" dirty="0"/>
              <a:t> як у </a:t>
            </a:r>
            <a:r>
              <a:rPr lang="ru-RU" sz="3200" b="1" dirty="0" err="1"/>
              <a:t>птахів</a:t>
            </a:r>
            <a:r>
              <a:rPr lang="ru-RU" sz="3200" b="1" dirty="0"/>
              <a:t> </a:t>
            </a:r>
            <a:r>
              <a:rPr lang="ru-RU" sz="3200" b="1" dirty="0" err="1"/>
              <a:t>її</a:t>
            </a:r>
            <a:r>
              <a:rPr lang="ru-RU" sz="3200" b="1" dirty="0"/>
              <a:t> </a:t>
            </a:r>
            <a:r>
              <a:rPr lang="ru-RU" sz="3200" b="1" dirty="0" err="1"/>
              <a:t>розмірів</a:t>
            </a:r>
            <a:r>
              <a:rPr lang="ru-RU" sz="3200" b="1" dirty="0"/>
              <a:t> вага </a:t>
            </a:r>
            <a:r>
              <a:rPr lang="ru-RU" sz="3200" b="1" dirty="0" err="1"/>
              <a:t>яйця</a:t>
            </a:r>
            <a:r>
              <a:rPr lang="ru-RU" sz="3200" b="1" dirty="0"/>
              <a:t> становить 15 г. І не </a:t>
            </a:r>
            <a:r>
              <a:rPr lang="ru-RU" sz="3200" b="1" dirty="0" err="1"/>
              <a:t>тільки</a:t>
            </a:r>
            <a:r>
              <a:rPr lang="ru-RU" sz="3200" b="1" dirty="0"/>
              <a:t> за </a:t>
            </a:r>
            <a:r>
              <a:rPr lang="ru-RU" sz="3200" b="1" dirty="0" err="1"/>
              <a:t>розміром</a:t>
            </a:r>
            <a:r>
              <a:rPr lang="ru-RU" sz="3200" b="1" dirty="0"/>
              <a:t> і формою, а й за </a:t>
            </a:r>
            <a:r>
              <a:rPr lang="ru-RU" sz="3200" b="1" dirty="0" err="1"/>
              <a:t>кольором</a:t>
            </a:r>
            <a:r>
              <a:rPr lang="ru-RU" sz="3200" b="1" dirty="0"/>
              <a:t> </a:t>
            </a:r>
            <a:r>
              <a:rPr lang="ru-RU" sz="3200" b="1" dirty="0" err="1"/>
              <a:t>воно</a:t>
            </a:r>
            <a:r>
              <a:rPr lang="ru-RU" sz="3200" b="1" dirty="0"/>
              <a:t> схоже на яйце </a:t>
            </a:r>
            <a:r>
              <a:rPr lang="ru-RU" sz="3200" b="1" dirty="0" err="1"/>
              <a:t>тієї</a:t>
            </a:r>
            <a:r>
              <a:rPr lang="ru-RU" sz="3200" b="1" dirty="0"/>
              <a:t> пташки, в </a:t>
            </a:r>
            <a:r>
              <a:rPr lang="ru-RU" sz="3200" b="1" dirty="0" err="1"/>
              <a:t>гніздо</a:t>
            </a:r>
            <a:r>
              <a:rPr lang="ru-RU" sz="3200" b="1" dirty="0"/>
              <a:t> </a:t>
            </a:r>
            <a:r>
              <a:rPr lang="ru-RU" sz="3200" b="1" dirty="0" err="1"/>
              <a:t>якої</a:t>
            </a:r>
            <a:r>
              <a:rPr lang="ru-RU" sz="3200" b="1" dirty="0"/>
              <a:t> зозуля </a:t>
            </a:r>
            <a:r>
              <a:rPr lang="ru-RU" sz="3200" b="1" dirty="0" err="1"/>
              <a:t>підкладає</a:t>
            </a:r>
            <a:r>
              <a:rPr lang="ru-RU" sz="3200" b="1" dirty="0"/>
              <a:t> </a:t>
            </a:r>
            <a:r>
              <a:rPr lang="ru-RU" sz="3200" b="1" dirty="0" err="1" smtClean="0"/>
              <a:t>своє</a:t>
            </a:r>
            <a:r>
              <a:rPr lang="ru-RU" sz="3200" b="1" dirty="0" smtClean="0"/>
              <a:t> яйце.</a:t>
            </a:r>
            <a:endParaRPr lang="en-US" sz="7200" b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38681" y="1740981"/>
            <a:ext cx="4971245" cy="4408882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41297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15.04.2022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Назвіть свійських птахів на фото</a:t>
            </a:r>
            <a:endParaRPr lang="uk-UA" sz="2000" b="1" dirty="0">
              <a:solidFill>
                <a:schemeClr val="bg1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819" y="3988601"/>
            <a:ext cx="3968498" cy="260746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84630" y="1173235"/>
            <a:ext cx="3956695" cy="263686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27691" y="3035799"/>
            <a:ext cx="3560263" cy="356026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8252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15.04.2022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Обговоріть у парах такі запитання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269708" y="1276069"/>
            <a:ext cx="6620490" cy="1211080"/>
          </a:xfrm>
          <a:prstGeom prst="roundRect">
            <a:avLst/>
          </a:prstGeom>
          <a:solidFill>
            <a:srgbClr val="00B050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uk-UA" sz="3200" b="1" dirty="0" smtClean="0"/>
              <a:t>Чи облаштовують ці птахи гнізда?</a:t>
            </a:r>
            <a:endParaRPr lang="en-US" sz="3200" b="1" dirty="0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269708" y="3142445"/>
            <a:ext cx="6568974" cy="1404875"/>
          </a:xfrm>
          <a:prstGeom prst="roundRect">
            <a:avLst/>
          </a:prstGeom>
          <a:solidFill>
            <a:srgbClr val="00B050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uk-UA" sz="3200" b="1" dirty="0" smtClean="0"/>
              <a:t>Чи бачили ви як вони висиджують пташенят?</a:t>
            </a:r>
            <a:endParaRPr lang="en-US" sz="3200" b="1" dirty="0"/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218192" y="4919729"/>
            <a:ext cx="6620490" cy="1287887"/>
          </a:xfrm>
          <a:prstGeom prst="roundRect">
            <a:avLst/>
          </a:prstGeom>
          <a:solidFill>
            <a:srgbClr val="00B050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uk-UA" sz="3200" b="1" dirty="0" smtClean="0"/>
              <a:t>Хто вилуплюється в цих птахів?</a:t>
            </a:r>
            <a:endParaRPr lang="en-US" sz="3200" b="1" dirty="0"/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345122" y="1182742"/>
            <a:ext cx="4336016" cy="5454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000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15.04.2022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err="1" smtClean="0">
                <a:solidFill>
                  <a:schemeClr val="bg1"/>
                </a:solidFill>
              </a:rPr>
              <a:t>Довідничок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124408" y="1731253"/>
            <a:ext cx="6133514" cy="4731326"/>
          </a:xfrm>
          <a:prstGeom prst="roundRect">
            <a:avLst/>
          </a:prstGeom>
          <a:solidFill>
            <a:srgbClr val="00B050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uk-UA" sz="3600" b="1" dirty="0" smtClean="0"/>
              <a:t>У житті птахів упродовж року можна виділити кілька періодів. У перелітних пташок це:</a:t>
            </a:r>
            <a:endParaRPr lang="en-US" sz="3600" b="1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6626180" y="1274378"/>
            <a:ext cx="4732986" cy="108171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600" b="1" dirty="0" smtClean="0"/>
              <a:t>Весняний приліт.</a:t>
            </a:r>
            <a:endParaRPr lang="ru-RU" sz="3600" b="1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6626180" y="2824964"/>
            <a:ext cx="4732987" cy="104756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600" b="1" dirty="0" smtClean="0"/>
              <a:t>Гніздування.</a:t>
            </a:r>
            <a:endParaRPr lang="ru-RU" sz="3600" b="1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6626180" y="4163261"/>
            <a:ext cx="4732986" cy="108170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600" b="1" dirty="0" smtClean="0"/>
              <a:t>Виведення потомства.</a:t>
            </a:r>
            <a:endParaRPr lang="ru-RU" sz="3600" b="1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6626180" y="5535704"/>
            <a:ext cx="4732986" cy="102464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600" b="1" dirty="0" smtClean="0"/>
              <a:t>Підготовка відльоту.</a:t>
            </a:r>
            <a:endParaRPr lang="ru-RU" sz="3600" b="1" dirty="0"/>
          </a:p>
        </p:txBody>
      </p:sp>
    </p:spTree>
    <p:extLst>
      <p:ext uri="{BB962C8B-B14F-4D97-AF65-F5344CB8AC3E}">
        <p14:creationId xmlns:p14="http://schemas.microsoft.com/office/powerpoint/2010/main" val="3020782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animBg="1"/>
      <p:bldP spid="10" grpId="0" animBg="1"/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15.04.2022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Найвідповідальніший період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348772" y="1687131"/>
            <a:ext cx="6013648" cy="4636395"/>
          </a:xfrm>
          <a:prstGeom prst="roundRect">
            <a:avLst/>
          </a:prstGeom>
          <a:solidFill>
            <a:srgbClr val="00B050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uk-UA" sz="4000" b="1" dirty="0" smtClean="0"/>
              <a:t>Найвідповідальнішим періодом для птахів є весняний період, коли настає час виведення пташенят.</a:t>
            </a:r>
            <a:endParaRPr lang="en-US" sz="4000" b="1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" r="-352"/>
          <a:stretch/>
        </p:blipFill>
        <p:spPr>
          <a:xfrm>
            <a:off x="6466267" y="1166292"/>
            <a:ext cx="3818267" cy="2678806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76174" y="4031086"/>
            <a:ext cx="3905603" cy="2598311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" r="-352"/>
          <a:stretch/>
        </p:blipFill>
        <p:spPr>
          <a:xfrm>
            <a:off x="6466267" y="1127655"/>
            <a:ext cx="3818267" cy="2678806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76174" y="3992449"/>
            <a:ext cx="3905603" cy="2598311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91861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15.04.2022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Як птахи піклуються про своє потомство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181419" y="1456403"/>
            <a:ext cx="6193623" cy="4892986"/>
          </a:xfrm>
          <a:prstGeom prst="roundRect">
            <a:avLst/>
          </a:prstGeom>
          <a:solidFill>
            <a:srgbClr val="00B050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uk-UA" sz="3600" b="1" dirty="0" smtClean="0"/>
              <a:t>Птахи відкладають у гнізда яйця і насиджують їх, зігріваючи своїм тілом. Батьки піклуються про пташенят і приносять їм комах по 300 – 400 разів на день.</a:t>
            </a:r>
            <a:endParaRPr lang="en-US" sz="3600" b="1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68225" y="1996225"/>
            <a:ext cx="5349025" cy="4011769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29414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15.04.2022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>
                <a:solidFill>
                  <a:schemeClr val="bg1"/>
                </a:solidFill>
              </a:rPr>
              <a:t>Як птахи піклуються про своє потомство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225655" y="1456402"/>
            <a:ext cx="6149388" cy="4701175"/>
          </a:xfrm>
          <a:prstGeom prst="roundRect">
            <a:avLst/>
          </a:prstGeom>
          <a:solidFill>
            <a:srgbClr val="00B050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uk-UA" sz="4000" b="1" dirty="0" smtClean="0"/>
              <a:t>Якщо виникає загроза птахи, захищаючи своє гніздо, нападають на сильнішого за себе ворога. </a:t>
            </a:r>
            <a:endParaRPr lang="en-US" sz="4000" b="1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78310" y="1214982"/>
            <a:ext cx="4042219" cy="5402879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11436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15.04.2022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>
                <a:solidFill>
                  <a:schemeClr val="bg1"/>
                </a:solidFill>
              </a:rPr>
              <a:t>Як птахи піклуються про своє потомство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231067" y="1974354"/>
            <a:ext cx="5422757" cy="4244439"/>
          </a:xfrm>
          <a:prstGeom prst="roundRect">
            <a:avLst/>
          </a:prstGeom>
          <a:solidFill>
            <a:srgbClr val="00B050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uk-UA" sz="4000" b="1" dirty="0" smtClean="0"/>
              <a:t>Молоді птахи починають самостійне життя, коли </a:t>
            </a:r>
            <a:r>
              <a:rPr lang="uk-UA" sz="4000" b="1" dirty="0" err="1" smtClean="0"/>
              <a:t>навчаться</a:t>
            </a:r>
            <a:r>
              <a:rPr lang="uk-UA" sz="4000" b="1" dirty="0" smtClean="0"/>
              <a:t> добре літати.</a:t>
            </a:r>
            <a:endParaRPr lang="en-US" sz="4000" b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47008" y="1974354"/>
            <a:ext cx="6058860" cy="4051863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22739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15.04.2022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Дослідження - спостереження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334323" y="4071192"/>
            <a:ext cx="6339433" cy="1923235"/>
          </a:xfrm>
          <a:prstGeom prst="roundRect">
            <a:avLst/>
          </a:prstGeom>
          <a:solidFill>
            <a:srgbClr val="00B050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uk-UA" sz="3600" b="1" dirty="0" smtClean="0"/>
              <a:t>Визначте, які птахи є рекордсменами з відкладання яєць.</a:t>
            </a:r>
            <a:endParaRPr lang="en-US" sz="3600" b="1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58504" y="1328846"/>
            <a:ext cx="3473354" cy="5033317"/>
          </a:xfrm>
          <a:prstGeom prst="rect">
            <a:avLst/>
          </a:prstGeom>
        </p:spPr>
      </p:pic>
      <p:sp>
        <p:nvSpPr>
          <p:cNvPr id="8" name="Скругленный прямоугольник 7"/>
          <p:cNvSpPr/>
          <p:nvPr/>
        </p:nvSpPr>
        <p:spPr>
          <a:xfrm>
            <a:off x="334323" y="1633823"/>
            <a:ext cx="6339433" cy="1862677"/>
          </a:xfrm>
          <a:prstGeom prst="roundRect">
            <a:avLst/>
          </a:prstGeom>
          <a:solidFill>
            <a:srgbClr val="00B050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uk-UA" sz="3600" b="1" dirty="0" smtClean="0"/>
              <a:t>Розгляньте діаграму в підручнику на сторінці 81. </a:t>
            </a:r>
          </a:p>
        </p:txBody>
      </p:sp>
    </p:spTree>
    <p:extLst>
      <p:ext uri="{BB962C8B-B14F-4D97-AF65-F5344CB8AC3E}">
        <p14:creationId xmlns:p14="http://schemas.microsoft.com/office/powerpoint/2010/main" val="2975615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15.04.2022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Торбинка </a:t>
            </a:r>
            <a:r>
              <a:rPr lang="uk-UA" sz="2000" b="1" dirty="0" err="1" smtClean="0">
                <a:solidFill>
                  <a:schemeClr val="bg1"/>
                </a:solidFill>
              </a:rPr>
              <a:t>цікавинок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283609" y="1339403"/>
            <a:ext cx="7443716" cy="5228821"/>
          </a:xfrm>
          <a:prstGeom prst="roundRect">
            <a:avLst/>
          </a:prstGeom>
          <a:solidFill>
            <a:srgbClr val="00B050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uk-UA" sz="3200" b="1" dirty="0" smtClean="0"/>
              <a:t>Імператорські пінгвіни гнізда не будують, але їхні пташенята не відчувають незручності в холоднечу. Перший час пташеня перебуває то з одним, то з іншим батьком, а коли підросте, то переходить у своєрідні </a:t>
            </a:r>
            <a:r>
              <a:rPr lang="uk-UA" sz="3200" b="1" dirty="0" err="1" smtClean="0"/>
              <a:t>пінгвінячі</a:t>
            </a:r>
            <a:r>
              <a:rPr lang="uk-UA" sz="3200" b="1" dirty="0" smtClean="0"/>
              <a:t> «ясла», де благополучно дорослішає, опікуваний дорослими птахами.</a:t>
            </a:r>
            <a:endParaRPr lang="en-US" sz="3200" b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66492" y="1192980"/>
            <a:ext cx="3347221" cy="5375244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50931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15.04.2022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Пригадай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618183" y="1456403"/>
            <a:ext cx="5537918" cy="123723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b="1" dirty="0" smtClean="0"/>
              <a:t>Які турботи у птахів навесні?</a:t>
            </a:r>
            <a:endParaRPr lang="ru-RU" sz="3200" b="1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618184" y="2985116"/>
            <a:ext cx="5537917" cy="145809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b="1" dirty="0" smtClean="0"/>
              <a:t>Які гнізда бувають у птахів?</a:t>
            </a:r>
            <a:endParaRPr lang="ru-RU" sz="3200" b="1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618183" y="4881093"/>
            <a:ext cx="5537918" cy="141194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b="1" dirty="0" smtClean="0"/>
              <a:t>З чого птахи будують свої гнізда?</a:t>
            </a:r>
            <a:endParaRPr lang="ru-RU" sz="3200" b="1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091832" y="1703604"/>
            <a:ext cx="3636269" cy="4906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575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 animBg="1"/>
      <p:bldP spid="9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15.04.2022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Висновок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222208" y="1585191"/>
            <a:ext cx="5937913" cy="4776972"/>
          </a:xfrm>
          <a:prstGeom prst="roundRect">
            <a:avLst/>
          </a:prstGeom>
          <a:solidFill>
            <a:srgbClr val="00B050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uk-UA" sz="4000" b="1" dirty="0" smtClean="0"/>
              <a:t>Птахи – дбайливі батьки. Вони піклуються про своє про пташенят, годують їх, захищають від ворогів та навчають літати.</a:t>
            </a:r>
            <a:endParaRPr lang="en-US" sz="4000" b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253531" y="1719874"/>
            <a:ext cx="5743979" cy="4507606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62239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15.04.2022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Робота в зошиті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219563" y="6218942"/>
            <a:ext cx="11694531" cy="52872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 smtClean="0">
                <a:solidFill>
                  <a:schemeClr val="bg1"/>
                </a:solidFill>
              </a:rPr>
              <a:t>Виконай </a:t>
            </a:r>
            <a:r>
              <a:rPr lang="uk-UA" sz="2800" b="1" dirty="0">
                <a:solidFill>
                  <a:schemeClr val="bg1"/>
                </a:solidFill>
              </a:rPr>
              <a:t>завдання в зошиті на </a:t>
            </a:r>
            <a:r>
              <a:rPr lang="uk-UA" sz="2800" b="1" dirty="0" smtClean="0">
                <a:solidFill>
                  <a:schemeClr val="bg1"/>
                </a:solidFill>
              </a:rPr>
              <a:t>с.46</a:t>
            </a:r>
            <a:endParaRPr lang="uk-UA" sz="2800" b="1" dirty="0">
              <a:solidFill>
                <a:schemeClr val="bg1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88900" y="1137662"/>
            <a:ext cx="4662671" cy="5066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602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15.04.2022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Слово вчителя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422206" y="1893195"/>
            <a:ext cx="6326324" cy="412123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800" b="1" dirty="0" smtClean="0"/>
              <a:t>Птахи будують свої гнізда у дуже різних місцях.</a:t>
            </a:r>
            <a:endParaRPr lang="ru-RU" sz="4800" b="1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40948" y="1496745"/>
            <a:ext cx="3609125" cy="5229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314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15.04.2022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Де птахи будують гнізда</a:t>
            </a: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265564" y="1957589"/>
            <a:ext cx="4808712" cy="4279818"/>
          </a:xfrm>
          <a:prstGeom prst="roundRect">
            <a:avLst/>
          </a:prstGeom>
          <a:solidFill>
            <a:srgbClr val="00B050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400" b="1" dirty="0" smtClean="0"/>
              <a:t>Чимало лісових птахів облаштовують свої гнізда в дуплах.</a:t>
            </a:r>
            <a:endParaRPr lang="ru-RU" sz="4400" b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60447" y="1250341"/>
            <a:ext cx="3172014" cy="2496722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91987" y="2672123"/>
            <a:ext cx="2850749" cy="2850749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60447" y="4130434"/>
            <a:ext cx="3172014" cy="2379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95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15.04.2022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>
                <a:solidFill>
                  <a:schemeClr val="bg1"/>
                </a:solidFill>
              </a:rPr>
              <a:t>Де птахи будують гнізда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202102" y="1651114"/>
            <a:ext cx="5090555" cy="4380294"/>
          </a:xfrm>
          <a:prstGeom prst="roundRect">
            <a:avLst/>
          </a:prstGeom>
          <a:solidFill>
            <a:srgbClr val="00B050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000" b="1" dirty="0" smtClean="0"/>
              <a:t>Є</a:t>
            </a:r>
            <a:r>
              <a:rPr lang="uk-UA" sz="4400" b="1" dirty="0" smtClean="0"/>
              <a:t> </a:t>
            </a:r>
            <a:r>
              <a:rPr lang="uk-UA" sz="4000" b="1" dirty="0" smtClean="0"/>
              <a:t>птахи, які будують гнізда на землі: це журавлі, </a:t>
            </a:r>
            <a:r>
              <a:rPr lang="uk-UA" sz="4000" b="1" dirty="0" err="1" smtClean="0"/>
              <a:t>солов’ї</a:t>
            </a:r>
            <a:r>
              <a:rPr lang="uk-UA" sz="4000" b="1" dirty="0" smtClean="0"/>
              <a:t>, перепелиці та жайворонки. </a:t>
            </a:r>
            <a:endParaRPr lang="ru-RU" sz="4400" b="1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98781" y="4262739"/>
            <a:ext cx="2636621" cy="2346711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11154" y="1231853"/>
            <a:ext cx="4005670" cy="2609408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82182" y="1191963"/>
            <a:ext cx="2139447" cy="2909648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364364" y="4101611"/>
            <a:ext cx="2465560" cy="2668969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93951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15.04.2022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>
                <a:solidFill>
                  <a:schemeClr val="bg1"/>
                </a:solidFill>
              </a:rPr>
              <a:t>Де птахи будують гнізда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253382" y="1790163"/>
            <a:ext cx="5104229" cy="4430334"/>
          </a:xfrm>
          <a:prstGeom prst="roundRect">
            <a:avLst/>
          </a:prstGeom>
          <a:solidFill>
            <a:srgbClr val="00B050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000" b="1" dirty="0" smtClean="0"/>
              <a:t>Берегові ластівки, щурки і рибалочки риють  у землі </a:t>
            </a:r>
            <a:r>
              <a:rPr lang="uk-UA" sz="4000" b="1" dirty="0" err="1" smtClean="0"/>
              <a:t>нори</a:t>
            </a:r>
            <a:r>
              <a:rPr lang="uk-UA" sz="4000" b="1" dirty="0" smtClean="0"/>
              <a:t> і вкінці цієї </a:t>
            </a:r>
            <a:r>
              <a:rPr lang="uk-UA" sz="4000" b="1" dirty="0" err="1" smtClean="0"/>
              <a:t>нори</a:t>
            </a:r>
            <a:r>
              <a:rPr lang="uk-UA" sz="4000" b="1" dirty="0" smtClean="0"/>
              <a:t> роблять гніздо.</a:t>
            </a:r>
            <a:endParaRPr lang="ru-RU" sz="4000" b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850682" y="2793712"/>
            <a:ext cx="3236980" cy="2014121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31958" y="1313646"/>
            <a:ext cx="3344377" cy="2327872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06306" y="3994851"/>
            <a:ext cx="3195681" cy="2520023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17297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15.04.2022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Де птахи будують гнізда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2" name="Скругленный прямоугольник 1"/>
          <p:cNvSpPr/>
          <p:nvPr/>
        </p:nvSpPr>
        <p:spPr>
          <a:xfrm>
            <a:off x="332055" y="1765496"/>
            <a:ext cx="5460643" cy="4493638"/>
          </a:xfrm>
          <a:prstGeom prst="roundRect">
            <a:avLst/>
          </a:prstGeom>
          <a:solidFill>
            <a:srgbClr val="00B050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5400" b="1" dirty="0" smtClean="0"/>
              <a:t>Граки будують гнізда високо на деревах.</a:t>
            </a:r>
            <a:endParaRPr lang="ru-RU" sz="5400" b="1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975797" y="1644276"/>
            <a:ext cx="5886845" cy="4614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325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15.04.2022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>
                <a:solidFill>
                  <a:schemeClr val="bg1"/>
                </a:solidFill>
              </a:rPr>
              <a:t>Де птахи будують гнізда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2" name="Скругленный прямоугольник 1"/>
          <p:cNvSpPr/>
          <p:nvPr/>
        </p:nvSpPr>
        <p:spPr>
          <a:xfrm>
            <a:off x="620432" y="1751527"/>
            <a:ext cx="5303850" cy="4584879"/>
          </a:xfrm>
          <a:prstGeom prst="roundRect">
            <a:avLst/>
          </a:prstGeom>
          <a:solidFill>
            <a:srgbClr val="00B050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800" b="1" dirty="0" smtClean="0"/>
              <a:t>Під дахами будинків будують гнізда ластівки.</a:t>
            </a:r>
            <a:endParaRPr lang="ru-RU" sz="4800" b="1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85716" y="1292476"/>
            <a:ext cx="4318904" cy="5179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934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15.04.2022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err="1" smtClean="0">
                <a:solidFill>
                  <a:schemeClr val="bg1"/>
                </a:solidFill>
              </a:rPr>
              <a:t>Цікавинка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359860" y="1803042"/>
            <a:ext cx="6234124" cy="4687911"/>
          </a:xfrm>
          <a:prstGeom prst="roundRect">
            <a:avLst/>
          </a:prstGeom>
          <a:solidFill>
            <a:srgbClr val="00B050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5400" b="1" dirty="0" smtClean="0"/>
              <a:t>Зозуля не висиджує своїх пташенят, а підкидає свої яйця в чужі гнізда.</a:t>
            </a:r>
            <a:endParaRPr lang="ru-RU" sz="5400" b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25803" y="2547602"/>
            <a:ext cx="4876800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601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522</TotalTime>
  <Words>479</Words>
  <Application>Microsoft Office PowerPoint</Application>
  <PresentationFormat>Широкоэкранный</PresentationFormat>
  <Paragraphs>94</Paragraphs>
  <Slides>21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Monotype Corsiva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Vasyl Tsupa</dc:creator>
  <cp:lastModifiedBy>Школа</cp:lastModifiedBy>
  <cp:revision>135</cp:revision>
  <dcterms:created xsi:type="dcterms:W3CDTF">2018-01-05T16:38:53Z</dcterms:created>
  <dcterms:modified xsi:type="dcterms:W3CDTF">2022-04-15T05:19:31Z</dcterms:modified>
</cp:coreProperties>
</file>