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738" r:id="rId2"/>
    <p:sldId id="1115" r:id="rId3"/>
    <p:sldId id="1010" r:id="rId4"/>
    <p:sldId id="1005" r:id="rId5"/>
    <p:sldId id="1015" r:id="rId6"/>
    <p:sldId id="1117" r:id="rId7"/>
    <p:sldId id="1125" r:id="rId8"/>
    <p:sldId id="1134" r:id="rId9"/>
    <p:sldId id="1103" r:id="rId10"/>
    <p:sldId id="1132" r:id="rId11"/>
    <p:sldId id="1135" r:id="rId12"/>
    <p:sldId id="1123" r:id="rId13"/>
    <p:sldId id="1136" r:id="rId14"/>
    <p:sldId id="1089" r:id="rId15"/>
    <p:sldId id="1027" r:id="rId16"/>
    <p:sldId id="1023" r:id="rId17"/>
    <p:sldId id="103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2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5110"/>
    <a:srgbClr val="92193A"/>
    <a:srgbClr val="FFFF00"/>
    <a:srgbClr val="F1059D"/>
    <a:srgbClr val="00B050"/>
    <a:srgbClr val="FF4747"/>
    <a:srgbClr val="D3514F"/>
    <a:srgbClr val="2F3242"/>
    <a:srgbClr val="F17D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3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26D62-0A69-489C-AD8A-DBBB454FE69F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961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541F5A-B942-463D-BFFB-A6C0BF2A95D9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79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F5CA3-AACC-4614-BF69-00E689DA5E5C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00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57AFC-C01B-4F35-8E90-7CDC7BDC9F41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8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057DF8-A1C4-4191-9BCE-6255C9741248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66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EB527B-8C9A-436C-98CD-9931061FA41E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80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CE2E25-D864-431C-9803-DC1DF816B3B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686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41627C-B8CA-44C8-AA80-F38F7E2DC94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1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78820F-613B-4084-A210-F6071CA8AA1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30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F3D5AF-C886-45A1-B5DC-5A526CB61C15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37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3D2A21-8E22-4A57-9D96-C14531AB525D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97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FBF2D6-4F70-474E-8189-F1C29A9FD449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94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jpeg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gif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15.04.2022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3109" y="2660821"/>
            <a:ext cx="2151017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Урок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</a:rPr>
              <a:t>№</a:t>
            </a:r>
            <a:r>
              <a:rPr lang="uk-UA" sz="4500" b="1" dirty="0">
                <a:solidFill>
                  <a:prstClr val="white"/>
                </a:solidFill>
                <a:latin typeface="Monotype Corsiva" panose="03010101010201010101" pitchFamily="66" charset="0"/>
              </a:rPr>
              <a:t>078-79</a:t>
            </a:r>
            <a:endParaRPr kumimoji="0" lang="ru-RU" sz="4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otype Corsiva" panose="03010101010201010101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86334" y="4736128"/>
            <a:ext cx="93500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2F3242"/>
                </a:solidFill>
              </a:rPr>
              <a:t>Давні і </a:t>
            </a:r>
            <a:r>
              <a:rPr lang="ru-RU" sz="6000" b="1" dirty="0" err="1">
                <a:solidFill>
                  <a:srgbClr val="2F3242"/>
                </a:solidFill>
              </a:rPr>
              <a:t>сучасні</a:t>
            </a:r>
            <a:r>
              <a:rPr lang="ru-RU" sz="6000" b="1" dirty="0">
                <a:solidFill>
                  <a:srgbClr val="2F3242"/>
                </a:solidFill>
              </a:rPr>
              <a:t> </a:t>
            </a:r>
            <a:r>
              <a:rPr lang="ru-RU" sz="6000" b="1" dirty="0" err="1">
                <a:solidFill>
                  <a:srgbClr val="2F3242"/>
                </a:solidFill>
              </a:rPr>
              <a:t>уявлення</a:t>
            </a:r>
            <a:r>
              <a:rPr lang="ru-RU" sz="6000" b="1" dirty="0">
                <a:solidFill>
                  <a:srgbClr val="2F3242"/>
                </a:solidFill>
              </a:rPr>
              <a:t> людей про </a:t>
            </a:r>
            <a:r>
              <a:rPr lang="ru-RU" sz="6000" b="1" dirty="0" err="1">
                <a:solidFill>
                  <a:srgbClr val="2F3242"/>
                </a:solidFill>
              </a:rPr>
              <a:t>Всесвіт</a:t>
            </a:r>
            <a:r>
              <a:rPr lang="ru-RU" sz="6000" b="1" dirty="0">
                <a:solidFill>
                  <a:srgbClr val="2F3242"/>
                </a:solidFill>
              </a:rPr>
              <a:t> </a:t>
            </a:r>
            <a:endParaRPr lang="uk-UA" sz="6000" b="1" dirty="0">
              <a:solidFill>
                <a:srgbClr val="2F324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0106" y="178195"/>
            <a:ext cx="2402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Я досліджую світ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2000" b="1" dirty="0">
                <a:solidFill>
                  <a:prstClr val="white"/>
                </a:solidFill>
                <a:latin typeface="Calibri" panose="020F0502020204030204"/>
              </a:rPr>
              <a:t>4 клас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1623" y="532139"/>
            <a:ext cx="6364740" cy="3555768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65764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Стрелка вправо 22"/>
          <p:cNvSpPr/>
          <p:nvPr/>
        </p:nvSpPr>
        <p:spPr>
          <a:xfrm rot="19280738">
            <a:off x="7972976" y="5527953"/>
            <a:ext cx="404189" cy="321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0338" y="56757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8069" y="5768802"/>
            <a:ext cx="1959593" cy="944524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092502" y="1197609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3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03412" y="1800494"/>
            <a:ext cx="10963835" cy="782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Уяви, що тобі трапилася істота, яка живе поза нашою галактикою. Вона хоче прилетіти до тебе в гості. Розкажи й запиши, де ти живеш.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97388" y="2668664"/>
            <a:ext cx="378310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uk-UA" sz="2500" dirty="0"/>
              <a:t>населений пункт </a:t>
            </a:r>
          </a:p>
          <a:p>
            <a:pPr algn="ctr">
              <a:lnSpc>
                <a:spcPct val="150000"/>
              </a:lnSpc>
            </a:pPr>
            <a:r>
              <a:rPr lang="uk-UA" dirty="0"/>
              <a:t>_____________________________</a:t>
            </a:r>
            <a:endParaRPr lang="ru-RU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4730119" y="2668664"/>
            <a:ext cx="3266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uk-UA" sz="2500" dirty="0"/>
              <a:t>область</a:t>
            </a:r>
          </a:p>
          <a:p>
            <a:pPr algn="ctr">
              <a:lnSpc>
                <a:spcPct val="150000"/>
              </a:lnSpc>
            </a:pPr>
            <a:r>
              <a:rPr lang="uk-UA" dirty="0"/>
              <a:t>__________________________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8346144" y="2668664"/>
            <a:ext cx="3266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uk-UA" sz="2500" dirty="0"/>
              <a:t>країна</a:t>
            </a:r>
          </a:p>
          <a:p>
            <a:pPr algn="ctr">
              <a:lnSpc>
                <a:spcPct val="150000"/>
              </a:lnSpc>
            </a:pPr>
            <a:r>
              <a:rPr lang="uk-UA" dirty="0"/>
              <a:t>______________________</a:t>
            </a:r>
            <a:endParaRPr lang="ru-RU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8346144" y="3761533"/>
            <a:ext cx="3266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uk-UA" sz="2500" dirty="0"/>
              <a:t>материк</a:t>
            </a:r>
          </a:p>
          <a:p>
            <a:pPr algn="ctr">
              <a:lnSpc>
                <a:spcPct val="150000"/>
              </a:lnSpc>
            </a:pPr>
            <a:r>
              <a:rPr lang="uk-UA" dirty="0"/>
              <a:t>______________________</a:t>
            </a:r>
            <a:endParaRPr lang="ru-RU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8346144" y="4854402"/>
            <a:ext cx="3266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uk-UA" sz="2500" dirty="0"/>
              <a:t>планета</a:t>
            </a:r>
          </a:p>
          <a:p>
            <a:pPr algn="ctr">
              <a:lnSpc>
                <a:spcPct val="150000"/>
              </a:lnSpc>
            </a:pPr>
            <a:r>
              <a:rPr lang="uk-UA" dirty="0"/>
              <a:t>______________________</a:t>
            </a:r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4819766" y="5447723"/>
            <a:ext cx="3266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uk-UA" sz="2500" dirty="0"/>
              <a:t>система</a:t>
            </a:r>
          </a:p>
          <a:p>
            <a:pPr algn="ctr">
              <a:lnSpc>
                <a:spcPct val="150000"/>
              </a:lnSpc>
            </a:pPr>
            <a:r>
              <a:rPr lang="uk-UA" dirty="0"/>
              <a:t>______________________</a:t>
            </a:r>
            <a:endParaRPr lang="ru-RU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1203741" y="5447723"/>
            <a:ext cx="3266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uk-UA" sz="2500" dirty="0"/>
              <a:t>Галактика </a:t>
            </a:r>
          </a:p>
          <a:p>
            <a:pPr algn="ctr">
              <a:lnSpc>
                <a:spcPct val="150000"/>
              </a:lnSpc>
            </a:pPr>
            <a:r>
              <a:rPr lang="uk-UA" dirty="0"/>
              <a:t>______________________</a:t>
            </a:r>
            <a:endParaRPr lang="ru-RU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597388" y="3944191"/>
            <a:ext cx="378310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uk-UA" sz="2500" dirty="0"/>
              <a:t>Всесвіт </a:t>
            </a:r>
          </a:p>
          <a:p>
            <a:pPr algn="ctr">
              <a:lnSpc>
                <a:spcPct val="150000"/>
              </a:lnSpc>
            </a:pPr>
            <a:r>
              <a:rPr lang="uk-UA" dirty="0"/>
              <a:t>______________________________</a:t>
            </a:r>
            <a:endParaRPr lang="ru-RU" dirty="0"/>
          </a:p>
        </p:txBody>
      </p:sp>
      <p:sp>
        <p:nvSpPr>
          <p:cNvPr id="10" name="Стрелка вниз 9"/>
          <p:cNvSpPr/>
          <p:nvPr/>
        </p:nvSpPr>
        <p:spPr>
          <a:xfrm>
            <a:off x="2411506" y="4854402"/>
            <a:ext cx="259976" cy="5933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>
            <a:off x="4470141" y="5768802"/>
            <a:ext cx="349625" cy="301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право 23"/>
          <p:cNvSpPr/>
          <p:nvPr/>
        </p:nvSpPr>
        <p:spPr>
          <a:xfrm rot="16200000">
            <a:off x="9890110" y="4585873"/>
            <a:ext cx="178470" cy="358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право 24"/>
          <p:cNvSpPr/>
          <p:nvPr/>
        </p:nvSpPr>
        <p:spPr>
          <a:xfrm rot="16200000">
            <a:off x="9890110" y="3481332"/>
            <a:ext cx="178470" cy="358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право 25"/>
          <p:cNvSpPr/>
          <p:nvPr/>
        </p:nvSpPr>
        <p:spPr>
          <a:xfrm rot="10800000">
            <a:off x="7996518" y="2902788"/>
            <a:ext cx="349625" cy="358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 вправо 26"/>
          <p:cNvSpPr/>
          <p:nvPr/>
        </p:nvSpPr>
        <p:spPr>
          <a:xfrm rot="10800000">
            <a:off x="4380493" y="2902788"/>
            <a:ext cx="349625" cy="358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474142" y="4357944"/>
            <a:ext cx="40295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/>
              <a:t>галактична нитка Риб-</a:t>
            </a:r>
            <a:r>
              <a:rPr lang="uk-UA" sz="2500" dirty="0" err="1"/>
              <a:t>Кита</a:t>
            </a:r>
            <a:r>
              <a:rPr lang="uk-UA" sz="2500" dirty="0"/>
              <a:t>, скупчення Діви</a:t>
            </a:r>
            <a:endParaRPr lang="ru-RU" sz="2500" dirty="0"/>
          </a:p>
        </p:txBody>
      </p:sp>
      <p:sp>
        <p:nvSpPr>
          <p:cNvPr id="29" name="TextBox 28"/>
          <p:cNvSpPr txBox="1"/>
          <p:nvPr/>
        </p:nvSpPr>
        <p:spPr>
          <a:xfrm>
            <a:off x="920581" y="5895856"/>
            <a:ext cx="40295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/>
              <a:t>Чумацький шлях</a:t>
            </a:r>
            <a:endParaRPr lang="ru-RU" sz="2500" dirty="0"/>
          </a:p>
        </p:txBody>
      </p:sp>
      <p:sp>
        <p:nvSpPr>
          <p:cNvPr id="30" name="TextBox 29"/>
          <p:cNvSpPr txBox="1"/>
          <p:nvPr/>
        </p:nvSpPr>
        <p:spPr>
          <a:xfrm>
            <a:off x="4438167" y="5895856"/>
            <a:ext cx="40295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/>
              <a:t>Сонячна система</a:t>
            </a:r>
            <a:endParaRPr lang="ru-RU" sz="2500" dirty="0"/>
          </a:p>
        </p:txBody>
      </p:sp>
      <p:sp>
        <p:nvSpPr>
          <p:cNvPr id="31" name="TextBox 30"/>
          <p:cNvSpPr txBox="1"/>
          <p:nvPr/>
        </p:nvSpPr>
        <p:spPr>
          <a:xfrm>
            <a:off x="8862605" y="5271424"/>
            <a:ext cx="220009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/>
              <a:t>Земля </a:t>
            </a:r>
            <a:endParaRPr lang="ru-RU" sz="2500" dirty="0"/>
          </a:p>
        </p:txBody>
      </p:sp>
      <p:sp>
        <p:nvSpPr>
          <p:cNvPr id="32" name="TextBox 31"/>
          <p:cNvSpPr txBox="1"/>
          <p:nvPr/>
        </p:nvSpPr>
        <p:spPr>
          <a:xfrm>
            <a:off x="8855268" y="4198853"/>
            <a:ext cx="220009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/>
              <a:t>Євразія  </a:t>
            </a:r>
            <a:endParaRPr lang="ru-RU" sz="2500" dirty="0"/>
          </a:p>
        </p:txBody>
      </p:sp>
      <p:sp>
        <p:nvSpPr>
          <p:cNvPr id="33" name="TextBox 32"/>
          <p:cNvSpPr txBox="1"/>
          <p:nvPr/>
        </p:nvSpPr>
        <p:spPr>
          <a:xfrm>
            <a:off x="8862605" y="3126334"/>
            <a:ext cx="220009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/>
              <a:t>Україна  </a:t>
            </a:r>
            <a:endParaRPr lang="ru-RU" sz="2500" dirty="0"/>
          </a:p>
        </p:txBody>
      </p:sp>
      <p:pic>
        <p:nvPicPr>
          <p:cNvPr id="6146" name="Picture 2" descr="Знак вопроса PNG, вопрос 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70616" y="3020458"/>
            <a:ext cx="550933" cy="55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Знак вопроса PNG, вопрос 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24865" y="3020458"/>
            <a:ext cx="550933" cy="55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99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0338" y="56757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8069" y="5768802"/>
            <a:ext cx="1959593" cy="944524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092502" y="1405351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6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577958" y="2046262"/>
            <a:ext cx="8595104" cy="491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Що дало людині освоєння космосу? Наведи приклади.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788" y="2698385"/>
            <a:ext cx="120173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__________________________________________________________________________________________________________________________________________________________________________________________</a:t>
            </a:r>
          </a:p>
          <a:p>
            <a:r>
              <a:rPr lang="uk-UA" sz="3000" dirty="0"/>
              <a:t>__________________________________________________________________________________________________________________________________________________________________________________________</a:t>
            </a:r>
            <a:endParaRPr lang="ru-RU" sz="3000" dirty="0"/>
          </a:p>
        </p:txBody>
      </p:sp>
      <p:sp>
        <p:nvSpPr>
          <p:cNvPr id="13" name="TextBox 12"/>
          <p:cNvSpPr txBox="1"/>
          <p:nvPr/>
        </p:nvSpPr>
        <p:spPr>
          <a:xfrm>
            <a:off x="70338" y="2668664"/>
            <a:ext cx="120173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3000" dirty="0"/>
              <a:t>Ми маємо змогу досліджувати явища, що відбуваються у Всесвіті. Космонавтика відіграє важливу роль у дослідженні корисних копалин, в охороні природи, організації с/г, у розвитку телебачення та медицини.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65104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0338" y="56757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092502" y="1197609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7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72353" y="1837929"/>
            <a:ext cx="10318376" cy="5067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Розглянь світлини. Запиши інформацію про людей, яких зображено на них.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95090" y="3260305"/>
            <a:ext cx="8963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У 1997 році вперше космонавт незалежної України здійснив політ у космос.   </a:t>
            </a:r>
            <a:endParaRPr lang="ru-RU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2930540" y="2409733"/>
            <a:ext cx="91571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Ім'я космонавта ____________________________________</a:t>
            </a:r>
          </a:p>
          <a:p>
            <a:r>
              <a:rPr lang="uk-UA" sz="2800" dirty="0"/>
              <a:t>Яка подія в історії України пов'язана із цією людиною</a:t>
            </a:r>
          </a:p>
          <a:p>
            <a:r>
              <a:rPr lang="uk-UA" sz="2800" dirty="0"/>
              <a:t>____________________________________________________________________________________________________</a:t>
            </a:r>
            <a:endParaRPr lang="ru-RU" sz="2800" dirty="0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402" y="2523959"/>
            <a:ext cx="1640199" cy="2048209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sp>
        <p:nvSpPr>
          <p:cNvPr id="41" name="TextBox 40"/>
          <p:cNvSpPr txBox="1"/>
          <p:nvPr/>
        </p:nvSpPr>
        <p:spPr>
          <a:xfrm>
            <a:off x="5875510" y="2381483"/>
            <a:ext cx="2938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/>
              <a:t>Леонід Каденюк</a:t>
            </a:r>
            <a:endParaRPr lang="ru-RU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6185944" y="4579379"/>
            <a:ext cx="3071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Юрій Гагарін  </a:t>
            </a:r>
            <a:endParaRPr lang="ru-RU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2930540" y="4635834"/>
            <a:ext cx="91571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Ім'я космонавта ____________________________________</a:t>
            </a:r>
          </a:p>
          <a:p>
            <a:r>
              <a:rPr lang="uk-UA" sz="2800" dirty="0"/>
              <a:t>Яка подія в історії України пов'язана із цією людиною</a:t>
            </a:r>
          </a:p>
          <a:p>
            <a:r>
              <a:rPr lang="uk-UA" sz="2800" dirty="0"/>
              <a:t>____________________________________________________________________________________________________</a:t>
            </a:r>
            <a:endParaRPr lang="ru-RU" sz="28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4099" y="4665117"/>
            <a:ext cx="1436803" cy="2048209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sp>
        <p:nvSpPr>
          <p:cNvPr id="43" name="TextBox 42"/>
          <p:cNvSpPr txBox="1"/>
          <p:nvPr/>
        </p:nvSpPr>
        <p:spPr>
          <a:xfrm>
            <a:off x="2912600" y="5427611"/>
            <a:ext cx="90463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12 квітня 1961 року вперше на космічному кораблі було здійснено політ навколо Землі.   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7548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1" grpId="0"/>
      <p:bldP spid="15" grpId="0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0338" y="56757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092502" y="1197609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8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609500" y="1784357"/>
            <a:ext cx="8484759" cy="5067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Дізнайся, яку назву має одяг космонавта.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01479" y="2426168"/>
            <a:ext cx="2938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/>
              <a:t>Скафандр </a:t>
            </a:r>
            <a:endParaRPr lang="ru-RU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1296948" y="4463515"/>
            <a:ext cx="91571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______________________________________________________________________________________________________________________________________________________</a:t>
            </a:r>
          </a:p>
          <a:p>
            <a:r>
              <a:rPr lang="uk-UA" sz="2800" dirty="0"/>
              <a:t>____________________________________________________________________________________________________</a:t>
            </a:r>
            <a:endParaRPr lang="ru-RU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1296948" y="4447958"/>
            <a:ext cx="90463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/>
              <a:t>Космонавт повинен бути </a:t>
            </a:r>
            <a:r>
              <a:rPr lang="ru-RU" sz="2800" dirty="0" err="1"/>
              <a:t>здатним</a:t>
            </a:r>
            <a:r>
              <a:rPr lang="ru-RU" sz="2800" dirty="0"/>
              <a:t> </a:t>
            </a:r>
            <a:r>
              <a:rPr lang="ru-RU" sz="2800" dirty="0" err="1"/>
              <a:t>опановувати</a:t>
            </a:r>
            <a:r>
              <a:rPr lang="ru-RU" sz="2800" dirty="0"/>
              <a:t> </a:t>
            </a:r>
            <a:r>
              <a:rPr lang="ru-RU" sz="2800" dirty="0" err="1"/>
              <a:t>нові</a:t>
            </a:r>
            <a:r>
              <a:rPr lang="ru-RU" sz="2800" dirty="0"/>
              <a:t> </a:t>
            </a:r>
            <a:r>
              <a:rPr lang="ru-RU" sz="2800" dirty="0" err="1"/>
              <a:t>робочі</a:t>
            </a:r>
            <a:r>
              <a:rPr lang="ru-RU" sz="2800" dirty="0"/>
              <a:t> </a:t>
            </a:r>
            <a:r>
              <a:rPr lang="ru-RU" sz="2800" dirty="0" err="1"/>
              <a:t>навички</a:t>
            </a:r>
            <a:r>
              <a:rPr lang="ru-RU" sz="2800" dirty="0"/>
              <a:t>  та </a:t>
            </a:r>
            <a:r>
              <a:rPr lang="ru-RU" sz="2800" dirty="0" err="1"/>
              <a:t>вміння</a:t>
            </a:r>
            <a:r>
              <a:rPr lang="ru-RU" sz="2800" dirty="0"/>
              <a:t>, </a:t>
            </a:r>
            <a:r>
              <a:rPr lang="ru-RU" sz="2800" dirty="0" err="1"/>
              <a:t>володіти</a:t>
            </a:r>
            <a:r>
              <a:rPr lang="ru-RU" sz="2800" dirty="0"/>
              <a:t> хорошим </a:t>
            </a:r>
            <a:r>
              <a:rPr lang="ru-RU" sz="2800" dirty="0" err="1"/>
              <a:t>здоров’ям</a:t>
            </a:r>
            <a:r>
              <a:rPr lang="ru-RU" sz="2800" dirty="0"/>
              <a:t>, бути </a:t>
            </a:r>
            <a:r>
              <a:rPr lang="ru-RU" sz="2800" dirty="0" err="1"/>
              <a:t>витривалим</a:t>
            </a:r>
            <a:r>
              <a:rPr lang="ru-RU" sz="2800" dirty="0"/>
              <a:t> і </a:t>
            </a:r>
            <a:r>
              <a:rPr lang="ru-RU" sz="2800" dirty="0" err="1"/>
              <a:t>психологічно</a:t>
            </a:r>
            <a:r>
              <a:rPr lang="ru-RU" sz="2800" dirty="0"/>
              <a:t> </a:t>
            </a:r>
            <a:r>
              <a:rPr lang="ru-RU" sz="2800" dirty="0" err="1"/>
              <a:t>стійкою</a:t>
            </a:r>
            <a:r>
              <a:rPr lang="ru-RU" sz="2800" dirty="0"/>
              <a:t> </a:t>
            </a:r>
            <a:r>
              <a:rPr lang="ru-RU" sz="2800" dirty="0" err="1"/>
              <a:t>людиною</a:t>
            </a:r>
            <a:r>
              <a:rPr lang="ru-RU" sz="2800" dirty="0"/>
              <a:t>, повинен </a:t>
            </a:r>
            <a:r>
              <a:rPr lang="ru-RU" sz="2800" dirty="0" err="1"/>
              <a:t>мати</a:t>
            </a:r>
            <a:r>
              <a:rPr lang="ru-RU" sz="2800" dirty="0"/>
              <a:t> </a:t>
            </a:r>
            <a:r>
              <a:rPr lang="ru-RU" sz="2800" dirty="0" err="1"/>
              <a:t>лідерські</a:t>
            </a:r>
            <a:r>
              <a:rPr lang="ru-RU" sz="2800" dirty="0"/>
              <a:t> </a:t>
            </a:r>
            <a:r>
              <a:rPr lang="ru-RU" sz="2800" dirty="0" err="1"/>
              <a:t>якості</a:t>
            </a:r>
            <a:r>
              <a:rPr lang="ru-RU" sz="2800" dirty="0"/>
              <a:t>, </a:t>
            </a:r>
            <a:r>
              <a:rPr lang="ru-RU" sz="2800" dirty="0" err="1"/>
              <a:t>впевненим</a:t>
            </a:r>
            <a:r>
              <a:rPr lang="ru-RU" sz="2800" dirty="0"/>
              <a:t> у </a:t>
            </a:r>
            <a:r>
              <a:rPr lang="ru-RU" sz="2800" dirty="0" err="1"/>
              <a:t>своїх</a:t>
            </a:r>
            <a:r>
              <a:rPr lang="ru-RU" sz="2800" dirty="0"/>
              <a:t> силах, бути готовим до </a:t>
            </a:r>
            <a:r>
              <a:rPr lang="ru-RU" sz="2800" dirty="0" err="1"/>
              <a:t>надзвичайних</a:t>
            </a:r>
            <a:r>
              <a:rPr lang="ru-RU" sz="2800" dirty="0"/>
              <a:t> </a:t>
            </a:r>
            <a:r>
              <a:rPr lang="ru-RU" sz="2800" dirty="0" err="1"/>
              <a:t>ситуацій</a:t>
            </a:r>
            <a:r>
              <a:rPr lang="ru-RU" sz="2800" dirty="0"/>
              <a:t>.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3666565" y="2940424"/>
            <a:ext cx="4607859" cy="89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Скругленный прямоугольник 18"/>
          <p:cNvSpPr/>
          <p:nvPr/>
        </p:nvSpPr>
        <p:spPr>
          <a:xfrm>
            <a:off x="2092501" y="3300870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9</a:t>
            </a: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609499" y="3887618"/>
            <a:ext cx="8484759" cy="5067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Запиши, якими якостями має володіти космонавт.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8069" y="5768802"/>
            <a:ext cx="1959593" cy="94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5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22" grpId="0"/>
      <p:bldP spid="43" grpId="0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Перевіряємо себе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51346" y="1212491"/>
            <a:ext cx="7670523" cy="57657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000" dirty="0">
                <a:solidFill>
                  <a:prstClr val="white"/>
                </a:solidFill>
              </a:rPr>
              <a:t>1. Як </a:t>
            </a:r>
            <a:r>
              <a:rPr lang="ru-RU" sz="3000" dirty="0" err="1">
                <a:solidFill>
                  <a:prstClr val="white"/>
                </a:solidFill>
              </a:rPr>
              <a:t>давні</a:t>
            </a:r>
            <a:r>
              <a:rPr lang="ru-RU" sz="3000" dirty="0">
                <a:solidFill>
                  <a:prstClr val="white"/>
                </a:solidFill>
              </a:rPr>
              <a:t> люди </a:t>
            </a:r>
            <a:r>
              <a:rPr lang="ru-RU" sz="3000" dirty="0" err="1">
                <a:solidFill>
                  <a:prstClr val="white"/>
                </a:solidFill>
              </a:rPr>
              <a:t>уявляли</a:t>
            </a:r>
            <a:r>
              <a:rPr lang="ru-RU" sz="3000" dirty="0">
                <a:solidFill>
                  <a:prstClr val="white"/>
                </a:solidFill>
              </a:rPr>
              <a:t> Землю та </a:t>
            </a:r>
            <a:r>
              <a:rPr lang="ru-RU" sz="3000" dirty="0" err="1">
                <a:solidFill>
                  <a:prstClr val="white"/>
                </a:solidFill>
              </a:rPr>
              <a:t>Всесвіт</a:t>
            </a:r>
            <a:r>
              <a:rPr lang="ru-RU" sz="3000" dirty="0">
                <a:solidFill>
                  <a:prstClr val="white"/>
                </a:solidFill>
              </a:rPr>
              <a:t>?</a:t>
            </a:r>
            <a:endParaRPr lang="uk-UA" sz="3000" dirty="0">
              <a:solidFill>
                <a:srgbClr val="FFFF00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93854" y="5617731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5366" name="Picture 6" descr="Суд вновь подтвердил выводы комиссии Волгоградского УФАС России - Статьи -  &amp;quot;Новоаннинские вести&amp;quot;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73762" y="4604761"/>
            <a:ext cx="2213900" cy="221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Скругленный прямоугольник 10"/>
          <p:cNvSpPr/>
          <p:nvPr/>
        </p:nvSpPr>
        <p:spPr>
          <a:xfrm>
            <a:off x="251344" y="1911611"/>
            <a:ext cx="7298987" cy="59890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000" dirty="0">
                <a:solidFill>
                  <a:prstClr val="white"/>
                </a:solidFill>
              </a:rPr>
              <a:t>2. </a:t>
            </a:r>
            <a:r>
              <a:rPr lang="ru-RU" sz="3000" dirty="0" err="1">
                <a:solidFill>
                  <a:prstClr val="white"/>
                </a:solidFill>
              </a:rPr>
              <a:t>Хто</a:t>
            </a:r>
            <a:r>
              <a:rPr lang="ru-RU" sz="3000" dirty="0">
                <a:solidFill>
                  <a:prstClr val="white"/>
                </a:solidFill>
              </a:rPr>
              <a:t> перший </a:t>
            </a:r>
            <a:r>
              <a:rPr lang="ru-RU" sz="3000" dirty="0" err="1">
                <a:solidFill>
                  <a:prstClr val="white"/>
                </a:solidFill>
              </a:rPr>
              <a:t>побував</a:t>
            </a:r>
            <a:r>
              <a:rPr lang="ru-RU" sz="3000" dirty="0">
                <a:solidFill>
                  <a:prstClr val="white"/>
                </a:solidFill>
              </a:rPr>
              <a:t> у </a:t>
            </a:r>
            <a:r>
              <a:rPr lang="ru-RU" sz="3000" dirty="0" err="1">
                <a:solidFill>
                  <a:prstClr val="white"/>
                </a:solidFill>
              </a:rPr>
              <a:t>космосі</a:t>
            </a:r>
            <a:r>
              <a:rPr lang="ru-RU" sz="3000" dirty="0">
                <a:solidFill>
                  <a:prstClr val="white"/>
                </a:solidFill>
              </a:rPr>
              <a:t>?</a:t>
            </a:r>
            <a:endParaRPr lang="uk-UA" sz="3000" dirty="0">
              <a:solidFill>
                <a:srgbClr val="FFFF00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51345" y="2626855"/>
            <a:ext cx="9287102" cy="802733"/>
          </a:xfrm>
          <a:prstGeom prst="roundRect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3000" dirty="0">
                <a:solidFill>
                  <a:prstClr val="white"/>
                </a:solidFill>
              </a:rPr>
              <a:t>3. Що </a:t>
            </a:r>
            <a:r>
              <a:rPr lang="ru-RU" sz="3000" dirty="0" err="1">
                <a:solidFill>
                  <a:prstClr val="white"/>
                </a:solidFill>
              </a:rPr>
              <a:t>ви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знаєте</a:t>
            </a:r>
            <a:r>
              <a:rPr lang="ru-RU" sz="3000" dirty="0">
                <a:solidFill>
                  <a:prstClr val="white"/>
                </a:solidFill>
              </a:rPr>
              <a:t> про </a:t>
            </a:r>
            <a:r>
              <a:rPr lang="ru-RU" sz="3000" dirty="0" err="1">
                <a:solidFill>
                  <a:prstClr val="white"/>
                </a:solidFill>
              </a:rPr>
              <a:t>сучасні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дослідження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Всесвіту</a:t>
            </a:r>
            <a:r>
              <a:rPr lang="ru-RU" sz="3000" dirty="0">
                <a:solidFill>
                  <a:prstClr val="white"/>
                </a:solidFill>
              </a:rPr>
              <a:t>?</a:t>
            </a:r>
            <a:endParaRPr lang="uk-UA" sz="3000" dirty="0">
              <a:solidFill>
                <a:srgbClr val="FFFF00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51344" y="3545924"/>
            <a:ext cx="9287103" cy="841438"/>
          </a:xfrm>
          <a:prstGeom prst="round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000" dirty="0">
                <a:solidFill>
                  <a:prstClr val="white"/>
                </a:solidFill>
              </a:rPr>
              <a:t>4. </a:t>
            </a:r>
            <a:r>
              <a:rPr lang="ru-RU" sz="3000" dirty="0" err="1">
                <a:solidFill>
                  <a:prstClr val="white"/>
                </a:solidFill>
              </a:rPr>
              <a:t>Якими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досягненнями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астрономії</a:t>
            </a:r>
            <a:r>
              <a:rPr lang="ru-RU" sz="3000" dirty="0">
                <a:solidFill>
                  <a:prstClr val="white"/>
                </a:solidFill>
              </a:rPr>
              <a:t> ми </a:t>
            </a:r>
            <a:r>
              <a:rPr lang="ru-RU" sz="3000" dirty="0" err="1">
                <a:solidFill>
                  <a:prstClr val="white"/>
                </a:solidFill>
              </a:rPr>
              <a:t>користуємось</a:t>
            </a:r>
            <a:r>
              <a:rPr lang="ru-RU" sz="3000" dirty="0">
                <a:solidFill>
                  <a:prstClr val="white"/>
                </a:solidFill>
              </a:rPr>
              <a:t> у </a:t>
            </a:r>
            <a:r>
              <a:rPr lang="ru-RU" sz="3000" dirty="0" err="1">
                <a:solidFill>
                  <a:prstClr val="white"/>
                </a:solidFill>
              </a:rPr>
              <a:t>повсякденному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житті</a:t>
            </a:r>
            <a:r>
              <a:rPr lang="ru-RU" sz="3000" dirty="0">
                <a:solidFill>
                  <a:prstClr val="white"/>
                </a:solidFill>
              </a:rPr>
              <a:t>?</a:t>
            </a:r>
            <a:endParaRPr lang="uk-UA" sz="3000" dirty="0">
              <a:solidFill>
                <a:prstClr val="white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259001" y="4503698"/>
            <a:ext cx="8279446" cy="154541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3000" dirty="0">
                <a:solidFill>
                  <a:prstClr val="white"/>
                </a:solidFill>
              </a:rPr>
              <a:t>5. </a:t>
            </a:r>
            <a:r>
              <a:rPr lang="ru-RU" sz="3000" dirty="0">
                <a:solidFill>
                  <a:prstClr val="white"/>
                </a:solidFill>
              </a:rPr>
              <a:t>Яке ваше </a:t>
            </a:r>
            <a:r>
              <a:rPr lang="ru-RU" sz="3000" dirty="0" err="1">
                <a:solidFill>
                  <a:prstClr val="white"/>
                </a:solidFill>
              </a:rPr>
              <a:t>досягнення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під</a:t>
            </a:r>
            <a:r>
              <a:rPr lang="ru-RU" sz="3000" dirty="0">
                <a:solidFill>
                  <a:prstClr val="white"/>
                </a:solidFill>
              </a:rPr>
              <a:t> час </a:t>
            </a:r>
            <a:r>
              <a:rPr lang="ru-RU" sz="3000" dirty="0" err="1">
                <a:solidFill>
                  <a:prstClr val="white"/>
                </a:solidFill>
              </a:rPr>
              <a:t>вивчення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цієї</a:t>
            </a:r>
            <a:r>
              <a:rPr lang="ru-RU" sz="3000" dirty="0">
                <a:solidFill>
                  <a:prstClr val="white"/>
                </a:solidFill>
              </a:rPr>
              <a:t> теми? Що </a:t>
            </a:r>
            <a:r>
              <a:rPr lang="ru-RU" sz="3000" dirty="0" err="1">
                <a:solidFill>
                  <a:prstClr val="white"/>
                </a:solidFill>
              </a:rPr>
              <a:t>зрозуміли</a:t>
            </a:r>
            <a:r>
              <a:rPr lang="ru-RU" sz="3000" dirty="0">
                <a:solidFill>
                  <a:prstClr val="white"/>
                </a:solidFill>
              </a:rPr>
              <a:t>? </a:t>
            </a:r>
            <a:r>
              <a:rPr lang="ru-RU" sz="3000" dirty="0" err="1">
                <a:solidFill>
                  <a:prstClr val="white"/>
                </a:solidFill>
              </a:rPr>
              <a:t>Чого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навчилися</a:t>
            </a:r>
            <a:r>
              <a:rPr lang="ru-RU" sz="3000" dirty="0">
                <a:solidFill>
                  <a:prstClr val="white"/>
                </a:solidFill>
              </a:rPr>
              <a:t>? Що </a:t>
            </a:r>
            <a:r>
              <a:rPr lang="ru-RU" sz="3000" dirty="0" err="1">
                <a:solidFill>
                  <a:prstClr val="white"/>
                </a:solidFill>
              </a:rPr>
              <a:t>викликало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труднощі</a:t>
            </a:r>
            <a:r>
              <a:rPr lang="ru-RU" sz="3000" dirty="0">
                <a:solidFill>
                  <a:prstClr val="white"/>
                </a:solidFill>
              </a:rPr>
              <a:t>?</a:t>
            </a:r>
            <a:endParaRPr lang="uk-UA" sz="3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19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Коротко про головне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27050" y="1995853"/>
            <a:ext cx="8363806" cy="1763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dirty="0">
                <a:solidFill>
                  <a:prstClr val="white"/>
                </a:solidFill>
              </a:rPr>
              <a:t>Прочитайте висновок</a:t>
            </a:r>
            <a:endParaRPr lang="uk-UA" sz="4000" dirty="0">
              <a:solidFill>
                <a:srgbClr val="FFFF00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105508" y="5590985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5364" name="Picture 4" descr="XXXI ЯК СФОРМУВАТИ ВИСНОВОК - Мої статті - Каталог статей -  Великосорочинська ЗОШ І-ІІІ ступенів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09567" y="3497803"/>
            <a:ext cx="3035027" cy="321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91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 знаєте ви, що…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423025" y="1265380"/>
            <a:ext cx="7664638" cy="530574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3500" dirty="0"/>
              <a:t>…запуск </a:t>
            </a:r>
            <a:r>
              <a:rPr lang="ru-RU" sz="3500" dirty="0" err="1"/>
              <a:t>автоматичних</a:t>
            </a:r>
            <a:r>
              <a:rPr lang="ru-RU" sz="3500" dirty="0"/>
              <a:t> </a:t>
            </a:r>
            <a:r>
              <a:rPr lang="ru-RU" sz="3500" dirty="0" err="1"/>
              <a:t>космічних</a:t>
            </a:r>
            <a:r>
              <a:rPr lang="ru-RU" sz="3500" dirty="0"/>
              <a:t> </a:t>
            </a:r>
            <a:r>
              <a:rPr lang="ru-RU" sz="3500" dirty="0" err="1"/>
              <a:t>станцій</a:t>
            </a:r>
            <a:r>
              <a:rPr lang="ru-RU" sz="3500" dirty="0"/>
              <a:t> дав </a:t>
            </a:r>
            <a:r>
              <a:rPr lang="ru-RU" sz="3500" dirty="0" err="1"/>
              <a:t>змогу</a:t>
            </a:r>
            <a:r>
              <a:rPr lang="ru-RU" sz="3500" dirty="0"/>
              <a:t> </a:t>
            </a:r>
            <a:r>
              <a:rPr lang="ru-RU" sz="3500" dirty="0" err="1"/>
              <a:t>значно</a:t>
            </a:r>
            <a:r>
              <a:rPr lang="ru-RU" sz="3500" dirty="0"/>
              <a:t> </a:t>
            </a:r>
            <a:r>
              <a:rPr lang="ru-RU" sz="3500" dirty="0" err="1"/>
              <a:t>розширити</a:t>
            </a:r>
            <a:r>
              <a:rPr lang="ru-RU" sz="3500" dirty="0"/>
              <a:t> і </a:t>
            </a:r>
            <a:r>
              <a:rPr lang="ru-RU" sz="3500" dirty="0" err="1"/>
              <a:t>навіть</a:t>
            </a:r>
            <a:r>
              <a:rPr lang="ru-RU" sz="3500" dirty="0"/>
              <a:t> </a:t>
            </a:r>
            <a:r>
              <a:rPr lang="ru-RU" sz="3500" dirty="0" err="1"/>
              <a:t>змінити</a:t>
            </a:r>
            <a:r>
              <a:rPr lang="ru-RU" sz="3500" dirty="0"/>
              <a:t> </a:t>
            </a:r>
            <a:r>
              <a:rPr lang="ru-RU" sz="3500" dirty="0" err="1"/>
              <a:t>уявлення</a:t>
            </a:r>
            <a:r>
              <a:rPr lang="ru-RU" sz="3500" dirty="0"/>
              <a:t> про </a:t>
            </a:r>
            <a:r>
              <a:rPr lang="ru-RU" sz="3500" dirty="0" err="1"/>
              <a:t>планети</a:t>
            </a:r>
            <a:r>
              <a:rPr lang="ru-RU" sz="3500" dirty="0"/>
              <a:t>: </a:t>
            </a:r>
            <a:r>
              <a:rPr lang="ru-RU" sz="3500" dirty="0" err="1"/>
              <a:t>з’явилася</a:t>
            </a:r>
            <a:r>
              <a:rPr lang="ru-RU" sz="3500" dirty="0"/>
              <a:t> </a:t>
            </a:r>
            <a:r>
              <a:rPr lang="ru-RU" sz="3500" dirty="0" err="1"/>
              <a:t>можливість</a:t>
            </a:r>
            <a:r>
              <a:rPr lang="ru-RU" sz="3500" dirty="0"/>
              <a:t> </a:t>
            </a:r>
            <a:r>
              <a:rPr lang="ru-RU" sz="3500" dirty="0" err="1"/>
              <a:t>зробити</a:t>
            </a:r>
            <a:r>
              <a:rPr lang="ru-RU" sz="3500" dirty="0"/>
              <a:t> фото </a:t>
            </a:r>
            <a:r>
              <a:rPr lang="ru-RU" sz="3500" dirty="0" err="1"/>
              <a:t>поверхні</a:t>
            </a:r>
            <a:r>
              <a:rPr lang="ru-RU" sz="3500" dirty="0"/>
              <a:t>, </a:t>
            </a:r>
            <a:r>
              <a:rPr lang="ru-RU" sz="3500" dirty="0" err="1"/>
              <a:t>дослідити</a:t>
            </a:r>
            <a:r>
              <a:rPr lang="ru-RU" sz="3500" dirty="0"/>
              <a:t> </a:t>
            </a:r>
            <a:r>
              <a:rPr lang="ru-RU" sz="3500" dirty="0" err="1"/>
              <a:t>ґрунт</a:t>
            </a:r>
            <a:r>
              <a:rPr lang="uk-UA" sz="3500" dirty="0"/>
              <a:t>.</a:t>
            </a:r>
          </a:p>
        </p:txBody>
      </p:sp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9131" y="5635171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Космічний апарат - Wikiwand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1421" y="1680390"/>
            <a:ext cx="3792171" cy="3627844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71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822576" y="1250576"/>
            <a:ext cx="6064624" cy="5378824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b="1" dirty="0">
                <a:solidFill>
                  <a:srgbClr val="2F3242"/>
                </a:solidFill>
              </a:rPr>
              <a:t>Повторити тему на </a:t>
            </a:r>
            <a:r>
              <a:rPr lang="ru-RU" sz="3000" b="1" dirty="0" err="1">
                <a:solidFill>
                  <a:srgbClr val="2F3242"/>
                </a:solidFill>
              </a:rPr>
              <a:t>сторінках</a:t>
            </a:r>
            <a:r>
              <a:rPr lang="ru-RU" sz="3000" b="1" dirty="0">
                <a:solidFill>
                  <a:srgbClr val="2F3242"/>
                </a:solidFill>
              </a:rPr>
              <a:t> </a:t>
            </a:r>
          </a:p>
          <a:p>
            <a:pPr algn="ctr"/>
            <a:r>
              <a:rPr lang="ru-RU" sz="3000" b="1" dirty="0">
                <a:solidFill>
                  <a:srgbClr val="2F3242"/>
                </a:solidFill>
              </a:rPr>
              <a:t>97-100, </a:t>
            </a:r>
            <a:r>
              <a:rPr lang="ru-RU" sz="3000" b="1" dirty="0" err="1">
                <a:solidFill>
                  <a:srgbClr val="2F3242"/>
                </a:solidFill>
              </a:rPr>
              <a:t>мініпроєкт</a:t>
            </a:r>
            <a:r>
              <a:rPr lang="ru-RU" sz="3000" b="1" dirty="0">
                <a:solidFill>
                  <a:srgbClr val="2F3242"/>
                </a:solidFill>
              </a:rPr>
              <a:t>.</a:t>
            </a:r>
          </a:p>
          <a:p>
            <a:pPr algn="ctr"/>
            <a:endParaRPr lang="uk-UA" sz="3000" i="1" dirty="0">
              <a:solidFill>
                <a:srgbClr val="2F3242"/>
              </a:solidFill>
            </a:endParaRPr>
          </a:p>
          <a:p>
            <a:pPr algn="ctr"/>
            <a:r>
              <a:rPr lang="uk-UA" sz="3000" i="1" dirty="0">
                <a:solidFill>
                  <a:srgbClr val="2F3242"/>
                </a:solidFill>
              </a:rPr>
              <a:t>Короткий запис у щоденник</a:t>
            </a:r>
          </a:p>
          <a:p>
            <a:pPr algn="ctr"/>
            <a:r>
              <a:rPr lang="uk-UA" sz="3000" dirty="0">
                <a:solidFill>
                  <a:srgbClr val="2F3242"/>
                </a:solidFill>
              </a:rPr>
              <a:t>с.97-100, </a:t>
            </a:r>
            <a:r>
              <a:rPr lang="uk-UA" sz="3000" dirty="0" err="1">
                <a:solidFill>
                  <a:srgbClr val="2F3242"/>
                </a:solidFill>
              </a:rPr>
              <a:t>мініпроєкт</a:t>
            </a:r>
            <a:r>
              <a:rPr lang="uk-UA" sz="3000" dirty="0">
                <a:solidFill>
                  <a:srgbClr val="2F3242"/>
                </a:solidFill>
              </a:rPr>
              <a:t>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165" y="1983441"/>
            <a:ext cx="5340365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9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450462"/>
            <a:ext cx="8732066" cy="5442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Організація класу 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2" descr="Crianças, segurando, branca, sinal | Vetor Grátis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961"/>
          <a:stretch/>
        </p:blipFill>
        <p:spPr bwMode="auto">
          <a:xfrm>
            <a:off x="5351974" y="1175330"/>
            <a:ext cx="6669382" cy="555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Фон картинки фото рисунки: Лукавое подмигивание скачать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63440" y="2050382"/>
            <a:ext cx="911977" cy="911977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Как научиться слушать того, кого слушать кажется невозможным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098" r="20763"/>
          <a:stretch/>
        </p:blipFill>
        <p:spPr bwMode="auto">
          <a:xfrm>
            <a:off x="8882334" y="2050382"/>
            <a:ext cx="1490788" cy="1353636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Смайлик Смайлик Open Wink, смайлик PNG | Hot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818" l="0" r="100000">
                        <a14:foregroundMark x1="6000" y1="68431" x2="6000" y2="68431"/>
                        <a14:foregroundMark x1="15375" y1="80109" x2="15375" y2="80109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56232" y="5353878"/>
            <a:ext cx="1219648" cy="83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524" y="4595167"/>
            <a:ext cx="2116598" cy="1672112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1" name="Picture 6" descr="Наклейка PNG - AVATAN PLUS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22978" y="1412992"/>
            <a:ext cx="2452240" cy="256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Выноска-облако 11"/>
          <p:cNvSpPr/>
          <p:nvPr/>
        </p:nvSpPr>
        <p:spPr>
          <a:xfrm>
            <a:off x="163912" y="4032529"/>
            <a:ext cx="5622613" cy="2642697"/>
          </a:xfrm>
          <a:prstGeom prst="cloudCallout">
            <a:avLst>
              <a:gd name="adj1" fmla="val -10140"/>
              <a:gd name="adj2" fmla="val -93049"/>
            </a:avLst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tx2">
                    <a:lumMod val="50000"/>
                  </a:schemeClr>
                </a:solidFill>
              </a:rPr>
              <a:t>Чи готові ваші очі бачити?</a:t>
            </a:r>
          </a:p>
          <a:p>
            <a:pPr algn="ctr"/>
            <a:r>
              <a:rPr lang="uk-UA" sz="2000" b="1" dirty="0">
                <a:solidFill>
                  <a:schemeClr val="tx2">
                    <a:lumMod val="50000"/>
                  </a:schemeClr>
                </a:solidFill>
              </a:rPr>
              <a:t>Чи готові ваші вуха слухати?</a:t>
            </a:r>
          </a:p>
          <a:p>
            <a:pPr algn="ctr"/>
            <a:r>
              <a:rPr lang="uk-UA" sz="2000" b="1" dirty="0">
                <a:solidFill>
                  <a:schemeClr val="tx2">
                    <a:lumMod val="50000"/>
                  </a:schemeClr>
                </a:solidFill>
              </a:rPr>
              <a:t>Чи готові ваші руки писати у зошиті?</a:t>
            </a:r>
          </a:p>
          <a:p>
            <a:pPr algn="ctr"/>
            <a:r>
              <a:rPr lang="uk-UA" sz="2000" b="1" dirty="0">
                <a:solidFill>
                  <a:schemeClr val="tx2">
                    <a:lumMod val="50000"/>
                  </a:schemeClr>
                </a:solidFill>
              </a:rPr>
              <a:t>Чи готові ваші ніжки відпочити трішки?</a:t>
            </a:r>
            <a:endParaRPr lang="ru-RU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23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Програма «Як почуває себе ненька Україна?» в прямому ефірі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973D871-F8E9-49D2-B0F0-2844CCCC52B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3612" y="1273705"/>
            <a:ext cx="9644776" cy="5425187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4EB3798-FD88-4C06-853A-DDD3032B46C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2694" y="3033088"/>
            <a:ext cx="664369" cy="414962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4DF4143-1517-459E-BD87-61BD623184E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2477" y="3889659"/>
            <a:ext cx="3116472" cy="3365788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BEBF752B-E74B-4974-88E2-607D0C78057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01314" y="4226524"/>
            <a:ext cx="2216372" cy="2366318"/>
          </a:xfrm>
          <a:prstGeom prst="rect">
            <a:avLst/>
          </a:prstGeom>
        </p:spPr>
      </p:pic>
      <p:sp>
        <p:nvSpPr>
          <p:cNvPr id="35" name="Прямокутник 34">
            <a:extLst>
              <a:ext uri="{FF2B5EF4-FFF2-40B4-BE49-F238E27FC236}">
                <a16:creationId xmlns:a16="http://schemas.microsoft.com/office/drawing/2014/main" id="{877B13A1-60DA-45AE-AA15-944A5F7E597F}"/>
              </a:ext>
            </a:extLst>
          </p:cNvPr>
          <p:cNvSpPr/>
          <p:nvPr/>
        </p:nvSpPr>
        <p:spPr>
          <a:xfrm>
            <a:off x="266700" y="6363471"/>
            <a:ext cx="11658600" cy="2293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Прямокутник 36">
            <a:extLst>
              <a:ext uri="{FF2B5EF4-FFF2-40B4-BE49-F238E27FC236}">
                <a16:creationId xmlns:a16="http://schemas.microsoft.com/office/drawing/2014/main" id="{B85ABA71-FB8C-485A-89DE-104D54B4A742}"/>
              </a:ext>
            </a:extLst>
          </p:cNvPr>
          <p:cNvSpPr/>
          <p:nvPr/>
        </p:nvSpPr>
        <p:spPr>
          <a:xfrm>
            <a:off x="363592" y="6226573"/>
            <a:ext cx="655583" cy="450107"/>
          </a:xfrm>
          <a:prstGeom prst="rect">
            <a:avLst/>
          </a:prstGeom>
          <a:solidFill>
            <a:srgbClr val="FF53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Прямокутник 37">
            <a:extLst>
              <a:ext uri="{FF2B5EF4-FFF2-40B4-BE49-F238E27FC236}">
                <a16:creationId xmlns:a16="http://schemas.microsoft.com/office/drawing/2014/main" id="{31D0FF76-9E6F-4DD7-8951-8D7A59D6A5F9}"/>
              </a:ext>
            </a:extLst>
          </p:cNvPr>
          <p:cNvSpPr/>
          <p:nvPr/>
        </p:nvSpPr>
        <p:spPr>
          <a:xfrm>
            <a:off x="240024" y="1264024"/>
            <a:ext cx="1369476" cy="49794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LIVE</a:t>
            </a:r>
            <a:endParaRPr lang="uk-UA" sz="3200" b="1" dirty="0"/>
          </a:p>
        </p:txBody>
      </p:sp>
      <p:sp>
        <p:nvSpPr>
          <p:cNvPr id="39" name="Бульбашка прямої мови: прямокутна з округленими кутами 38">
            <a:extLst>
              <a:ext uri="{FF2B5EF4-FFF2-40B4-BE49-F238E27FC236}">
                <a16:creationId xmlns:a16="http://schemas.microsoft.com/office/drawing/2014/main" id="{4B21E80B-0553-4061-ABBB-97E9DE1F1BF0}"/>
              </a:ext>
            </a:extLst>
          </p:cNvPr>
          <p:cNvSpPr/>
          <p:nvPr/>
        </p:nvSpPr>
        <p:spPr>
          <a:xfrm>
            <a:off x="1784926" y="2105025"/>
            <a:ext cx="3358574" cy="1669615"/>
          </a:xfrm>
          <a:prstGeom prst="wedgeRoundRectCallout">
            <a:avLst>
              <a:gd name="adj1" fmla="val -35552"/>
              <a:gd name="adj2" fmla="val 7054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Привіт, друзі!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А яка зараз пора року?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Який місяць?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Яке сьогодні число?</a:t>
            </a:r>
          </a:p>
        </p:txBody>
      </p:sp>
      <p:sp>
        <p:nvSpPr>
          <p:cNvPr id="40" name="Бульбашка прямої мови: прямокутна з округленими кутами 39">
            <a:extLst>
              <a:ext uri="{FF2B5EF4-FFF2-40B4-BE49-F238E27FC236}">
                <a16:creationId xmlns:a16="http://schemas.microsoft.com/office/drawing/2014/main" id="{8473B87A-8FC6-499A-A4D1-0F4D70A28CF5}"/>
              </a:ext>
            </a:extLst>
          </p:cNvPr>
          <p:cNvSpPr/>
          <p:nvPr/>
        </p:nvSpPr>
        <p:spPr>
          <a:xfrm>
            <a:off x="7562850" y="2405761"/>
            <a:ext cx="4362450" cy="1669615"/>
          </a:xfrm>
          <a:prstGeom prst="wedgeRoundRectCallout">
            <a:avLst>
              <a:gd name="adj1" fmla="val -2654"/>
              <a:gd name="adj2" fmla="val 6597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Мої вітання!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Яким було вранці небо, коли ми йшли до школи?</a:t>
            </a:r>
          </a:p>
          <a:p>
            <a:pPr algn="ctr"/>
            <a:r>
              <a:rPr lang="uk-UA" sz="2000" b="1">
                <a:solidFill>
                  <a:schemeClr val="accent2">
                    <a:lumMod val="50000"/>
                  </a:schemeClr>
                </a:solidFill>
              </a:rPr>
              <a:t>Що стосовно опадів</a:t>
            </a:r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Кому відома температура повітря?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EA14DB0-14C2-4135-96D1-6330616A940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1685" y="1104742"/>
            <a:ext cx="621506" cy="62865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20C6E46C-1C8C-4CE7-A0E2-3D5534BEDF7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863" y="1196049"/>
            <a:ext cx="1034700" cy="561908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6088A31A-77BF-4574-BBF7-7FF4599864D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95683" y="1157129"/>
            <a:ext cx="1034700" cy="561908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E614D09-687C-42A4-9540-5D7D98A66C1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36451" y="1191586"/>
            <a:ext cx="1072847" cy="62865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44CE8BF4-934D-48D5-893B-4631C53F729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5376" y="1157129"/>
            <a:ext cx="907593" cy="62865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95308696-196C-4B58-9F95-8C9A282CEA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4185" y="1023713"/>
            <a:ext cx="1097280" cy="94023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964141BC-C1B7-44C4-97C1-B884BA08D7F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8612" y="3457731"/>
            <a:ext cx="3063304" cy="296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2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09883 -7.40741E-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83 -7.40741E-7 L 0.21055 0.000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55 0.00093 L 0.38073 0.0018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073 0.00185 L 0.55326 0.0020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326 0.00208 L 0.7013 0.0018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13 0.00185 L 0.82461 0.0023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8" grpId="0" animBg="1"/>
      <p:bldP spid="39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Пригадуємо 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132862" y="5640686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3894" y="3516923"/>
            <a:ext cx="2348425" cy="3040805"/>
          </a:xfrm>
          <a:prstGeom prst="rect">
            <a:avLst/>
          </a:prstGeom>
        </p:spPr>
      </p:pic>
      <p:sp>
        <p:nvSpPr>
          <p:cNvPr id="11" name="Горизонтальный свиток 10"/>
          <p:cNvSpPr/>
          <p:nvPr/>
        </p:nvSpPr>
        <p:spPr>
          <a:xfrm>
            <a:off x="284284" y="1620364"/>
            <a:ext cx="9017979" cy="1738298"/>
          </a:xfrm>
          <a:prstGeom prst="horizontalScroll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/>
              <a:t>Що </a:t>
            </a:r>
            <a:r>
              <a:rPr lang="ru-RU" sz="3500" dirty="0" err="1"/>
              <a:t>таке</a:t>
            </a:r>
            <a:r>
              <a:rPr lang="ru-RU" sz="3500" dirty="0"/>
              <a:t> </a:t>
            </a:r>
            <a:r>
              <a:rPr lang="ru-RU" sz="3500" dirty="0" err="1"/>
              <a:t>Всесвіт</a:t>
            </a:r>
            <a:r>
              <a:rPr lang="ru-RU" sz="3500" dirty="0"/>
              <a:t>?</a:t>
            </a:r>
            <a:endParaRPr lang="uk-UA" sz="3500" dirty="0"/>
          </a:p>
        </p:txBody>
      </p:sp>
    </p:spTree>
    <p:extLst>
      <p:ext uri="{BB962C8B-B14F-4D97-AF65-F5344CB8AC3E}">
        <p14:creationId xmlns:p14="http://schemas.microsoft.com/office/powerpoint/2010/main" val="153438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 підручником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3644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2500" b="1" dirty="0">
                <a:solidFill>
                  <a:schemeClr val="bg1"/>
                </a:solidFill>
              </a:rPr>
              <a:t>97-99</a:t>
            </a:r>
            <a:endParaRPr lang="ru-RU" sz="2500" b="1" dirty="0">
              <a:solidFill>
                <a:schemeClr val="bg1"/>
              </a:solidFill>
            </a:endParaRPr>
          </a:p>
        </p:txBody>
      </p:sp>
      <p:pic>
        <p:nvPicPr>
          <p:cNvPr id="8" name="Picture 2" descr="Тренінгове заняття &amp;quot;Наш дружний 5-й клас&amp;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1" y="1303850"/>
            <a:ext cx="7251318" cy="421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Стратегія «Читання з позначками»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9037" y="2006721"/>
            <a:ext cx="4372463" cy="308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38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Словникова робота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A8C8CE9-DEEF-4DC6-9315-AA1EBFD4B6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389" y="1333364"/>
            <a:ext cx="11558273" cy="5452766"/>
          </a:xfrm>
          <a:prstGeom prst="rect">
            <a:avLst/>
          </a:prstGeom>
        </p:spPr>
      </p:pic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DA5A203C-42B0-4175-9103-135DDFC1F04F}"/>
              </a:ext>
            </a:extLst>
          </p:cNvPr>
          <p:cNvSpPr/>
          <p:nvPr/>
        </p:nvSpPr>
        <p:spPr>
          <a:xfrm>
            <a:off x="872689" y="2388317"/>
            <a:ext cx="73041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4000" b="1" dirty="0">
                <a:solidFill>
                  <a:srgbClr val="C00000"/>
                </a:solidFill>
              </a:rPr>
              <a:t>    </a:t>
            </a:r>
            <a:r>
              <a:rPr lang="ru-RU" sz="4000" b="1" dirty="0" err="1">
                <a:solidFill>
                  <a:srgbClr val="FF0000"/>
                </a:solidFill>
              </a:rPr>
              <a:t>Всесвіт</a:t>
            </a:r>
            <a:r>
              <a:rPr lang="ru-RU" sz="4000" b="1" dirty="0">
                <a:solidFill>
                  <a:srgbClr val="FF0000"/>
                </a:solidFill>
              </a:rPr>
              <a:t> –</a:t>
            </a:r>
            <a:r>
              <a:rPr lang="ru-RU" sz="4000" b="1" dirty="0">
                <a:solidFill>
                  <a:srgbClr val="C00000"/>
                </a:solidFill>
              </a:rPr>
              <a:t> </a:t>
            </a:r>
            <a:r>
              <a:rPr lang="ru-RU" sz="4000" dirty="0"/>
              <a:t>сукупність галактик і </a:t>
            </a:r>
            <a:r>
              <a:rPr lang="ru-RU" sz="4000" dirty="0" err="1"/>
              <a:t>простір</a:t>
            </a:r>
            <a:r>
              <a:rPr lang="ru-RU" sz="4000" dirty="0"/>
              <a:t> </a:t>
            </a:r>
            <a:r>
              <a:rPr lang="ru-RU" sz="4000" dirty="0" err="1"/>
              <a:t>між</a:t>
            </a:r>
            <a:r>
              <a:rPr lang="ru-RU" sz="4000" dirty="0"/>
              <a:t> ними.</a:t>
            </a:r>
            <a:endParaRPr lang="uk-UA" sz="4000" b="1" dirty="0">
              <a:solidFill>
                <a:srgbClr val="FF0000"/>
              </a:solidFill>
            </a:endParaRPr>
          </a:p>
        </p:txBody>
      </p:sp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1718" y="5653100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97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64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439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Визначні постаті України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98612" y="562747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90500" y="1730187"/>
            <a:ext cx="7438465" cy="3155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3500" dirty="0" err="1">
                <a:solidFill>
                  <a:srgbClr val="FFFF00"/>
                </a:solidFill>
              </a:rPr>
              <a:t>Леонід</a:t>
            </a:r>
            <a:r>
              <a:rPr lang="ru-RU" sz="3500" dirty="0">
                <a:solidFill>
                  <a:srgbClr val="FFFF00"/>
                </a:solidFill>
              </a:rPr>
              <a:t> </a:t>
            </a:r>
            <a:r>
              <a:rPr lang="ru-RU" sz="3500" dirty="0" err="1">
                <a:solidFill>
                  <a:srgbClr val="FFFF00"/>
                </a:solidFill>
              </a:rPr>
              <a:t>Каденюк</a:t>
            </a:r>
            <a:r>
              <a:rPr lang="ru-RU" sz="3500" dirty="0">
                <a:solidFill>
                  <a:srgbClr val="FFFF00"/>
                </a:solidFill>
              </a:rPr>
              <a:t> </a:t>
            </a:r>
            <a:r>
              <a:rPr lang="ru-RU" sz="3500" dirty="0"/>
              <a:t>– перший космонавт </a:t>
            </a:r>
            <a:r>
              <a:rPr lang="ru-RU" sz="3500" dirty="0" err="1"/>
              <a:t>незалежної</a:t>
            </a:r>
            <a:r>
              <a:rPr lang="ru-RU" sz="3500" dirty="0"/>
              <a:t> </a:t>
            </a:r>
            <a:r>
              <a:rPr lang="ru-RU" sz="3500" dirty="0" err="1"/>
              <a:t>України</a:t>
            </a:r>
            <a:r>
              <a:rPr lang="ru-RU" sz="3500" dirty="0"/>
              <a:t> ,</a:t>
            </a:r>
            <a:r>
              <a:rPr lang="ru-RU" sz="3500" dirty="0" err="1"/>
              <a:t>який</a:t>
            </a:r>
            <a:r>
              <a:rPr lang="ru-RU" sz="3500" dirty="0"/>
              <a:t> у 1997 </a:t>
            </a:r>
            <a:r>
              <a:rPr lang="ru-RU" sz="3500" dirty="0" err="1"/>
              <a:t>році</a:t>
            </a:r>
            <a:r>
              <a:rPr lang="ru-RU" sz="3500" dirty="0"/>
              <a:t> </a:t>
            </a:r>
            <a:r>
              <a:rPr lang="ru-RU" sz="3500" dirty="0" err="1"/>
              <a:t>здійснив</a:t>
            </a:r>
            <a:r>
              <a:rPr lang="ru-RU" sz="3500" dirty="0"/>
              <a:t> </a:t>
            </a:r>
            <a:r>
              <a:rPr lang="ru-RU" sz="3500" dirty="0" err="1"/>
              <a:t>політ</a:t>
            </a:r>
            <a:r>
              <a:rPr lang="ru-RU" sz="3500" dirty="0"/>
              <a:t> у космос.</a:t>
            </a:r>
            <a:endParaRPr lang="uk-UA" sz="35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743" y="1412670"/>
            <a:ext cx="4141694" cy="5171966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3860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439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Розгляньте на фото </a:t>
            </a:r>
            <a:r>
              <a:rPr lang="ru-RU" sz="2000" b="1" dirty="0" err="1">
                <a:solidFill>
                  <a:schemeClr val="bg1"/>
                </a:solidFill>
              </a:rPr>
              <a:t>прилади</a:t>
            </a:r>
            <a:r>
              <a:rPr lang="ru-RU" sz="2000" b="1" dirty="0">
                <a:solidFill>
                  <a:schemeClr val="bg1"/>
                </a:solidFill>
              </a:rPr>
              <a:t>, за </a:t>
            </a:r>
            <a:r>
              <a:rPr lang="ru-RU" sz="2000" b="1" dirty="0" err="1">
                <a:solidFill>
                  <a:schemeClr val="bg1"/>
                </a:solidFill>
              </a:rPr>
              <a:t>допомогою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яких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давні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дослідники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вивчали</a:t>
            </a:r>
            <a:r>
              <a:rPr lang="ru-RU" sz="2000" b="1" dirty="0">
                <a:solidFill>
                  <a:schemeClr val="bg1"/>
                </a:solidFill>
              </a:rPr>
              <a:t> небо. </a:t>
            </a:r>
            <a:r>
              <a:rPr lang="ru-RU" sz="2000" b="1" dirty="0" err="1">
                <a:solidFill>
                  <a:schemeClr val="bg1"/>
                </a:solidFill>
              </a:rPr>
              <a:t>Які</a:t>
            </a:r>
            <a:r>
              <a:rPr lang="ru-RU" sz="2000" b="1" dirty="0">
                <a:solidFill>
                  <a:schemeClr val="bg1"/>
                </a:solidFill>
              </a:rPr>
              <a:t> з них </a:t>
            </a:r>
            <a:r>
              <a:rPr lang="ru-RU" sz="2000" b="1" dirty="0" err="1">
                <a:solidFill>
                  <a:schemeClr val="bg1"/>
                </a:solidFill>
              </a:rPr>
              <a:t>ви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знаєте</a:t>
            </a:r>
            <a:r>
              <a:rPr lang="ru-RU" sz="2000" b="1" dirty="0">
                <a:solidFill>
                  <a:schemeClr val="bg1"/>
                </a:solidFill>
              </a:rPr>
              <a:t>? </a:t>
            </a:r>
            <a:r>
              <a:rPr lang="ru-RU" sz="2000" b="1" dirty="0" err="1">
                <a:solidFill>
                  <a:schemeClr val="bg1"/>
                </a:solidFill>
              </a:rPr>
              <a:t>Якими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доводилося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користуватися</a:t>
            </a:r>
            <a:r>
              <a:rPr lang="ru-RU" sz="2000" b="1" dirty="0">
                <a:solidFill>
                  <a:schemeClr val="bg1"/>
                </a:solidFill>
              </a:rPr>
              <a:t>? З </a:t>
            </a:r>
            <a:r>
              <a:rPr lang="ru-RU" sz="2000" b="1" dirty="0" err="1">
                <a:solidFill>
                  <a:schemeClr val="bg1"/>
                </a:solidFill>
              </a:rPr>
              <a:t>якою</a:t>
            </a:r>
            <a:r>
              <a:rPr lang="ru-RU" sz="2000" b="1" dirty="0">
                <a:solidFill>
                  <a:schemeClr val="bg1"/>
                </a:solidFill>
              </a:rPr>
              <a:t> метою?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98612" y="562747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24365" y="2868706"/>
            <a:ext cx="4087906" cy="408790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06" y="1897155"/>
            <a:ext cx="2419350" cy="18954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070" y="1843366"/>
            <a:ext cx="2124075" cy="21526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6058" y="1843366"/>
            <a:ext cx="2460171" cy="21526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078" name="Picture 6" descr="Секстант — навигационный измерительный инструмент. | Дайвинг клуб 2b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41142" y="1843366"/>
            <a:ext cx="2676993" cy="240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12457" y="4433054"/>
            <a:ext cx="16805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000" dirty="0"/>
              <a:t>гномон</a:t>
            </a:r>
            <a:endParaRPr lang="ru-RU" sz="3000" dirty="0"/>
          </a:p>
        </p:txBody>
      </p:sp>
      <p:sp>
        <p:nvSpPr>
          <p:cNvPr id="16" name="TextBox 15"/>
          <p:cNvSpPr txBox="1"/>
          <p:nvPr/>
        </p:nvSpPr>
        <p:spPr>
          <a:xfrm>
            <a:off x="2707070" y="4433054"/>
            <a:ext cx="19904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000" dirty="0"/>
              <a:t>астролябія</a:t>
            </a:r>
            <a:endParaRPr lang="ru-RU" sz="3000" dirty="0"/>
          </a:p>
        </p:txBody>
      </p:sp>
      <p:sp>
        <p:nvSpPr>
          <p:cNvPr id="17" name="TextBox 16"/>
          <p:cNvSpPr txBox="1"/>
          <p:nvPr/>
        </p:nvSpPr>
        <p:spPr>
          <a:xfrm>
            <a:off x="5278904" y="4433054"/>
            <a:ext cx="16805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000" dirty="0"/>
              <a:t>квадрант</a:t>
            </a:r>
            <a:endParaRPr lang="ru-RU" sz="3000" dirty="0"/>
          </a:p>
        </p:txBody>
      </p:sp>
      <p:sp>
        <p:nvSpPr>
          <p:cNvPr id="18" name="TextBox 17"/>
          <p:cNvSpPr txBox="1"/>
          <p:nvPr/>
        </p:nvSpPr>
        <p:spPr>
          <a:xfrm>
            <a:off x="8139383" y="4433054"/>
            <a:ext cx="16805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000" dirty="0"/>
              <a:t>секстант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144093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0338" y="56757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8069" y="5768802"/>
            <a:ext cx="1959593" cy="944524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092502" y="1197609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1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733068" y="1800494"/>
            <a:ext cx="8395001" cy="355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Запиши визначення.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338" y="2184025"/>
            <a:ext cx="120173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Всесвіт - _____________________________________________________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09500" y="2161570"/>
            <a:ext cx="70684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 err="1"/>
              <a:t>це</a:t>
            </a:r>
            <a:r>
              <a:rPr lang="ru-RU" sz="3000" dirty="0"/>
              <a:t> сукупність галактик і </a:t>
            </a:r>
            <a:r>
              <a:rPr lang="ru-RU" sz="3000" dirty="0" err="1"/>
              <a:t>простір</a:t>
            </a:r>
            <a:r>
              <a:rPr lang="ru-RU" sz="3000" dirty="0"/>
              <a:t> </a:t>
            </a:r>
            <a:r>
              <a:rPr lang="ru-RU" sz="3000" dirty="0" err="1"/>
              <a:t>між</a:t>
            </a:r>
            <a:r>
              <a:rPr lang="ru-RU" sz="3000" dirty="0"/>
              <a:t> ними.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210423" y="2746880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2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850989" y="3349765"/>
            <a:ext cx="8395001" cy="355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Закінчи речення.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338" y="3732772"/>
            <a:ext cx="12017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Всесвіт в уявленнях давніх людей  - _______________________________</a:t>
            </a:r>
          </a:p>
          <a:p>
            <a:r>
              <a:rPr lang="uk-UA" sz="3000" dirty="0"/>
              <a:t>______________________________________________________________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338" y="3732772"/>
            <a:ext cx="11870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/>
              <a:t>                                                                     </a:t>
            </a:r>
            <a:r>
              <a:rPr lang="ru-RU" sz="3000" dirty="0" err="1"/>
              <a:t>був</a:t>
            </a:r>
            <a:r>
              <a:rPr lang="ru-RU" sz="3000" dirty="0"/>
              <a:t> плоским і стояв на слонах, китах;  горою, </a:t>
            </a:r>
            <a:r>
              <a:rPr lang="ru-RU" sz="3000" dirty="0" err="1"/>
              <a:t>що</a:t>
            </a:r>
            <a:r>
              <a:rPr lang="ru-RU" sz="3000" dirty="0"/>
              <a:t> оточена морем; круглим </a:t>
            </a:r>
            <a:r>
              <a:rPr lang="ru-RU" sz="3000" dirty="0" err="1"/>
              <a:t>яйцем</a:t>
            </a:r>
            <a:r>
              <a:rPr lang="ru-RU" sz="3000" dirty="0"/>
              <a:t> </a:t>
            </a:r>
            <a:r>
              <a:rPr lang="ru-RU" sz="3000" dirty="0" err="1"/>
              <a:t>чи</a:t>
            </a:r>
            <a:r>
              <a:rPr lang="ru-RU" sz="3000" dirty="0"/>
              <a:t> </a:t>
            </a:r>
            <a:r>
              <a:rPr lang="ru-RU" sz="3000" dirty="0" err="1"/>
              <a:t>коржем</a:t>
            </a:r>
            <a:r>
              <a:rPr lang="ru-RU" sz="3000" dirty="0"/>
              <a:t>.</a:t>
            </a:r>
          </a:p>
        </p:txBody>
      </p:sp>
      <p:pic>
        <p:nvPicPr>
          <p:cNvPr id="5122" name="Picture 2" descr="УЯВЛЕННЯ ДАВНІХ ЛЮДЕЙ ПРО ЗЕМЛЮ І ВСЕСВІТ - ВСЕСВІТ I СОНЯЧНА СИСТЕМА -  ПРИРОДОЗНАВСТВО 4 КЛАС - Ірина Жиркова - підручник - Освіта 2015 рік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68987" y="4699990"/>
            <a:ext cx="2766919" cy="2031036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87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  <p:bldP spid="19" grpId="0"/>
      <p:bldP spid="20" grpId="0"/>
    </p:bldLst>
  </p:timing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7339</TotalTime>
  <Words>657</Words>
  <Application>Microsoft Office PowerPoint</Application>
  <PresentationFormat>Широкоэкранный</PresentationFormat>
  <Paragraphs>168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Monotype Corsiva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2135</cp:revision>
  <dcterms:created xsi:type="dcterms:W3CDTF">2018-01-05T16:38:53Z</dcterms:created>
  <dcterms:modified xsi:type="dcterms:W3CDTF">2022-04-15T05:56:37Z</dcterms:modified>
</cp:coreProperties>
</file>