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38" r:id="rId2"/>
    <p:sldId id="1115" r:id="rId3"/>
    <p:sldId id="1065" r:id="rId4"/>
    <p:sldId id="1010" r:id="rId5"/>
    <p:sldId id="1005" r:id="rId6"/>
    <p:sldId id="1015" r:id="rId7"/>
    <p:sldId id="1117" r:id="rId8"/>
    <p:sldId id="1125" r:id="rId9"/>
    <p:sldId id="1134" r:id="rId10"/>
    <p:sldId id="1103" r:id="rId11"/>
    <p:sldId id="1132" r:id="rId12"/>
    <p:sldId id="1135" r:id="rId13"/>
    <p:sldId id="1123" r:id="rId14"/>
    <p:sldId id="1136" r:id="rId15"/>
    <p:sldId id="1089" r:id="rId16"/>
    <p:sldId id="1027" r:id="rId17"/>
    <p:sldId id="1023" r:id="rId18"/>
    <p:sldId id="1033" r:id="rId19"/>
    <p:sldId id="111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110"/>
    <a:srgbClr val="92193A"/>
    <a:srgbClr val="FFFF00"/>
    <a:srgbClr val="F1059D"/>
    <a:srgbClr val="00B050"/>
    <a:srgbClr val="FF4747"/>
    <a:srgbClr val="D3514F"/>
    <a:srgbClr val="2F3242"/>
    <a:srgbClr val="F17D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jpe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gi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078-79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6334" y="4736128"/>
            <a:ext cx="935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Давні і </a:t>
            </a:r>
            <a:r>
              <a:rPr lang="ru-RU" sz="6000" b="1" dirty="0" err="1">
                <a:solidFill>
                  <a:srgbClr val="2F3242"/>
                </a:solidFill>
              </a:rPr>
              <a:t>сучасні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уявлення</a:t>
            </a:r>
            <a:r>
              <a:rPr lang="ru-RU" sz="6000" b="1" dirty="0">
                <a:solidFill>
                  <a:srgbClr val="2F3242"/>
                </a:solidFill>
              </a:rPr>
              <a:t> людей про </a:t>
            </a:r>
            <a:r>
              <a:rPr lang="ru-RU" sz="6000" b="1" dirty="0" err="1">
                <a:solidFill>
                  <a:srgbClr val="2F3242"/>
                </a:solidFill>
              </a:rPr>
              <a:t>Всесвіт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1623" y="532139"/>
            <a:ext cx="6364740" cy="3555768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8" y="1800494"/>
            <a:ext cx="8395001" cy="35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Запиши визначення.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38" y="2184025"/>
            <a:ext cx="12017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Всесвіт - _____________________________________________________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9500" y="2161570"/>
            <a:ext cx="7068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err="1"/>
              <a:t>це</a:t>
            </a:r>
            <a:r>
              <a:rPr lang="ru-RU" sz="3000" dirty="0"/>
              <a:t> сукупність галактик і </a:t>
            </a:r>
            <a:r>
              <a:rPr lang="ru-RU" sz="3000" dirty="0" err="1"/>
              <a:t>простір</a:t>
            </a:r>
            <a:r>
              <a:rPr lang="ru-RU" sz="3000" dirty="0"/>
              <a:t> </a:t>
            </a:r>
            <a:r>
              <a:rPr lang="ru-RU" sz="3000" dirty="0" err="1"/>
              <a:t>між</a:t>
            </a:r>
            <a:r>
              <a:rPr lang="ru-RU" sz="3000" dirty="0"/>
              <a:t> ними.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210423" y="2746880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50989" y="3349765"/>
            <a:ext cx="8395001" cy="35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Закінчи речення.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338" y="3732772"/>
            <a:ext cx="12017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Всесвіт в уявленнях давніх людей  - _______________________________</a:t>
            </a:r>
          </a:p>
          <a:p>
            <a:r>
              <a:rPr lang="uk-UA" sz="3000" dirty="0"/>
              <a:t>______________________________________________________________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338" y="3732772"/>
            <a:ext cx="11870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                                                                     </a:t>
            </a:r>
            <a:r>
              <a:rPr lang="ru-RU" sz="3000" dirty="0" err="1"/>
              <a:t>був</a:t>
            </a:r>
            <a:r>
              <a:rPr lang="ru-RU" sz="3000" dirty="0"/>
              <a:t> плоским і стояв на слонах, китах;  горою, </a:t>
            </a:r>
            <a:r>
              <a:rPr lang="ru-RU" sz="3000" dirty="0" err="1"/>
              <a:t>що</a:t>
            </a:r>
            <a:r>
              <a:rPr lang="ru-RU" sz="3000" dirty="0"/>
              <a:t> оточена морем; круглим </a:t>
            </a:r>
            <a:r>
              <a:rPr lang="ru-RU" sz="3000" dirty="0" err="1"/>
              <a:t>яйцем</a:t>
            </a:r>
            <a:r>
              <a:rPr lang="ru-RU" sz="3000" dirty="0"/>
              <a:t> </a:t>
            </a:r>
            <a:r>
              <a:rPr lang="ru-RU" sz="3000" dirty="0" err="1"/>
              <a:t>чи</a:t>
            </a:r>
            <a:r>
              <a:rPr lang="ru-RU" sz="3000" dirty="0"/>
              <a:t> </a:t>
            </a:r>
            <a:r>
              <a:rPr lang="ru-RU" sz="3000" dirty="0" err="1"/>
              <a:t>коржем</a:t>
            </a:r>
            <a:r>
              <a:rPr lang="ru-RU" sz="3000" dirty="0"/>
              <a:t>.</a:t>
            </a:r>
          </a:p>
        </p:txBody>
      </p:sp>
      <p:pic>
        <p:nvPicPr>
          <p:cNvPr id="5122" name="Picture 2" descr="УЯВЛЕННЯ ДАВНІХ ЛЮДЕЙ ПРО ЗЕМЛЮ І ВСЕСВІТ - ВСЕСВІТ I СОНЯЧНА СИСТЕМА -  ПРИРОДОЗНАВСТВО 4 КЛАС - Ірина Жиркова - підручник - Освіта 2015 рік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8987" y="4699990"/>
            <a:ext cx="2766919" cy="203103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8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трелка вправо 22"/>
          <p:cNvSpPr/>
          <p:nvPr/>
        </p:nvSpPr>
        <p:spPr>
          <a:xfrm rot="19280738">
            <a:off x="7972976" y="5527953"/>
            <a:ext cx="404189" cy="321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3412" y="1800494"/>
            <a:ext cx="10963835" cy="782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Уяви, що тобі трапилася істота, яка живе поза нашою галактикою. Вона хоче прилетіти до тебе в гості. Розкажи й запиши, де ти живеш.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97388" y="2668664"/>
            <a:ext cx="37831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населений пункт 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_____________________________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730119" y="2668664"/>
            <a:ext cx="326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область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__________________________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346144" y="2668664"/>
            <a:ext cx="326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країна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346144" y="3761533"/>
            <a:ext cx="326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материк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346144" y="4854402"/>
            <a:ext cx="326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планета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819766" y="5447723"/>
            <a:ext cx="326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система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203741" y="5447723"/>
            <a:ext cx="326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Галактика 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97388" y="3944191"/>
            <a:ext cx="37831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Всесвіт 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______________________________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2411506" y="4854402"/>
            <a:ext cx="259976" cy="593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4470141" y="5768802"/>
            <a:ext cx="349625" cy="301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16200000">
            <a:off x="9890110" y="4585873"/>
            <a:ext cx="178470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16200000">
            <a:off x="9890110" y="3481332"/>
            <a:ext cx="178470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10800000">
            <a:off x="7996518" y="2902788"/>
            <a:ext cx="349625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10800000">
            <a:off x="4380493" y="2902788"/>
            <a:ext cx="349625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74142" y="4357944"/>
            <a:ext cx="4029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галактична нитка Риб-</a:t>
            </a:r>
            <a:r>
              <a:rPr lang="uk-UA" sz="2500" dirty="0" err="1"/>
              <a:t>Кита</a:t>
            </a:r>
            <a:r>
              <a:rPr lang="uk-UA" sz="2500" dirty="0"/>
              <a:t>, скупчення Діви</a:t>
            </a:r>
            <a:endParaRPr lang="ru-RU" sz="2500" dirty="0"/>
          </a:p>
        </p:txBody>
      </p:sp>
      <p:sp>
        <p:nvSpPr>
          <p:cNvPr id="29" name="TextBox 28"/>
          <p:cNvSpPr txBox="1"/>
          <p:nvPr/>
        </p:nvSpPr>
        <p:spPr>
          <a:xfrm>
            <a:off x="920581" y="5895856"/>
            <a:ext cx="40295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Чумацький шлях</a:t>
            </a:r>
            <a:endParaRPr lang="ru-RU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438167" y="5895856"/>
            <a:ext cx="40295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Сонячна система</a:t>
            </a:r>
            <a:endParaRPr lang="ru-RU" sz="2500" dirty="0"/>
          </a:p>
        </p:txBody>
      </p:sp>
      <p:sp>
        <p:nvSpPr>
          <p:cNvPr id="31" name="TextBox 30"/>
          <p:cNvSpPr txBox="1"/>
          <p:nvPr/>
        </p:nvSpPr>
        <p:spPr>
          <a:xfrm>
            <a:off x="8862605" y="5271424"/>
            <a:ext cx="22000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Земля </a:t>
            </a:r>
            <a:endParaRPr lang="ru-RU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8855268" y="4198853"/>
            <a:ext cx="22000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Євразія  </a:t>
            </a:r>
            <a:endParaRPr lang="ru-RU" sz="2500" dirty="0"/>
          </a:p>
        </p:txBody>
      </p:sp>
      <p:sp>
        <p:nvSpPr>
          <p:cNvPr id="33" name="TextBox 32"/>
          <p:cNvSpPr txBox="1"/>
          <p:nvPr/>
        </p:nvSpPr>
        <p:spPr>
          <a:xfrm>
            <a:off x="8862605" y="3126334"/>
            <a:ext cx="22000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Україна  </a:t>
            </a:r>
            <a:endParaRPr lang="ru-RU" sz="2500" dirty="0"/>
          </a:p>
        </p:txBody>
      </p:sp>
      <p:pic>
        <p:nvPicPr>
          <p:cNvPr id="6146" name="Picture 2" descr="Знак вопроса PNG, вопрос 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16" y="3020458"/>
            <a:ext cx="550933" cy="5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Знак вопроса PNG, вопрос 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4865" y="3020458"/>
            <a:ext cx="550933" cy="5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405351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577958" y="2046262"/>
            <a:ext cx="8595104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дало людині освоєння космосу? Наведи приклади.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88" y="2698385"/>
            <a:ext cx="12017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__________________________________________________________________________________________________________________________________________________________________________________________</a:t>
            </a:r>
          </a:p>
          <a:p>
            <a:r>
              <a:rPr lang="uk-UA" sz="3000" dirty="0"/>
              <a:t>__________________________________________________________________________________________________________________________________________________________________________________________</a:t>
            </a:r>
            <a:endParaRPr lang="ru-RU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338" y="2668664"/>
            <a:ext cx="12017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000" dirty="0"/>
              <a:t>Ми маємо змогу досліджувати явища, що відбуваються у Всесвіті. Космонавтика відіграє важливу роль у дослідженні корисних копалин, в охороні природи, організації с/г, у розвитку телебачення та медицини.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6510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7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72353" y="1837929"/>
            <a:ext cx="10318376" cy="50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Розглянь світлини. Запиши інформацію про людей, яких зображено на них.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95090" y="3260305"/>
            <a:ext cx="896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У 1997 році вперше космонавт незалежної України здійснив політ у космос.   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930540" y="2409733"/>
            <a:ext cx="9157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Ім'я космонавта ____________________________________</a:t>
            </a:r>
          </a:p>
          <a:p>
            <a:r>
              <a:rPr lang="uk-UA" sz="2800" dirty="0"/>
              <a:t>Яка подія в історії України пов'язана із цією людиною</a:t>
            </a:r>
          </a:p>
          <a:p>
            <a:r>
              <a:rPr lang="uk-UA" sz="2800" dirty="0"/>
              <a:t>____________________________________________________________________________________________________</a:t>
            </a:r>
            <a:endParaRPr lang="ru-RU" sz="28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402" y="2523959"/>
            <a:ext cx="1640199" cy="2048209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41" name="TextBox 40"/>
          <p:cNvSpPr txBox="1"/>
          <p:nvPr/>
        </p:nvSpPr>
        <p:spPr>
          <a:xfrm>
            <a:off x="5875510" y="2381483"/>
            <a:ext cx="293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/>
              <a:t>Леонід Каденюк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5944" y="4579379"/>
            <a:ext cx="307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Юрій Гагарін  </a:t>
            </a:r>
            <a:endParaRPr lang="ru-RU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930540" y="4635834"/>
            <a:ext cx="9157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Ім'я космонавта ____________________________________</a:t>
            </a:r>
          </a:p>
          <a:p>
            <a:r>
              <a:rPr lang="uk-UA" sz="2800" dirty="0"/>
              <a:t>Яка подія в історії України пов'язана із цією людиною</a:t>
            </a:r>
          </a:p>
          <a:p>
            <a:r>
              <a:rPr lang="uk-UA" sz="2800" dirty="0"/>
              <a:t>____________________________________________________________________________________________________</a:t>
            </a:r>
            <a:endParaRPr lang="ru-RU" sz="28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099" y="4665117"/>
            <a:ext cx="1436803" cy="2048209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2912600" y="5427611"/>
            <a:ext cx="9046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12 квітня 1961 року вперше на космічному кораблі було здійснено політ навколо Землі.  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54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1" grpId="0"/>
      <p:bldP spid="15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8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09500" y="1784357"/>
            <a:ext cx="8484759" cy="50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Дізнайся, яку назву має одяг космонавта.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01479" y="2426168"/>
            <a:ext cx="293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/>
              <a:t>Скафандр </a:t>
            </a:r>
            <a:endParaRPr lang="ru-RU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96948" y="4463515"/>
            <a:ext cx="91571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______________________________________________________________________________________________________________________________________________________</a:t>
            </a:r>
          </a:p>
          <a:p>
            <a:r>
              <a:rPr lang="uk-UA" sz="2800" dirty="0"/>
              <a:t>____________________________________________________________________________________________________</a:t>
            </a:r>
            <a:endParaRPr lang="ru-RU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1296948" y="4447958"/>
            <a:ext cx="9046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Космонавт повинен бути </a:t>
            </a:r>
            <a:r>
              <a:rPr lang="ru-RU" sz="2800" dirty="0" err="1"/>
              <a:t>здатним</a:t>
            </a:r>
            <a:r>
              <a:rPr lang="ru-RU" sz="2800" dirty="0"/>
              <a:t> </a:t>
            </a:r>
            <a:r>
              <a:rPr lang="ru-RU" sz="2800" dirty="0" err="1"/>
              <a:t>опановувати</a:t>
            </a:r>
            <a:r>
              <a:rPr lang="ru-RU" sz="2800" dirty="0"/>
              <a:t> </a:t>
            </a:r>
            <a:r>
              <a:rPr lang="ru-RU" sz="2800" dirty="0" err="1"/>
              <a:t>нові</a:t>
            </a:r>
            <a:r>
              <a:rPr lang="ru-RU" sz="2800" dirty="0"/>
              <a:t> </a:t>
            </a:r>
            <a:r>
              <a:rPr lang="ru-RU" sz="2800" dirty="0" err="1"/>
              <a:t>робочі</a:t>
            </a:r>
            <a:r>
              <a:rPr lang="ru-RU" sz="2800" dirty="0"/>
              <a:t> </a:t>
            </a:r>
            <a:r>
              <a:rPr lang="ru-RU" sz="2800" dirty="0" err="1"/>
              <a:t>навички</a:t>
            </a:r>
            <a:r>
              <a:rPr lang="ru-RU" sz="2800" dirty="0"/>
              <a:t>  та </a:t>
            </a:r>
            <a:r>
              <a:rPr lang="ru-RU" sz="2800" dirty="0" err="1"/>
              <a:t>вміння</a:t>
            </a:r>
            <a:r>
              <a:rPr lang="ru-RU" sz="2800" dirty="0"/>
              <a:t>, </a:t>
            </a:r>
            <a:r>
              <a:rPr lang="ru-RU" sz="2800" dirty="0" err="1"/>
              <a:t>володіти</a:t>
            </a:r>
            <a:r>
              <a:rPr lang="ru-RU" sz="2800" dirty="0"/>
              <a:t> хорошим </a:t>
            </a:r>
            <a:r>
              <a:rPr lang="ru-RU" sz="2800" dirty="0" err="1"/>
              <a:t>здоров’ям</a:t>
            </a:r>
            <a:r>
              <a:rPr lang="ru-RU" sz="2800" dirty="0"/>
              <a:t>, бути </a:t>
            </a:r>
            <a:r>
              <a:rPr lang="ru-RU" sz="2800" dirty="0" err="1"/>
              <a:t>витривалим</a:t>
            </a:r>
            <a:r>
              <a:rPr lang="ru-RU" sz="2800" dirty="0"/>
              <a:t> і </a:t>
            </a:r>
            <a:r>
              <a:rPr lang="ru-RU" sz="2800" dirty="0" err="1"/>
              <a:t>психологічно</a:t>
            </a:r>
            <a:r>
              <a:rPr lang="ru-RU" sz="2800" dirty="0"/>
              <a:t> </a:t>
            </a:r>
            <a:r>
              <a:rPr lang="ru-RU" sz="2800" dirty="0" err="1"/>
              <a:t>стійкою</a:t>
            </a:r>
            <a:r>
              <a:rPr lang="ru-RU" sz="2800" dirty="0"/>
              <a:t> </a:t>
            </a:r>
            <a:r>
              <a:rPr lang="ru-RU" sz="2800" dirty="0" err="1"/>
              <a:t>людиною</a:t>
            </a:r>
            <a:r>
              <a:rPr lang="ru-RU" sz="2800" dirty="0"/>
              <a:t>, повинен </a:t>
            </a:r>
            <a:r>
              <a:rPr lang="ru-RU" sz="2800" dirty="0" err="1"/>
              <a:t>мати</a:t>
            </a:r>
            <a:r>
              <a:rPr lang="ru-RU" sz="2800" dirty="0"/>
              <a:t> </a:t>
            </a:r>
            <a:r>
              <a:rPr lang="ru-RU" sz="2800" dirty="0" err="1"/>
              <a:t>лідерські</a:t>
            </a:r>
            <a:r>
              <a:rPr lang="ru-RU" sz="2800" dirty="0"/>
              <a:t> </a:t>
            </a:r>
            <a:r>
              <a:rPr lang="ru-RU" sz="2800" dirty="0" err="1"/>
              <a:t>якості</a:t>
            </a:r>
            <a:r>
              <a:rPr lang="ru-RU" sz="2800" dirty="0"/>
              <a:t>, </a:t>
            </a:r>
            <a:r>
              <a:rPr lang="ru-RU" sz="2800" dirty="0" err="1"/>
              <a:t>впевненим</a:t>
            </a:r>
            <a:r>
              <a:rPr lang="ru-RU" sz="2800" dirty="0"/>
              <a:t> у </a:t>
            </a:r>
            <a:r>
              <a:rPr lang="ru-RU" sz="2800" dirty="0" err="1"/>
              <a:t>своїх</a:t>
            </a:r>
            <a:r>
              <a:rPr lang="ru-RU" sz="2800" dirty="0"/>
              <a:t> силах, бути готовим до </a:t>
            </a:r>
            <a:r>
              <a:rPr lang="ru-RU" sz="2800" dirty="0" err="1"/>
              <a:t>надзвичайних</a:t>
            </a:r>
            <a:r>
              <a:rPr lang="ru-RU" sz="2800" dirty="0"/>
              <a:t> </a:t>
            </a:r>
            <a:r>
              <a:rPr lang="ru-RU" sz="2800" dirty="0" err="1"/>
              <a:t>ситуацій</a:t>
            </a:r>
            <a:r>
              <a:rPr lang="ru-RU" sz="2800" dirty="0"/>
              <a:t>.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3666565" y="2940424"/>
            <a:ext cx="4607859" cy="8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2092501" y="3300870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9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609499" y="3887618"/>
            <a:ext cx="8484759" cy="50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Запиши, якими якостями має володіти космонавт.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5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2" grpId="0"/>
      <p:bldP spid="43" grpId="0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6" y="1212491"/>
            <a:ext cx="7670523" cy="5765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Як </a:t>
            </a:r>
            <a:r>
              <a:rPr lang="ru-RU" sz="3000" dirty="0" err="1">
                <a:solidFill>
                  <a:prstClr val="white"/>
                </a:solidFill>
              </a:rPr>
              <a:t>давні</a:t>
            </a:r>
            <a:r>
              <a:rPr lang="ru-RU" sz="3000" dirty="0">
                <a:solidFill>
                  <a:prstClr val="white"/>
                </a:solidFill>
              </a:rPr>
              <a:t> люди </a:t>
            </a:r>
            <a:r>
              <a:rPr lang="ru-RU" sz="3000" dirty="0" err="1">
                <a:solidFill>
                  <a:prstClr val="white"/>
                </a:solidFill>
              </a:rPr>
              <a:t>уявляли</a:t>
            </a:r>
            <a:r>
              <a:rPr lang="ru-RU" sz="3000" dirty="0">
                <a:solidFill>
                  <a:prstClr val="white"/>
                </a:solidFill>
              </a:rPr>
              <a:t> Землю та </a:t>
            </a:r>
            <a:r>
              <a:rPr lang="ru-RU" sz="3000" dirty="0" err="1">
                <a:solidFill>
                  <a:prstClr val="white"/>
                </a:solidFill>
              </a:rPr>
              <a:t>Всесвіт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3854" y="561773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4" y="1911611"/>
            <a:ext cx="7298987" cy="598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</a:t>
            </a:r>
            <a:r>
              <a:rPr lang="ru-RU" sz="3000" dirty="0" err="1">
                <a:solidFill>
                  <a:prstClr val="white"/>
                </a:solidFill>
              </a:rPr>
              <a:t>Хто</a:t>
            </a:r>
            <a:r>
              <a:rPr lang="ru-RU" sz="3000" dirty="0">
                <a:solidFill>
                  <a:prstClr val="white"/>
                </a:solidFill>
              </a:rPr>
              <a:t> перший </a:t>
            </a:r>
            <a:r>
              <a:rPr lang="ru-RU" sz="3000" dirty="0" err="1">
                <a:solidFill>
                  <a:prstClr val="white"/>
                </a:solidFill>
              </a:rPr>
              <a:t>побував</a:t>
            </a:r>
            <a:r>
              <a:rPr lang="ru-RU" sz="3000" dirty="0">
                <a:solidFill>
                  <a:prstClr val="white"/>
                </a:solidFill>
              </a:rPr>
              <a:t> у </a:t>
            </a:r>
            <a:r>
              <a:rPr lang="ru-RU" sz="3000" dirty="0" err="1">
                <a:solidFill>
                  <a:prstClr val="white"/>
                </a:solidFill>
              </a:rPr>
              <a:t>космосі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5" y="2626855"/>
            <a:ext cx="9287102" cy="802733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>
                <a:solidFill>
                  <a:prstClr val="white"/>
                </a:solidFill>
              </a:rPr>
              <a:t>3. Що </a:t>
            </a:r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знаєте</a:t>
            </a:r>
            <a:r>
              <a:rPr lang="ru-RU" sz="3000" dirty="0">
                <a:solidFill>
                  <a:prstClr val="white"/>
                </a:solidFill>
              </a:rPr>
              <a:t> про </a:t>
            </a:r>
            <a:r>
              <a:rPr lang="ru-RU" sz="3000" dirty="0" err="1">
                <a:solidFill>
                  <a:prstClr val="white"/>
                </a:solidFill>
              </a:rPr>
              <a:t>сучасні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дослідження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Всесвіту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4" y="3545924"/>
            <a:ext cx="9287103" cy="841438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4. </a:t>
            </a:r>
            <a:r>
              <a:rPr lang="ru-RU" sz="3000" dirty="0" err="1">
                <a:solidFill>
                  <a:prstClr val="white"/>
                </a:solidFill>
              </a:rPr>
              <a:t>Якими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досягненнями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астрономії</a:t>
            </a:r>
            <a:r>
              <a:rPr lang="ru-RU" sz="3000" dirty="0">
                <a:solidFill>
                  <a:prstClr val="white"/>
                </a:solidFill>
              </a:rPr>
              <a:t> ми </a:t>
            </a:r>
            <a:r>
              <a:rPr lang="ru-RU" sz="3000" dirty="0" err="1">
                <a:solidFill>
                  <a:prstClr val="white"/>
                </a:solidFill>
              </a:rPr>
              <a:t>користуємось</a:t>
            </a:r>
            <a:r>
              <a:rPr lang="ru-RU" sz="3000" dirty="0">
                <a:solidFill>
                  <a:prstClr val="white"/>
                </a:solidFill>
              </a:rPr>
              <a:t> у </a:t>
            </a:r>
            <a:r>
              <a:rPr lang="ru-RU" sz="3000" dirty="0" err="1">
                <a:solidFill>
                  <a:prstClr val="white"/>
                </a:solidFill>
              </a:rPr>
              <a:t>повсякденному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житті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59001" y="4503698"/>
            <a:ext cx="8279446" cy="15454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000" dirty="0">
                <a:solidFill>
                  <a:prstClr val="white"/>
                </a:solidFill>
              </a:rPr>
              <a:t>5. </a:t>
            </a:r>
            <a:r>
              <a:rPr lang="ru-RU" sz="3000" dirty="0">
                <a:solidFill>
                  <a:prstClr val="white"/>
                </a:solidFill>
              </a:rPr>
              <a:t>Яке ваше </a:t>
            </a:r>
            <a:r>
              <a:rPr lang="ru-RU" sz="3000" dirty="0" err="1">
                <a:solidFill>
                  <a:prstClr val="white"/>
                </a:solidFill>
              </a:rPr>
              <a:t>досягнення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під</a:t>
            </a:r>
            <a:r>
              <a:rPr lang="ru-RU" sz="3000" dirty="0">
                <a:solidFill>
                  <a:prstClr val="white"/>
                </a:solidFill>
              </a:rPr>
              <a:t> час </a:t>
            </a:r>
            <a:r>
              <a:rPr lang="ru-RU" sz="3000" dirty="0" err="1">
                <a:solidFill>
                  <a:prstClr val="white"/>
                </a:solidFill>
              </a:rPr>
              <a:t>вивчення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цієї</a:t>
            </a:r>
            <a:r>
              <a:rPr lang="ru-RU" sz="3000" dirty="0">
                <a:solidFill>
                  <a:prstClr val="white"/>
                </a:solidFill>
              </a:rPr>
              <a:t> теми? Що </a:t>
            </a:r>
            <a:r>
              <a:rPr lang="ru-RU" sz="3000" dirty="0" err="1">
                <a:solidFill>
                  <a:prstClr val="white"/>
                </a:solidFill>
              </a:rPr>
              <a:t>зрозуміли</a:t>
            </a:r>
            <a:r>
              <a:rPr lang="ru-RU" sz="3000" dirty="0">
                <a:solidFill>
                  <a:prstClr val="white"/>
                </a:solidFill>
              </a:rPr>
              <a:t>? </a:t>
            </a:r>
            <a:r>
              <a:rPr lang="ru-RU" sz="3000" dirty="0" err="1">
                <a:solidFill>
                  <a:prstClr val="white"/>
                </a:solidFill>
              </a:rPr>
              <a:t>Чого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навчилися</a:t>
            </a:r>
            <a:r>
              <a:rPr lang="ru-RU" sz="3000" dirty="0">
                <a:solidFill>
                  <a:prstClr val="white"/>
                </a:solidFill>
              </a:rPr>
              <a:t>? Що </a:t>
            </a:r>
            <a:r>
              <a:rPr lang="ru-RU" sz="3000" dirty="0" err="1">
                <a:solidFill>
                  <a:prstClr val="white"/>
                </a:solidFill>
              </a:rPr>
              <a:t>викликало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труднощі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9567" y="3497803"/>
            <a:ext cx="3035027" cy="32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23025" y="1265380"/>
            <a:ext cx="7664638" cy="5305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500" dirty="0"/>
              <a:t>…запуск </a:t>
            </a:r>
            <a:r>
              <a:rPr lang="ru-RU" sz="3500" dirty="0" err="1"/>
              <a:t>автоматичних</a:t>
            </a:r>
            <a:r>
              <a:rPr lang="ru-RU" sz="3500" dirty="0"/>
              <a:t> </a:t>
            </a:r>
            <a:r>
              <a:rPr lang="ru-RU" sz="3500" dirty="0" err="1"/>
              <a:t>космічних</a:t>
            </a:r>
            <a:r>
              <a:rPr lang="ru-RU" sz="3500" dirty="0"/>
              <a:t> </a:t>
            </a:r>
            <a:r>
              <a:rPr lang="ru-RU" sz="3500" dirty="0" err="1"/>
              <a:t>станцій</a:t>
            </a:r>
            <a:r>
              <a:rPr lang="ru-RU" sz="3500" dirty="0"/>
              <a:t> дав </a:t>
            </a:r>
            <a:r>
              <a:rPr lang="ru-RU" sz="3500" dirty="0" err="1"/>
              <a:t>змогу</a:t>
            </a:r>
            <a:r>
              <a:rPr lang="ru-RU" sz="3500" dirty="0"/>
              <a:t> </a:t>
            </a:r>
            <a:r>
              <a:rPr lang="ru-RU" sz="3500" dirty="0" err="1"/>
              <a:t>значно</a:t>
            </a:r>
            <a:r>
              <a:rPr lang="ru-RU" sz="3500" dirty="0"/>
              <a:t> </a:t>
            </a:r>
            <a:r>
              <a:rPr lang="ru-RU" sz="3500" dirty="0" err="1"/>
              <a:t>розширити</a:t>
            </a:r>
            <a:r>
              <a:rPr lang="ru-RU" sz="3500" dirty="0"/>
              <a:t> і </a:t>
            </a:r>
            <a:r>
              <a:rPr lang="ru-RU" sz="3500" dirty="0" err="1"/>
              <a:t>навіть</a:t>
            </a:r>
            <a:r>
              <a:rPr lang="ru-RU" sz="3500" dirty="0"/>
              <a:t> </a:t>
            </a:r>
            <a:r>
              <a:rPr lang="ru-RU" sz="3500" dirty="0" err="1"/>
              <a:t>змінити</a:t>
            </a:r>
            <a:r>
              <a:rPr lang="ru-RU" sz="3500" dirty="0"/>
              <a:t> </a:t>
            </a:r>
            <a:r>
              <a:rPr lang="ru-RU" sz="3500" dirty="0" err="1"/>
              <a:t>уявлення</a:t>
            </a:r>
            <a:r>
              <a:rPr lang="ru-RU" sz="3500" dirty="0"/>
              <a:t> про </a:t>
            </a:r>
            <a:r>
              <a:rPr lang="ru-RU" sz="3500" dirty="0" err="1"/>
              <a:t>планети</a:t>
            </a:r>
            <a:r>
              <a:rPr lang="ru-RU" sz="3500" dirty="0"/>
              <a:t>: </a:t>
            </a:r>
            <a:r>
              <a:rPr lang="ru-RU" sz="3500" dirty="0" err="1"/>
              <a:t>з’явилася</a:t>
            </a:r>
            <a:r>
              <a:rPr lang="ru-RU" sz="3500" dirty="0"/>
              <a:t> </a:t>
            </a:r>
            <a:r>
              <a:rPr lang="ru-RU" sz="3500" dirty="0" err="1"/>
              <a:t>можливість</a:t>
            </a:r>
            <a:r>
              <a:rPr lang="ru-RU" sz="3500" dirty="0"/>
              <a:t> </a:t>
            </a:r>
            <a:r>
              <a:rPr lang="ru-RU" sz="3500" dirty="0" err="1"/>
              <a:t>зробити</a:t>
            </a:r>
            <a:r>
              <a:rPr lang="ru-RU" sz="3500" dirty="0"/>
              <a:t> фото </a:t>
            </a:r>
            <a:r>
              <a:rPr lang="ru-RU" sz="3500" dirty="0" err="1"/>
              <a:t>поверхні</a:t>
            </a:r>
            <a:r>
              <a:rPr lang="ru-RU" sz="3500" dirty="0"/>
              <a:t>, </a:t>
            </a:r>
            <a:r>
              <a:rPr lang="ru-RU" sz="3500" dirty="0" err="1"/>
              <a:t>дослідити</a:t>
            </a:r>
            <a:r>
              <a:rPr lang="ru-RU" sz="3500" dirty="0"/>
              <a:t> </a:t>
            </a:r>
            <a:r>
              <a:rPr lang="ru-RU" sz="3500" dirty="0" err="1"/>
              <a:t>ґрунт</a:t>
            </a:r>
            <a:r>
              <a:rPr lang="uk-UA" sz="3500" dirty="0"/>
              <a:t>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Космічний апарат - Wikiwan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21" y="1680390"/>
            <a:ext cx="3792171" cy="36278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97-100, </a:t>
            </a:r>
            <a:r>
              <a:rPr lang="ru-RU" sz="3000" b="1" dirty="0" err="1">
                <a:solidFill>
                  <a:srgbClr val="2F3242"/>
                </a:solidFill>
              </a:rPr>
              <a:t>мініпроєкт</a:t>
            </a:r>
            <a:r>
              <a:rPr lang="ru-RU" sz="3000" b="1" dirty="0">
                <a:solidFill>
                  <a:srgbClr val="2F3242"/>
                </a:solidFill>
              </a:rPr>
              <a:t>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с.97-100, </a:t>
            </a:r>
            <a:r>
              <a:rPr lang="uk-UA" sz="3000" dirty="0" err="1">
                <a:solidFill>
                  <a:srgbClr val="2F3242"/>
                </a:solidFill>
              </a:rPr>
              <a:t>мініпроєкт</a:t>
            </a:r>
            <a:r>
              <a:rPr lang="uk-UA" sz="3000" dirty="0">
                <a:solidFill>
                  <a:srgbClr val="2F3242"/>
                </a:solidFill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«Ресторан»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D6495B-F335-4C65-91B8-99DEC46CE7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2132" y="2905796"/>
            <a:ext cx="7007736" cy="3793096"/>
          </a:xfrm>
          <a:prstGeom prst="rect">
            <a:avLst/>
          </a:prstGeom>
        </p:spPr>
      </p:pic>
      <p:sp>
        <p:nvSpPr>
          <p:cNvPr id="4" name="Бульбашка прямої мови: прямокутна з округленими кутами 3">
            <a:extLst>
              <a:ext uri="{FF2B5EF4-FFF2-40B4-BE49-F238E27FC236}">
                <a16:creationId xmlns:a16="http://schemas.microsoft.com/office/drawing/2014/main" id="{A6C9A6B6-733A-4192-9657-F88CCFA82A4F}"/>
              </a:ext>
            </a:extLst>
          </p:cNvPr>
          <p:cNvSpPr/>
          <p:nvPr/>
        </p:nvSpPr>
        <p:spPr>
          <a:xfrm rot="21018251">
            <a:off x="237380" y="2353032"/>
            <a:ext cx="3141527" cy="1257300"/>
          </a:xfrm>
          <a:prstGeom prst="wedgeRoundRectCallout">
            <a:avLst>
              <a:gd name="adj1" fmla="val 49408"/>
              <a:gd name="adj2" fmla="val 73276"/>
              <a:gd name="adj3" fmla="val 16667"/>
            </a:avLst>
          </a:prstGeom>
          <a:solidFill>
            <a:srgbClr val="4A9B95"/>
          </a:solidFill>
          <a:ln w="38100">
            <a:solidFill>
              <a:srgbClr val="2E8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Саме ця «</a:t>
            </a:r>
            <a:r>
              <a:rPr lang="uk-UA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їжа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під час уроку була найсмачнішою. Я б з’їв її ще.</a:t>
            </a:r>
          </a:p>
        </p:txBody>
      </p:sp>
      <p:sp>
        <p:nvSpPr>
          <p:cNvPr id="20" name="Бульбашка прямої мови: прямокутна з округленими кутами 19">
            <a:extLst>
              <a:ext uri="{FF2B5EF4-FFF2-40B4-BE49-F238E27FC236}">
                <a16:creationId xmlns:a16="http://schemas.microsoft.com/office/drawing/2014/main" id="{858ED104-ACE8-4F1B-B30F-5FAA4539413B}"/>
              </a:ext>
            </a:extLst>
          </p:cNvPr>
          <p:cNvSpPr/>
          <p:nvPr/>
        </p:nvSpPr>
        <p:spPr>
          <a:xfrm>
            <a:off x="3405713" y="1321617"/>
            <a:ext cx="3127665" cy="1257300"/>
          </a:xfrm>
          <a:prstGeom prst="wedgeRoundRectCallout">
            <a:avLst>
              <a:gd name="adj1" fmla="val 14839"/>
              <a:gd name="adj2" fmla="val 73914"/>
              <a:gd name="adj3" fmla="val 16667"/>
            </a:avLst>
          </a:prstGeom>
          <a:solidFill>
            <a:srgbClr val="F5828C"/>
          </a:solidFill>
          <a:ln w="38100">
            <a:solidFill>
              <a:srgbClr val="E25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Ось ці «</a:t>
            </a:r>
            <a:r>
              <a:rPr lang="uk-UA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страви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були зіпсовані, і мені не сподобались.</a:t>
            </a:r>
          </a:p>
        </p:txBody>
      </p:sp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EB082DA-AD6C-4302-9C79-4CCB9016858A}"/>
              </a:ext>
            </a:extLst>
          </p:cNvPr>
          <p:cNvSpPr/>
          <p:nvPr/>
        </p:nvSpPr>
        <p:spPr>
          <a:xfrm>
            <a:off x="6699722" y="1321617"/>
            <a:ext cx="3178947" cy="1257300"/>
          </a:xfrm>
          <a:prstGeom prst="wedgeRoundRectCallout">
            <a:avLst>
              <a:gd name="adj1" fmla="val -36231"/>
              <a:gd name="adj2" fmla="val 74102"/>
              <a:gd name="adj3" fmla="val 16667"/>
            </a:avLst>
          </a:prstGeom>
          <a:solidFill>
            <a:srgbClr val="5DBB97"/>
          </a:solidFill>
          <a:ln w="38100">
            <a:solidFill>
              <a:srgbClr val="439A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майже переварила цю «</a:t>
            </a:r>
            <a:r>
              <a:rPr lang="uk-UA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їжу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».</a:t>
            </a:r>
          </a:p>
        </p:txBody>
      </p:sp>
      <p:sp>
        <p:nvSpPr>
          <p:cNvPr id="22" name="Бульбашка прямої мови: прямокутна з округленими кутами 21">
            <a:extLst>
              <a:ext uri="{FF2B5EF4-FFF2-40B4-BE49-F238E27FC236}">
                <a16:creationId xmlns:a16="http://schemas.microsoft.com/office/drawing/2014/main" id="{A69C44A9-2BC9-48F1-8BE1-6E63A339CC6F}"/>
              </a:ext>
            </a:extLst>
          </p:cNvPr>
          <p:cNvSpPr/>
          <p:nvPr/>
        </p:nvSpPr>
        <p:spPr>
          <a:xfrm rot="993661">
            <a:off x="9236709" y="3019861"/>
            <a:ext cx="2677701" cy="1257300"/>
          </a:xfrm>
          <a:prstGeom prst="wedgeRoundRectCallout">
            <a:avLst>
              <a:gd name="adj1" fmla="val -65145"/>
              <a:gd name="adj2" fmla="val 38094"/>
              <a:gd name="adj3" fmla="val 16667"/>
            </a:avLst>
          </a:prstGeom>
          <a:solidFill>
            <a:srgbClr val="865785"/>
          </a:solidFill>
          <a:ln w="38100">
            <a:solidFill>
              <a:srgbClr val="37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Запакуйте мені з собою …</a:t>
            </a:r>
          </a:p>
        </p:txBody>
      </p:sp>
    </p:spTree>
    <p:extLst>
      <p:ext uri="{BB962C8B-B14F-4D97-AF65-F5344CB8AC3E}">
        <p14:creationId xmlns:p14="http://schemas.microsoft.com/office/powerpoint/2010/main" val="14145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50462"/>
            <a:ext cx="8732066" cy="5442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Організація класу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rianças, segurando, branca, sinal | Vetor Gráti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961"/>
          <a:stretch/>
        </p:blipFill>
        <p:spPr bwMode="auto">
          <a:xfrm>
            <a:off x="5351974" y="1175330"/>
            <a:ext cx="6669382" cy="55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Фон картинки фото рисунки: Лукавое подмигивание скачать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3440" y="2050382"/>
            <a:ext cx="911977" cy="91197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Как научиться слушать того, кого слушать кажется невозможным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98" r="20763"/>
          <a:stretch/>
        </p:blipFill>
        <p:spPr bwMode="auto">
          <a:xfrm>
            <a:off x="8882334" y="2050382"/>
            <a:ext cx="1490788" cy="135363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Смайлик Смайлик Open Wink, смайлик PNG | Hot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818" l="0" r="100000">
                        <a14:foregroundMark x1="6000" y1="68431" x2="6000" y2="68431"/>
                        <a14:foregroundMark x1="15375" y1="80109" x2="15375" y2="8010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6232" y="5353878"/>
            <a:ext cx="1219648" cy="8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524" y="4595167"/>
            <a:ext cx="2116598" cy="167211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1" name="Picture 6" descr="Наклейка PNG - AVATAN PLUS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978" y="1412992"/>
            <a:ext cx="2452240" cy="25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Выноска-облако 11"/>
          <p:cNvSpPr/>
          <p:nvPr/>
        </p:nvSpPr>
        <p:spPr>
          <a:xfrm>
            <a:off x="163912" y="4032529"/>
            <a:ext cx="5622613" cy="2642697"/>
          </a:xfrm>
          <a:prstGeom prst="cloudCallout">
            <a:avLst>
              <a:gd name="adj1" fmla="val -10140"/>
              <a:gd name="adj2" fmla="val -93049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очі бачити?</a:t>
            </a:r>
          </a:p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вуха слухати?</a:t>
            </a:r>
          </a:p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руки писати у зошиті?</a:t>
            </a:r>
          </a:p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ніжки відпочити трішки?</a:t>
            </a:r>
            <a:endParaRPr lang="ru-RU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3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284284" y="1620364"/>
            <a:ext cx="9017979" cy="173829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 </a:t>
            </a:r>
            <a:r>
              <a:rPr lang="ru-RU" sz="3500" dirty="0" err="1"/>
              <a:t>таке</a:t>
            </a:r>
            <a:r>
              <a:rPr lang="ru-RU" sz="3500" dirty="0"/>
              <a:t> </a:t>
            </a:r>
            <a:r>
              <a:rPr lang="ru-RU" sz="3500" dirty="0" err="1"/>
              <a:t>Всесвіт</a:t>
            </a:r>
            <a:r>
              <a:rPr lang="ru-RU" sz="3500" dirty="0"/>
              <a:t>?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97-99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72689" y="2388317"/>
            <a:ext cx="7304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b="1" dirty="0">
                <a:solidFill>
                  <a:srgbClr val="C00000"/>
                </a:solidFill>
              </a:rPr>
              <a:t>    </a:t>
            </a:r>
            <a:r>
              <a:rPr lang="ru-RU" sz="4000" b="1" dirty="0" err="1">
                <a:solidFill>
                  <a:srgbClr val="FF0000"/>
                </a:solidFill>
              </a:rPr>
              <a:t>Всесвіт</a:t>
            </a:r>
            <a:r>
              <a:rPr lang="ru-RU" sz="4000" b="1" dirty="0">
                <a:solidFill>
                  <a:srgbClr val="FF0000"/>
                </a:solidFill>
              </a:rPr>
              <a:t> –</a:t>
            </a:r>
            <a:r>
              <a:rPr lang="ru-RU" sz="4000" b="1" dirty="0">
                <a:solidFill>
                  <a:srgbClr val="C00000"/>
                </a:solidFill>
              </a:rPr>
              <a:t> </a:t>
            </a:r>
            <a:r>
              <a:rPr lang="ru-RU" sz="4000" dirty="0"/>
              <a:t>сукупність галактик і </a:t>
            </a:r>
            <a:r>
              <a:rPr lang="ru-RU" sz="4000" dirty="0" err="1"/>
              <a:t>простір</a:t>
            </a:r>
            <a:r>
              <a:rPr lang="ru-RU" sz="4000" dirty="0"/>
              <a:t> </a:t>
            </a:r>
            <a:r>
              <a:rPr lang="ru-RU" sz="4000" dirty="0" err="1"/>
              <a:t>між</a:t>
            </a:r>
            <a:r>
              <a:rPr lang="ru-RU" sz="4000" dirty="0"/>
              <a:t> ними.</a:t>
            </a:r>
            <a:endParaRPr lang="uk-UA" sz="40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Визначні постаті України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0500" y="1730187"/>
            <a:ext cx="7438465" cy="315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500" dirty="0" err="1">
                <a:solidFill>
                  <a:srgbClr val="FFFF00"/>
                </a:solidFill>
              </a:rPr>
              <a:t>Леонід</a:t>
            </a:r>
            <a:r>
              <a:rPr lang="ru-RU" sz="3500" dirty="0">
                <a:solidFill>
                  <a:srgbClr val="FFFF00"/>
                </a:solidFill>
              </a:rPr>
              <a:t> </a:t>
            </a:r>
            <a:r>
              <a:rPr lang="ru-RU" sz="3500" dirty="0" err="1">
                <a:solidFill>
                  <a:srgbClr val="FFFF00"/>
                </a:solidFill>
              </a:rPr>
              <a:t>Каденюк</a:t>
            </a:r>
            <a:r>
              <a:rPr lang="ru-RU" sz="3500" dirty="0">
                <a:solidFill>
                  <a:srgbClr val="FFFF00"/>
                </a:solidFill>
              </a:rPr>
              <a:t> </a:t>
            </a:r>
            <a:r>
              <a:rPr lang="ru-RU" sz="3500" dirty="0"/>
              <a:t>– перший космонавт </a:t>
            </a:r>
            <a:r>
              <a:rPr lang="ru-RU" sz="3500" dirty="0" err="1"/>
              <a:t>незалежної</a:t>
            </a:r>
            <a:r>
              <a:rPr lang="ru-RU" sz="3500" dirty="0"/>
              <a:t> </a:t>
            </a:r>
            <a:r>
              <a:rPr lang="ru-RU" sz="3500" dirty="0" err="1"/>
              <a:t>України</a:t>
            </a:r>
            <a:r>
              <a:rPr lang="ru-RU" sz="3500" dirty="0"/>
              <a:t> ,</a:t>
            </a:r>
            <a:r>
              <a:rPr lang="ru-RU" sz="3500" dirty="0" err="1"/>
              <a:t>який</a:t>
            </a:r>
            <a:r>
              <a:rPr lang="ru-RU" sz="3500" dirty="0"/>
              <a:t> у 1997 </a:t>
            </a:r>
            <a:r>
              <a:rPr lang="ru-RU" sz="3500" dirty="0" err="1"/>
              <a:t>році</a:t>
            </a:r>
            <a:r>
              <a:rPr lang="ru-RU" sz="3500" dirty="0"/>
              <a:t> </a:t>
            </a:r>
            <a:r>
              <a:rPr lang="ru-RU" sz="3500" dirty="0" err="1"/>
              <a:t>здійснив</a:t>
            </a:r>
            <a:r>
              <a:rPr lang="ru-RU" sz="3500" dirty="0"/>
              <a:t> </a:t>
            </a:r>
            <a:r>
              <a:rPr lang="ru-RU" sz="3500" dirty="0" err="1"/>
              <a:t>політ</a:t>
            </a:r>
            <a:r>
              <a:rPr lang="ru-RU" sz="3500" dirty="0"/>
              <a:t> у космос.</a:t>
            </a:r>
            <a:endParaRPr lang="uk-UA" sz="35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743" y="1412670"/>
            <a:ext cx="4141694" cy="517196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860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Розгляньте на фото </a:t>
            </a:r>
            <a:r>
              <a:rPr lang="ru-RU" sz="2000" b="1" dirty="0" err="1">
                <a:solidFill>
                  <a:schemeClr val="bg1"/>
                </a:solidFill>
              </a:rPr>
              <a:t>прилади</a:t>
            </a:r>
            <a:r>
              <a:rPr lang="ru-RU" sz="2000" b="1" dirty="0">
                <a:solidFill>
                  <a:schemeClr val="bg1"/>
                </a:solidFill>
              </a:rPr>
              <a:t>, за </a:t>
            </a:r>
            <a:r>
              <a:rPr lang="ru-RU" sz="2000" b="1" dirty="0" err="1">
                <a:solidFill>
                  <a:schemeClr val="bg1"/>
                </a:solidFill>
              </a:rPr>
              <a:t>допомогою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яких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давні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дослідники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вивчали</a:t>
            </a:r>
            <a:r>
              <a:rPr lang="ru-RU" sz="2000" b="1" dirty="0">
                <a:solidFill>
                  <a:schemeClr val="bg1"/>
                </a:solidFill>
              </a:rPr>
              <a:t> небо. </a:t>
            </a:r>
            <a:r>
              <a:rPr lang="ru-RU" sz="2000" b="1" dirty="0" err="1">
                <a:solidFill>
                  <a:schemeClr val="bg1"/>
                </a:solidFill>
              </a:rPr>
              <a:t>Які</a:t>
            </a:r>
            <a:r>
              <a:rPr lang="ru-RU" sz="2000" b="1" dirty="0">
                <a:solidFill>
                  <a:schemeClr val="bg1"/>
                </a:solidFill>
              </a:rPr>
              <a:t> з них </a:t>
            </a:r>
            <a:r>
              <a:rPr lang="ru-RU" sz="2000" b="1" dirty="0" err="1">
                <a:solidFill>
                  <a:schemeClr val="bg1"/>
                </a:solidFill>
              </a:rPr>
              <a:t>ви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знаєте</a:t>
            </a:r>
            <a:r>
              <a:rPr lang="ru-RU" sz="2000" b="1" dirty="0">
                <a:solidFill>
                  <a:schemeClr val="bg1"/>
                </a:solidFill>
              </a:rPr>
              <a:t>? </a:t>
            </a:r>
            <a:r>
              <a:rPr lang="ru-RU" sz="2000" b="1" dirty="0" err="1">
                <a:solidFill>
                  <a:schemeClr val="bg1"/>
                </a:solidFill>
              </a:rPr>
              <a:t>Якими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доводилося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користуватися</a:t>
            </a:r>
            <a:r>
              <a:rPr lang="ru-RU" sz="2000" b="1" dirty="0">
                <a:solidFill>
                  <a:schemeClr val="bg1"/>
                </a:solidFill>
              </a:rPr>
              <a:t>? З </a:t>
            </a:r>
            <a:r>
              <a:rPr lang="ru-RU" sz="2000" b="1" dirty="0" err="1">
                <a:solidFill>
                  <a:schemeClr val="bg1"/>
                </a:solidFill>
              </a:rPr>
              <a:t>якою</a:t>
            </a:r>
            <a:r>
              <a:rPr lang="ru-RU" sz="2000" b="1" dirty="0">
                <a:solidFill>
                  <a:schemeClr val="bg1"/>
                </a:solidFill>
              </a:rPr>
              <a:t> метою?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4365" y="2868706"/>
            <a:ext cx="4087906" cy="40879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6" y="1897155"/>
            <a:ext cx="2419350" cy="1895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070" y="1843366"/>
            <a:ext cx="2124075" cy="21526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058" y="1843366"/>
            <a:ext cx="2460171" cy="21526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078" name="Picture 6" descr="Секстант — навигационный измерительный инструмент. | Дайвинг клуб 2b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142" y="1843366"/>
            <a:ext cx="2676993" cy="240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12457" y="4433054"/>
            <a:ext cx="16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гномон</a:t>
            </a:r>
            <a:endParaRPr lang="ru-RU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2707070" y="4433054"/>
            <a:ext cx="1990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астролябія</a:t>
            </a:r>
            <a:endParaRPr lang="ru-RU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78904" y="4433054"/>
            <a:ext cx="16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квадрант</a:t>
            </a:r>
            <a:endParaRPr lang="ru-RU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8139383" y="4433054"/>
            <a:ext cx="16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секстант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44093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7338</TotalTime>
  <Words>708</Words>
  <Application>Microsoft Office PowerPoint</Application>
  <PresentationFormat>Широкоэкранный</PresentationFormat>
  <Paragraphs>177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2134</cp:revision>
  <dcterms:created xsi:type="dcterms:W3CDTF">2018-01-05T16:38:53Z</dcterms:created>
  <dcterms:modified xsi:type="dcterms:W3CDTF">2022-04-15T06:00:38Z</dcterms:modified>
</cp:coreProperties>
</file>