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58" r:id="rId5"/>
    <p:sldId id="300" r:id="rId6"/>
    <p:sldId id="270" r:id="rId7"/>
    <p:sldId id="301" r:id="rId8"/>
    <p:sldId id="302" r:id="rId9"/>
    <p:sldId id="303" r:id="rId10"/>
    <p:sldId id="283" r:id="rId11"/>
    <p:sldId id="281" r:id="rId12"/>
    <p:sldId id="284" r:id="rId13"/>
    <p:sldId id="285" r:id="rId14"/>
    <p:sldId id="286" r:id="rId15"/>
    <p:sldId id="304" r:id="rId16"/>
    <p:sldId id="299" r:id="rId17"/>
    <p:sldId id="297" r:id="rId18"/>
    <p:sldId id="298" r:id="rId19"/>
    <p:sldId id="287" r:id="rId20"/>
    <p:sldId id="306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95FFF"/>
    <a:srgbClr val="2F3242"/>
    <a:srgbClr val="DBDBDE"/>
    <a:srgbClr val="FFFF00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8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4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22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83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1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88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9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86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9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32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69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95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56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6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85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1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46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4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80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91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70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0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7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77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5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85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665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9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01.02.2022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5.wdp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7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jmil.com.ua/2018-1/laborator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103" y="2476387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Додаємо і віднімаємо число 4</a:t>
            </a:r>
            <a:endParaRPr lang="ru-RU" sz="23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Ð¾Ð²âÑÐ·Ð°Ð½Ðµ Ð·Ð¾Ð±ÑÐ°Ð¶ÐµÐ½Ð½Ñ">
            <a:extLst>
              <a:ext uri="{FF2B5EF4-FFF2-40B4-BE49-F238E27FC236}">
                <a16:creationId xmlns:a16="http://schemas.microsoft.com/office/drawing/2014/main" id="{6A7EA5B9-7955-48A0-8D3B-AA7A25C2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4000" y="133264"/>
            <a:ext cx="1753590" cy="190148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05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5. Математика разом. Прочитай </a:t>
            </a:r>
            <a:r>
              <a:rPr lang="uk-UA" sz="2000" b="1" dirty="0">
                <a:solidFill>
                  <a:schemeClr val="bg1"/>
                </a:solidFill>
              </a:rPr>
              <a:t>кожну рівність, назви компоненти та результат. Усно визнач невідомий доданок, знайди його серед чисел під </a:t>
            </a:r>
            <a:r>
              <a:rPr lang="uk-UA" sz="2000" b="1" dirty="0" smtClean="0">
                <a:solidFill>
                  <a:schemeClr val="bg1"/>
                </a:solidFill>
              </a:rPr>
              <a:t>рискою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356F63-A5DA-4921-B854-955224378B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306730" y="2589875"/>
            <a:ext cx="11578539" cy="18615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59EC55-1A5E-46D9-A789-58CFD0257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730" y="2967677"/>
            <a:ext cx="460352" cy="5886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FD1CBF-8283-430B-B262-6DB065177F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080" y="2980638"/>
            <a:ext cx="460352" cy="588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647" y="2932006"/>
            <a:ext cx="460352" cy="5886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0859B1-205F-49F9-826A-1C9322D760C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4622" y="2967676"/>
            <a:ext cx="460352" cy="5886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008729" y="2980638"/>
            <a:ext cx="600499" cy="540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48418" y="3794078"/>
            <a:ext cx="2169994" cy="450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rgbClr val="1694E9"/>
                </a:solidFill>
              </a:rPr>
              <a:t>4     5     10</a:t>
            </a:r>
            <a:endParaRPr lang="uk-UA" sz="3200" b="1" dirty="0">
              <a:solidFill>
                <a:srgbClr val="1694E9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59171" y="3029270"/>
            <a:ext cx="775647" cy="540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uk-UA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312016" y="2991991"/>
            <a:ext cx="573254" cy="540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15276" y="3794078"/>
            <a:ext cx="2169994" cy="450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rgbClr val="1694E9"/>
                </a:solidFill>
              </a:rPr>
              <a:t>4     5     7</a:t>
            </a:r>
            <a:endParaRPr lang="uk-UA" sz="3200" b="1" dirty="0">
              <a:solidFill>
                <a:srgbClr val="1694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63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Щоденні 5. Математика самостійно.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</a:t>
            </a:r>
            <a:r>
              <a:rPr lang="uk-UA" sz="2000" b="1" dirty="0">
                <a:solidFill>
                  <a:schemeClr val="bg1"/>
                </a:solidFill>
              </a:rPr>
              <a:t>можна запитати про кількість 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err="1" smtClean="0">
                <a:solidFill>
                  <a:schemeClr val="bg1"/>
                </a:solidFill>
              </a:rPr>
              <a:t>гудзиків</a:t>
            </a:r>
            <a:r>
              <a:rPr lang="uk-UA" sz="2000" b="1" dirty="0" smtClean="0">
                <a:solidFill>
                  <a:schemeClr val="bg1"/>
                </a:solidFill>
              </a:rPr>
              <a:t>?  Склади  вираз.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7742" y="1400056"/>
            <a:ext cx="11763134" cy="340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Этапы выполнения практической работы &amp;quot;Прием прорисовки объема предмета.  Пуговица.&amp;quot; • Paint • limonmalina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9309" y="2931399"/>
            <a:ext cx="634027" cy="6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Этапы выполнения практической работы &amp;quot;Прием прорисовки объема предмета.  Пуговица.&amp;quot; • Paint • limonmalina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9076" y="2931399"/>
            <a:ext cx="634027" cy="6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874"/>
          <a:stretch/>
        </p:blipFill>
        <p:spPr>
          <a:xfrm>
            <a:off x="8937014" y="2973573"/>
            <a:ext cx="460352" cy="5886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7366" y="2974209"/>
            <a:ext cx="460352" cy="5886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0172" y="3060088"/>
            <a:ext cx="460352" cy="5886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7138" y="3060087"/>
            <a:ext cx="460352" cy="5886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00440" y="3060088"/>
            <a:ext cx="460352" cy="5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5" y="1310950"/>
            <a:ext cx="11500576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01.02.2022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63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000" b="1" dirty="0">
                <a:solidFill>
                  <a:prstClr val="white"/>
                </a:solidFill>
              </a:rPr>
              <a:t>Щоденні 5. Математика самостійно.</a:t>
            </a:r>
          </a:p>
          <a:p>
            <a:pPr algn="ctr"/>
            <a:r>
              <a:rPr lang="uk-UA" sz="2000" b="1" dirty="0" smtClean="0">
                <a:solidFill>
                  <a:prstClr val="white"/>
                </a:solidFill>
              </a:rPr>
              <a:t>Що </a:t>
            </a:r>
            <a:r>
              <a:rPr lang="uk-UA" sz="2000" b="1" dirty="0">
                <a:solidFill>
                  <a:prstClr val="white"/>
                </a:solidFill>
              </a:rPr>
              <a:t>можна запитати про кількість </a:t>
            </a:r>
            <a:r>
              <a:rPr lang="uk-UA" sz="2000" b="1" dirty="0" smtClean="0">
                <a:solidFill>
                  <a:prstClr val="white"/>
                </a:solidFill>
              </a:rPr>
              <a:t> </a:t>
            </a:r>
            <a:r>
              <a:rPr lang="uk-UA" sz="2000" b="1" dirty="0" err="1" smtClean="0">
                <a:solidFill>
                  <a:prstClr val="white"/>
                </a:solidFill>
              </a:rPr>
              <a:t>гудзиків</a:t>
            </a:r>
            <a:r>
              <a:rPr lang="uk-UA" sz="2000" b="1" dirty="0" smtClean="0">
                <a:solidFill>
                  <a:prstClr val="white"/>
                </a:solidFill>
              </a:rPr>
              <a:t>?  Склади  вираз.</a:t>
            </a:r>
            <a:endParaRPr lang="uk-UA" sz="20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prstClr val="white"/>
                </a:solidFill>
              </a:rPr>
              <a:t>11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874"/>
          <a:stretch/>
        </p:blipFill>
        <p:spPr>
          <a:xfrm>
            <a:off x="10413063" y="3850541"/>
            <a:ext cx="460352" cy="5886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1251" y="3892602"/>
            <a:ext cx="460352" cy="5886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3827" y="3875892"/>
            <a:ext cx="460352" cy="5886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2711" y="3892602"/>
            <a:ext cx="460352" cy="5886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6DB08FB-60EC-4F66-A7C4-8B5B984FC81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965" y="3892602"/>
            <a:ext cx="460352" cy="588665"/>
          </a:xfrm>
          <a:prstGeom prst="rect">
            <a:avLst/>
          </a:prstGeom>
        </p:spPr>
      </p:pic>
      <p:sp>
        <p:nvSpPr>
          <p:cNvPr id="6" name="Дуга 5"/>
          <p:cNvSpPr/>
          <p:nvPr/>
        </p:nvSpPr>
        <p:spPr>
          <a:xfrm>
            <a:off x="8567463" y="2656763"/>
            <a:ext cx="2770496" cy="1410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Дуга 19"/>
          <p:cNvSpPr/>
          <p:nvPr/>
        </p:nvSpPr>
        <p:spPr>
          <a:xfrm flipH="1">
            <a:off x="8806066" y="2656764"/>
            <a:ext cx="2293290" cy="2820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9840036" y="2320119"/>
            <a:ext cx="5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6</a:t>
            </a:r>
          </a:p>
        </p:txBody>
      </p:sp>
      <p:sp>
        <p:nvSpPr>
          <p:cNvPr id="9" name="Дуга 8"/>
          <p:cNvSpPr/>
          <p:nvPr/>
        </p:nvSpPr>
        <p:spPr>
          <a:xfrm rot="9142888">
            <a:off x="8669928" y="2789856"/>
            <a:ext cx="1364776" cy="548901"/>
          </a:xfrm>
          <a:prstGeom prst="arc">
            <a:avLst>
              <a:gd name="adj1" fmla="val 1612633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8972108" y="3439162"/>
            <a:ext cx="3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04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08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запитати</a:t>
            </a:r>
            <a:r>
              <a:rPr lang="ru-RU" sz="2000" b="1" dirty="0">
                <a:solidFill>
                  <a:schemeClr val="bg1"/>
                </a:solidFill>
              </a:rPr>
              <a:t> про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істот</a:t>
            </a:r>
            <a:r>
              <a:rPr lang="ru-RU" sz="2000" b="1" dirty="0">
                <a:solidFill>
                  <a:schemeClr val="bg1"/>
                </a:solidFill>
              </a:rPr>
              <a:t> у кожному </a:t>
            </a:r>
            <a:r>
              <a:rPr lang="ru-RU" sz="2000" b="1" dirty="0" err="1">
                <a:solidFill>
                  <a:schemeClr val="bg1"/>
                </a:solidFill>
              </a:rPr>
              <a:t>випадку</a:t>
            </a:r>
            <a:r>
              <a:rPr lang="ru-RU" sz="2000" b="1" dirty="0">
                <a:solidFill>
                  <a:schemeClr val="bg1"/>
                </a:solidFill>
              </a:rPr>
              <a:t>? Добери </a:t>
            </a:r>
            <a:r>
              <a:rPr lang="ru-RU" sz="2000" b="1" dirty="0" err="1">
                <a:solidFill>
                  <a:schemeClr val="bg1"/>
                </a:solidFill>
              </a:rPr>
              <a:t>відповідну</a:t>
            </a:r>
            <a:r>
              <a:rPr lang="ru-RU" sz="2000" b="1" dirty="0">
                <a:solidFill>
                  <a:schemeClr val="bg1"/>
                </a:solidFill>
              </a:rPr>
              <a:t> схему. </a:t>
            </a:r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рівність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688AE3B-5FF4-4F6C-9507-0C428A137414}"/>
              </a:ext>
            </a:extLst>
          </p:cNvPr>
          <p:cNvSpPr/>
          <p:nvPr/>
        </p:nvSpPr>
        <p:spPr>
          <a:xfrm>
            <a:off x="160561" y="1299410"/>
            <a:ext cx="3030604" cy="41869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1)На сонечку грілися 7 жабок і 3 вужі.</a:t>
            </a:r>
          </a:p>
          <a:p>
            <a:pPr algn="ctr"/>
            <a:endParaRPr lang="uk-UA" sz="2000" b="1" dirty="0"/>
          </a:p>
          <a:p>
            <a:pPr algn="ctr"/>
            <a:r>
              <a:rPr lang="uk-UA" sz="2000" b="1" dirty="0"/>
              <a:t> 2)На сонечку грілися 7 жабок. Потім 3 жабки стрибнули у воду.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AA380A-A48B-4FAE-9F87-3CF6CDED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99" y="1299410"/>
            <a:ext cx="5511859" cy="2784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1CFE57-CCFF-423B-A457-6B8834C81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374" y="4083546"/>
            <a:ext cx="6209708" cy="2480912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4AEEC32F-0962-42B0-A625-956A7DFF3937}"/>
              </a:ext>
            </a:extLst>
          </p:cNvPr>
          <p:cNvCxnSpPr>
            <a:cxnSpLocks/>
          </p:cNvCxnSpPr>
          <p:nvPr/>
        </p:nvCxnSpPr>
        <p:spPr>
          <a:xfrm>
            <a:off x="3089710" y="2926136"/>
            <a:ext cx="4148488" cy="2656518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2022" y="6060084"/>
            <a:ext cx="180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7+3=10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7306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08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запитати</a:t>
            </a:r>
            <a:r>
              <a:rPr lang="ru-RU" sz="2000" b="1" dirty="0">
                <a:solidFill>
                  <a:schemeClr val="bg1"/>
                </a:solidFill>
              </a:rPr>
              <a:t> про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істот</a:t>
            </a:r>
            <a:r>
              <a:rPr lang="ru-RU" sz="2000" b="1" dirty="0">
                <a:solidFill>
                  <a:schemeClr val="bg1"/>
                </a:solidFill>
              </a:rPr>
              <a:t> у кожному </a:t>
            </a:r>
            <a:r>
              <a:rPr lang="ru-RU" sz="2000" b="1" dirty="0" err="1">
                <a:solidFill>
                  <a:schemeClr val="bg1"/>
                </a:solidFill>
              </a:rPr>
              <a:t>випадку</a:t>
            </a:r>
            <a:r>
              <a:rPr lang="ru-RU" sz="2000" b="1" dirty="0">
                <a:solidFill>
                  <a:schemeClr val="bg1"/>
                </a:solidFill>
              </a:rPr>
              <a:t>? Добери </a:t>
            </a:r>
            <a:r>
              <a:rPr lang="ru-RU" sz="2000" b="1" dirty="0" err="1">
                <a:solidFill>
                  <a:schemeClr val="bg1"/>
                </a:solidFill>
              </a:rPr>
              <a:t>відповідну</a:t>
            </a:r>
            <a:r>
              <a:rPr lang="ru-RU" sz="2000" b="1" dirty="0">
                <a:solidFill>
                  <a:schemeClr val="bg1"/>
                </a:solidFill>
              </a:rPr>
              <a:t> схему. </a:t>
            </a:r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рівність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688AE3B-5FF4-4F6C-9507-0C428A137414}"/>
              </a:ext>
            </a:extLst>
          </p:cNvPr>
          <p:cNvSpPr/>
          <p:nvPr/>
        </p:nvSpPr>
        <p:spPr>
          <a:xfrm>
            <a:off x="160561" y="1299410"/>
            <a:ext cx="3030604" cy="41869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1)На сонечку грілися 7 жабок і 3 вужі.</a:t>
            </a:r>
          </a:p>
          <a:p>
            <a:pPr algn="ctr"/>
            <a:endParaRPr lang="uk-UA" sz="2000" b="1" dirty="0"/>
          </a:p>
          <a:p>
            <a:pPr algn="ctr"/>
            <a:r>
              <a:rPr lang="uk-UA" sz="2000" b="1" dirty="0"/>
              <a:t> 2)На сонечку грілися 7 жабок. Потім 3 жабки стрибнули у воду.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AA380A-A48B-4FAE-9F87-3CF6CDED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99" y="1299410"/>
            <a:ext cx="5511859" cy="2784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1CFE57-CCFF-423B-A457-6B8834C81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374" y="4083546"/>
            <a:ext cx="6209708" cy="2480912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4AEEC32F-0962-42B0-A625-956A7DFF3937}"/>
              </a:ext>
            </a:extLst>
          </p:cNvPr>
          <p:cNvCxnSpPr>
            <a:cxnSpLocks/>
          </p:cNvCxnSpPr>
          <p:nvPr/>
        </p:nvCxnSpPr>
        <p:spPr>
          <a:xfrm>
            <a:off x="3089710" y="2926136"/>
            <a:ext cx="4148488" cy="2656518"/>
          </a:xfrm>
          <a:prstGeom prst="straightConnector1">
            <a:avLst/>
          </a:prstGeom>
          <a:ln w="57150">
            <a:solidFill>
              <a:srgbClr val="2F3242">
                <a:alpha val="3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9070CDD2-E3CB-4CF0-AB14-7B30925D984A}"/>
              </a:ext>
            </a:extLst>
          </p:cNvPr>
          <p:cNvCxnSpPr>
            <a:cxnSpLocks/>
          </p:cNvCxnSpPr>
          <p:nvPr/>
        </p:nvCxnSpPr>
        <p:spPr>
          <a:xfrm>
            <a:off x="3089710" y="4020535"/>
            <a:ext cx="5835926" cy="318978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31104" y="5324002"/>
            <a:ext cx="185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7 - 3=4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7304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увати 16">
            <a:extLst>
              <a:ext uri="{FF2B5EF4-FFF2-40B4-BE49-F238E27FC236}">
                <a16:creationId xmlns:a16="http://schemas.microsoft.com/office/drawing/2014/main" id="{2694CF00-63DE-4987-A2C2-F171F95E5575}"/>
              </a:ext>
            </a:extLst>
          </p:cNvPr>
          <p:cNvGrpSpPr/>
          <p:nvPr/>
        </p:nvGrpSpPr>
        <p:grpSpPr>
          <a:xfrm>
            <a:off x="376381" y="1934679"/>
            <a:ext cx="11439235" cy="3563694"/>
            <a:chOff x="376381" y="1934679"/>
            <a:chExt cx="11439235" cy="356369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D5C1CCF-AE38-4872-A1E5-B6581812D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376381" y="1934679"/>
              <a:ext cx="11439235" cy="3563694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6" name="Прямокутник 15">
              <a:extLst>
                <a:ext uri="{FF2B5EF4-FFF2-40B4-BE49-F238E27FC236}">
                  <a16:creationId xmlns:a16="http://schemas.microsoft.com/office/drawing/2014/main" id="{92ECBA7C-CB67-46BE-B561-BBA8EA3EF405}"/>
                </a:ext>
              </a:extLst>
            </p:cNvPr>
            <p:cNvSpPr/>
            <p:nvPr/>
          </p:nvSpPr>
          <p:spPr>
            <a:xfrm>
              <a:off x="452387" y="1941957"/>
              <a:ext cx="6631807" cy="464974"/>
            </a:xfrm>
            <a:prstGeom prst="rect">
              <a:avLst/>
            </a:prstGeom>
            <a:solidFill>
              <a:srgbClr val="DB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13631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Наталка вирізала 5 сніжинок і 3 фігурки тварин. На схемі зліва покажи скільки всього сніжинок і тварин вирізала Наталка, на схемі справа – на скільки більше сніжинок, ніж тварин, вирізала дівчинка. Склади відповідні рівності.</a:t>
            </a:r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F6EE3EFD-469A-4F72-A3D3-685035A67D5B}"/>
              </a:ext>
            </a:extLst>
          </p:cNvPr>
          <p:cNvSpPr/>
          <p:nvPr/>
        </p:nvSpPr>
        <p:spPr>
          <a:xfrm rot="16200000">
            <a:off x="1430022" y="2281249"/>
            <a:ext cx="777183" cy="2572289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CBCF01AA-C55A-4967-A930-1C505B19E70E}"/>
              </a:ext>
            </a:extLst>
          </p:cNvPr>
          <p:cNvSpPr/>
          <p:nvPr/>
        </p:nvSpPr>
        <p:spPr>
          <a:xfrm>
            <a:off x="1651340" y="2656573"/>
            <a:ext cx="385010" cy="385010"/>
          </a:xfrm>
          <a:prstGeom prst="rect">
            <a:avLst/>
          </a:prstGeom>
          <a:noFill/>
          <a:ln w="28575">
            <a:solidFill>
              <a:srgbClr val="169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Дуга 9">
            <a:extLst>
              <a:ext uri="{FF2B5EF4-FFF2-40B4-BE49-F238E27FC236}">
                <a16:creationId xmlns:a16="http://schemas.microsoft.com/office/drawing/2014/main" id="{0224FE42-415F-46F5-AFB2-AD61466B41C1}"/>
              </a:ext>
            </a:extLst>
          </p:cNvPr>
          <p:cNvSpPr/>
          <p:nvPr/>
        </p:nvSpPr>
        <p:spPr>
          <a:xfrm rot="16200000">
            <a:off x="3471923" y="2763860"/>
            <a:ext cx="824962" cy="1559288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658BFBDC-CE00-4FE6-A86B-52A77AB34799}"/>
              </a:ext>
            </a:extLst>
          </p:cNvPr>
          <p:cNvSpPr/>
          <p:nvPr/>
        </p:nvSpPr>
        <p:spPr>
          <a:xfrm>
            <a:off x="3691899" y="2667430"/>
            <a:ext cx="385010" cy="3850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684FCC6B-E5FF-4894-A6E1-A984F55433A9}"/>
              </a:ext>
            </a:extLst>
          </p:cNvPr>
          <p:cNvSpPr/>
          <p:nvPr/>
        </p:nvSpPr>
        <p:spPr>
          <a:xfrm rot="5400000">
            <a:off x="2304802" y="1664947"/>
            <a:ext cx="566485" cy="4111152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0E230789-C528-4AFC-B84F-6FF6C7A648FB}"/>
              </a:ext>
            </a:extLst>
          </p:cNvPr>
          <p:cNvSpPr/>
          <p:nvPr/>
        </p:nvSpPr>
        <p:spPr>
          <a:xfrm>
            <a:off x="2405752" y="4080419"/>
            <a:ext cx="385010" cy="385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50EDD31A-F18A-4497-A030-AC24A951FC50}"/>
              </a:ext>
            </a:extLst>
          </p:cNvPr>
          <p:cNvSpPr/>
          <p:nvPr/>
        </p:nvSpPr>
        <p:spPr>
          <a:xfrm rot="16200000">
            <a:off x="9749823" y="1573790"/>
            <a:ext cx="693021" cy="2572289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D29C7C2-65A4-4784-BB2C-E3F1905B8F8D}"/>
              </a:ext>
            </a:extLst>
          </p:cNvPr>
          <p:cNvSpPr/>
          <p:nvPr/>
        </p:nvSpPr>
        <p:spPr>
          <a:xfrm>
            <a:off x="9903828" y="2021921"/>
            <a:ext cx="385010" cy="385010"/>
          </a:xfrm>
          <a:prstGeom prst="rect">
            <a:avLst/>
          </a:prstGeom>
          <a:noFill/>
          <a:ln w="28575">
            <a:solidFill>
              <a:srgbClr val="169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58820D84-8D6F-4616-BD9C-4F4A6974E3F7}"/>
              </a:ext>
            </a:extLst>
          </p:cNvPr>
          <p:cNvSpPr/>
          <p:nvPr/>
        </p:nvSpPr>
        <p:spPr>
          <a:xfrm rot="16200000" flipH="1">
            <a:off x="9404645" y="3103903"/>
            <a:ext cx="378196" cy="1559288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64306966-8A83-4F14-AA21-B059F2CD4D6D}"/>
              </a:ext>
            </a:extLst>
          </p:cNvPr>
          <p:cNvSpPr/>
          <p:nvPr/>
        </p:nvSpPr>
        <p:spPr>
          <a:xfrm>
            <a:off x="9401238" y="4157825"/>
            <a:ext cx="385010" cy="3850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CB5F486C-53A8-4E8A-B75C-7209FD47E116}"/>
              </a:ext>
            </a:extLst>
          </p:cNvPr>
          <p:cNvSpPr/>
          <p:nvPr/>
        </p:nvSpPr>
        <p:spPr>
          <a:xfrm rot="5400000">
            <a:off x="10579944" y="2510404"/>
            <a:ext cx="595978" cy="1009093"/>
          </a:xfrm>
          <a:prstGeom prst="arc">
            <a:avLst>
              <a:gd name="adj1" fmla="val 16200000"/>
              <a:gd name="adj2" fmla="val 52926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1694E9"/>
              </a:solidFill>
            </a:endParaRP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9AC5FB3B-533D-475C-98F0-32347B0CB0F9}"/>
              </a:ext>
            </a:extLst>
          </p:cNvPr>
          <p:cNvSpPr/>
          <p:nvPr/>
        </p:nvSpPr>
        <p:spPr>
          <a:xfrm>
            <a:off x="10709491" y="3409982"/>
            <a:ext cx="385010" cy="385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AA001D2-C9DA-45F6-B6C8-D3870E09E9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669" y="2617780"/>
            <a:ext cx="460352" cy="58866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D7A007A-D598-4C07-8C02-C739585294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0441" y="2617780"/>
            <a:ext cx="460352" cy="58866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04D1E18-38CB-41D8-AA17-FAACEC9322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6157" y="1981874"/>
            <a:ext cx="460352" cy="5886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E3318C6-E7A8-4F72-9C00-C3BE4A79E8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046" y="4132974"/>
            <a:ext cx="460352" cy="58866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642737B-C5D2-419D-B13A-DAEC29CEEE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716" y="4681226"/>
            <a:ext cx="460352" cy="5886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24CDC8B-A6B3-47DB-8C56-69EA1CD696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4739782"/>
            <a:ext cx="460352" cy="58866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42D0796-2D93-4EE1-9A80-33AD262CBC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4149" y="4683576"/>
            <a:ext cx="460352" cy="58866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B4A1ACB-1496-4063-98A5-3DA1F945C6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596" y="4739782"/>
            <a:ext cx="460352" cy="58866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1133C33-5F92-4D23-AF20-0AAAC8012D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813" y="4680076"/>
            <a:ext cx="460352" cy="58866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F434113-4DC6-43B2-A0AB-B8B6B8D5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0661" y="4683576"/>
            <a:ext cx="460352" cy="58866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7E7DA45-1077-41DC-B7F5-E27C7F98F33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1013" y="4742132"/>
            <a:ext cx="460352" cy="58866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0BA0E0-B96E-4884-AB19-E133DADCCE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2094" y="4685926"/>
            <a:ext cx="460352" cy="588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B8F8A68-2751-44FE-8263-D524CEF275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1541" y="4742132"/>
            <a:ext cx="460352" cy="58866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7B643C2-6212-4CE6-AE1A-62FCA4AC2D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8758" y="4682426"/>
            <a:ext cx="460352" cy="5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13963" y="367674"/>
            <a:ext cx="27432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schemeClr val="bg1"/>
                </a:solidFill>
              </a:rPr>
              <a:t>01.02.2022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07" y="1313644"/>
            <a:ext cx="3992449" cy="497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718" y="1301209"/>
            <a:ext cx="3485921" cy="499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482" y="502276"/>
            <a:ext cx="637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Як дослідник, ви зустрічаєтеся з науковцями. </a:t>
            </a:r>
          </a:p>
          <a:p>
            <a:pPr algn="ctr"/>
            <a:r>
              <a:rPr lang="uk-UA" b="1" dirty="0" smtClean="0">
                <a:solidFill>
                  <a:srgbClr val="C00000"/>
                </a:solidFill>
              </a:rPr>
              <a:t>Розшифруй з ким ти зустрінешся?</a:t>
            </a:r>
            <a:endParaRPr lang="uk-UA" b="1" dirty="0">
              <a:solidFill>
                <a:srgbClr val="C00000"/>
              </a:solidFill>
            </a:endParaRPr>
          </a:p>
        </p:txBody>
      </p:sp>
      <p:pic>
        <p:nvPicPr>
          <p:cNvPr id="6" name="Picture 4" descr="Хлопчик і дівчинка малюнок: векторна графіка, зображення, Хлопчик і дівчинка  малюнок малюнки | Скачати з Depositphotos®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72"/>
          <a:stretch/>
        </p:blipFill>
        <p:spPr bwMode="auto">
          <a:xfrm flipH="1">
            <a:off x="4487056" y="2950449"/>
            <a:ext cx="1504370" cy="29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Хлопчик і дівчинка малюнок: векторна графіка, зображення, Хлопчик і дівчинка  малюнок малюнки | Скачати з Depositphotos®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6393644" y="2950449"/>
            <a:ext cx="1578378" cy="29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2601" y="218942"/>
            <a:ext cx="7116651" cy="97879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rgbClr val="FF0000"/>
                </a:solidFill>
              </a:rPr>
              <a:t>Випробування 1</a:t>
            </a:r>
            <a:r>
              <a:rPr lang="uk-UA" sz="3200" b="1" dirty="0" smtClean="0">
                <a:solidFill>
                  <a:srgbClr val="FF0000"/>
                </a:solidFill>
              </a:rPr>
              <a:t>. </a:t>
            </a:r>
            <a:r>
              <a:rPr lang="uk-UA" sz="3200" b="1" dirty="0">
                <a:solidFill>
                  <a:srgbClr val="FF0000"/>
                </a:solidFill>
              </a:rPr>
              <a:t>«Ми – допитливі»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005626" y="303280"/>
            <a:ext cx="2743200" cy="365125"/>
          </a:xfrm>
        </p:spPr>
        <p:txBody>
          <a:bodyPr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Сьогодні </a:t>
            </a:r>
          </a:p>
          <a:p>
            <a:pPr algn="ctr"/>
            <a:fld id="{5041627C-B8CA-44C8-AA80-F38F7E2DC942}" type="datetime1">
              <a:rPr lang="uk-UA" sz="20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1369" y="1130233"/>
            <a:ext cx="11269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                      </a:t>
            </a:r>
            <a:r>
              <a:rPr lang="ru-RU" sz="2400" dirty="0" err="1" smtClean="0"/>
              <a:t>Чи</a:t>
            </a:r>
            <a:r>
              <a:rPr lang="ru-RU" sz="2400" dirty="0" smtClean="0"/>
              <a:t> </a:t>
            </a:r>
            <a:r>
              <a:rPr lang="ru-RU" sz="2400" dirty="0" err="1" smtClean="0"/>
              <a:t>любиш</a:t>
            </a:r>
            <a:r>
              <a:rPr lang="ru-RU" sz="2400" dirty="0" smtClean="0"/>
              <a:t> </a:t>
            </a:r>
            <a:r>
              <a:rPr lang="ru-RU" sz="2400" dirty="0" err="1" smtClean="0"/>
              <a:t>ти</a:t>
            </a:r>
            <a:r>
              <a:rPr lang="ru-RU" sz="2400" dirty="0" smtClean="0"/>
              <a:t>  </a:t>
            </a:r>
            <a:r>
              <a:rPr lang="ru-RU" sz="2400" dirty="0" err="1" smtClean="0"/>
              <a:t>морозиво</a:t>
            </a:r>
            <a:r>
              <a:rPr lang="ru-RU" sz="2400" dirty="0" smtClean="0"/>
              <a:t> ? З  </a:t>
            </a:r>
            <a:r>
              <a:rPr lang="ru-RU" sz="2400" dirty="0" err="1"/>
              <a:t>чого</a:t>
            </a:r>
            <a:r>
              <a:rPr lang="ru-RU" sz="2400" dirty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 smtClean="0"/>
              <a:t>виготовляють</a:t>
            </a:r>
            <a:r>
              <a:rPr lang="ru-RU" sz="2400" dirty="0" smtClean="0"/>
              <a:t>?</a:t>
            </a:r>
            <a:endParaRPr lang="ru-RU" sz="2400" dirty="0"/>
          </a:p>
          <a:p>
            <a:r>
              <a:rPr lang="ru-RU" sz="2400" dirty="0" smtClean="0"/>
              <a:t> </a:t>
            </a:r>
            <a:r>
              <a:rPr lang="ru-RU" sz="2400" dirty="0" err="1"/>
              <a:t>М</a:t>
            </a:r>
            <a:r>
              <a:rPr lang="ru-RU" sz="2400" dirty="0" err="1" smtClean="0"/>
              <a:t>орозиво</a:t>
            </a:r>
            <a:r>
              <a:rPr lang="ru-RU" sz="2400" dirty="0" smtClean="0"/>
              <a:t> </a:t>
            </a:r>
            <a:r>
              <a:rPr lang="ru-RU" sz="2400" dirty="0" err="1"/>
              <a:t>винайшли</a:t>
            </a:r>
            <a:r>
              <a:rPr lang="ru-RU" sz="2400" dirty="0"/>
              <a:t> у </a:t>
            </a:r>
            <a:r>
              <a:rPr lang="ru-RU" sz="2400" dirty="0" err="1"/>
              <a:t>Стародавньому</a:t>
            </a:r>
            <a:r>
              <a:rPr lang="ru-RU" sz="2400" dirty="0"/>
              <a:t> </a:t>
            </a:r>
            <a:r>
              <a:rPr lang="ru-RU" sz="2400" dirty="0" err="1"/>
              <a:t>Китаї</a:t>
            </a:r>
            <a:r>
              <a:rPr lang="ru-RU" sz="2400" dirty="0"/>
              <a:t> 5 </a:t>
            </a:r>
            <a:r>
              <a:rPr lang="ru-RU" sz="2400" dirty="0" err="1"/>
              <a:t>тисяч</a:t>
            </a:r>
            <a:r>
              <a:rPr lang="ru-RU" sz="2400" dirty="0"/>
              <a:t> </a:t>
            </a:r>
            <a:r>
              <a:rPr lang="ru-RU" sz="2400" dirty="0" err="1"/>
              <a:t>років</a:t>
            </a:r>
            <a:r>
              <a:rPr lang="ru-RU" sz="2400" dirty="0"/>
              <a:t> тому </a:t>
            </a:r>
            <a:r>
              <a:rPr lang="ru-RU" sz="2400" dirty="0" smtClean="0"/>
              <a:t>і </a:t>
            </a:r>
            <a:r>
              <a:rPr lang="ru-RU" sz="2400" dirty="0" err="1" smtClean="0"/>
              <a:t>довгий</a:t>
            </a:r>
            <a:r>
              <a:rPr lang="ru-RU" sz="2400" dirty="0" smtClean="0"/>
              <a:t> </a:t>
            </a:r>
            <a:r>
              <a:rPr lang="ru-RU" sz="2400" dirty="0"/>
              <a:t>час </a:t>
            </a:r>
            <a:r>
              <a:rPr lang="ru-RU" sz="2400" dirty="0" err="1"/>
              <a:t>тримали</a:t>
            </a:r>
            <a:r>
              <a:rPr lang="ru-RU" sz="2400" dirty="0"/>
              <a:t> рецепт </a:t>
            </a:r>
            <a:r>
              <a:rPr lang="ru-RU" sz="2400" dirty="0" err="1"/>
              <a:t>приготування</a:t>
            </a:r>
            <a:r>
              <a:rPr lang="ru-RU" sz="2400" dirty="0"/>
              <a:t> </a:t>
            </a:r>
            <a:r>
              <a:rPr lang="ru-RU" sz="2400" dirty="0" err="1"/>
              <a:t>смаколика</a:t>
            </a:r>
            <a:r>
              <a:rPr lang="ru-RU" sz="2400" dirty="0"/>
              <a:t> в </a:t>
            </a:r>
            <a:r>
              <a:rPr lang="ru-RU" sz="2400" dirty="0" err="1"/>
              <a:t>таємниці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 Проведи </a:t>
            </a:r>
            <a:r>
              <a:rPr lang="ru-RU" sz="2400" dirty="0" err="1"/>
              <a:t>експеримент</a:t>
            </a:r>
            <a:r>
              <a:rPr lang="ru-RU" sz="2400" dirty="0"/>
              <a:t> «</a:t>
            </a: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речовини</a:t>
            </a:r>
            <a:r>
              <a:rPr lang="ru-RU" sz="2400" dirty="0"/>
              <a:t> </a:t>
            </a:r>
            <a:r>
              <a:rPr lang="ru-RU" sz="2400" dirty="0" err="1" smtClean="0"/>
              <a:t>замерзають</a:t>
            </a:r>
            <a:r>
              <a:rPr lang="ru-RU" sz="2400" dirty="0"/>
              <a:t> </a:t>
            </a:r>
            <a:r>
              <a:rPr lang="ru-RU" sz="2400" dirty="0" err="1" smtClean="0"/>
              <a:t>однаково</a:t>
            </a:r>
            <a:r>
              <a:rPr lang="ru-RU" sz="2400" dirty="0"/>
              <a:t>» (режим доступу: </a:t>
            </a:r>
            <a:r>
              <a:rPr lang="ru-RU" sz="2400" dirty="0">
                <a:hlinkClick r:id="rId2"/>
              </a:rPr>
              <a:t>https://</a:t>
            </a:r>
            <a:r>
              <a:rPr lang="ru-RU" sz="2400" dirty="0" smtClean="0">
                <a:hlinkClick r:id="rId2"/>
              </a:rPr>
              <a:t>jmil.com.ua/2018-1/laboratory</a:t>
            </a:r>
            <a:r>
              <a:rPr lang="ru-RU" sz="2400" dirty="0" smtClean="0"/>
              <a:t> 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6670" y="3333260"/>
            <a:ext cx="1151371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>
                <a:solidFill>
                  <a:srgbClr val="FF0000"/>
                </a:solidFill>
              </a:rPr>
              <a:t>Експеримент</a:t>
            </a:r>
            <a:r>
              <a:rPr lang="ru-RU" sz="2400" b="1" i="1" dirty="0">
                <a:solidFill>
                  <a:srgbClr val="FF0000"/>
                </a:solidFill>
              </a:rPr>
              <a:t> 1</a:t>
            </a:r>
            <a:r>
              <a:rPr lang="ru-RU" sz="2400" dirty="0">
                <a:solidFill>
                  <a:srgbClr val="FF0000"/>
                </a:solidFill>
              </a:rPr>
              <a:t>.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всі</a:t>
            </a:r>
            <a:r>
              <a:rPr lang="ru-RU" sz="2000" b="1" dirty="0"/>
              <a:t> </a:t>
            </a:r>
            <a:r>
              <a:rPr lang="ru-RU" sz="2000" b="1" dirty="0" err="1"/>
              <a:t>речовини</a:t>
            </a:r>
            <a:r>
              <a:rPr lang="ru-RU" sz="2000" b="1" dirty="0"/>
              <a:t> </a:t>
            </a:r>
            <a:r>
              <a:rPr lang="ru-RU" sz="2000" b="1" dirty="0" err="1"/>
              <a:t>замерзають</a:t>
            </a:r>
            <a:r>
              <a:rPr lang="ru-RU" sz="2000" b="1" dirty="0"/>
              <a:t> </a:t>
            </a:r>
            <a:r>
              <a:rPr lang="ru-RU" sz="2000" b="1" dirty="0" err="1"/>
              <a:t>однаково</a:t>
            </a:r>
            <a:r>
              <a:rPr lang="ru-RU" sz="2000" b="1" dirty="0"/>
              <a:t>?</a:t>
            </a:r>
          </a:p>
          <a:p>
            <a:r>
              <a:rPr lang="uk-UA" sz="2000" b="1" dirty="0" smtClean="0"/>
              <a:t>Підготуйте: </a:t>
            </a:r>
            <a:r>
              <a:rPr lang="ru-RU" sz="2000" b="1" dirty="0" err="1" smtClean="0"/>
              <a:t>одноразові</a:t>
            </a:r>
            <a:r>
              <a:rPr lang="ru-RU" sz="2000" b="1" dirty="0" smtClean="0"/>
              <a:t> </a:t>
            </a:r>
            <a:r>
              <a:rPr lang="ru-RU" sz="2000" b="1" dirty="0"/>
              <a:t>скляночки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прісною</a:t>
            </a:r>
            <a:r>
              <a:rPr lang="ru-RU" sz="2000" b="1" dirty="0"/>
              <a:t> та </a:t>
            </a:r>
            <a:r>
              <a:rPr lang="ru-RU" sz="2000" b="1" dirty="0" err="1"/>
              <a:t>солоною</a:t>
            </a:r>
            <a:r>
              <a:rPr lang="ru-RU" sz="2000" b="1" dirty="0"/>
              <a:t> водою,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соняшниковою</a:t>
            </a:r>
            <a:r>
              <a:rPr lang="ru-RU" sz="2000" b="1" dirty="0"/>
              <a:t> </a:t>
            </a:r>
            <a:r>
              <a:rPr lang="ru-RU" sz="2000" b="1" dirty="0" err="1" smtClean="0"/>
              <a:t>олією</a:t>
            </a:r>
            <a:r>
              <a:rPr lang="ru-RU" sz="2000" b="1" dirty="0" smtClean="0"/>
              <a:t>, </a:t>
            </a:r>
            <a:r>
              <a:rPr lang="uk-UA" sz="2000" b="1" dirty="0" smtClean="0"/>
              <a:t>з </a:t>
            </a:r>
            <a:r>
              <a:rPr lang="uk-UA" sz="2000" b="1" dirty="0"/>
              <a:t>молоком, оцтом.</a:t>
            </a:r>
          </a:p>
          <a:p>
            <a:r>
              <a:rPr lang="uk-UA" sz="2000" b="1" dirty="0"/>
              <a:t>Зробіть:</a:t>
            </a:r>
          </a:p>
          <a:p>
            <a:r>
              <a:rPr lang="ru-RU" sz="2000" b="1" dirty="0" err="1"/>
              <a:t>Поставте</a:t>
            </a:r>
            <a:r>
              <a:rPr lang="ru-RU" sz="2000" b="1" dirty="0"/>
              <a:t> </a:t>
            </a:r>
            <a:r>
              <a:rPr lang="ru-RU" sz="2000" b="1" dirty="0" err="1"/>
              <a:t>всі</a:t>
            </a:r>
            <a:r>
              <a:rPr lang="ru-RU" sz="2000" b="1" dirty="0"/>
              <a:t> скляночки на </a:t>
            </a:r>
            <a:r>
              <a:rPr lang="ru-RU" sz="2000" b="1" dirty="0" err="1"/>
              <a:t>ніч</a:t>
            </a:r>
            <a:r>
              <a:rPr lang="ru-RU" sz="2000" b="1" dirty="0"/>
              <a:t> у морозильник.</a:t>
            </a:r>
          </a:p>
          <a:p>
            <a:r>
              <a:rPr lang="uk-UA" sz="2000" b="1" dirty="0"/>
              <a:t>Поміркуйте:</a:t>
            </a:r>
          </a:p>
          <a:p>
            <a:r>
              <a:rPr lang="ru-RU" sz="2000" b="1" dirty="0"/>
              <a:t>Як </a:t>
            </a:r>
            <a:r>
              <a:rPr lang="ru-RU" sz="2000" b="1" dirty="0" err="1"/>
              <a:t>гадаєте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побачите</a:t>
            </a:r>
            <a:r>
              <a:rPr lang="ru-RU" sz="2000" b="1" dirty="0"/>
              <a:t> </a:t>
            </a:r>
            <a:r>
              <a:rPr lang="ru-RU" sz="2000" b="1" dirty="0" err="1"/>
              <a:t>зранку</a:t>
            </a:r>
            <a:r>
              <a:rPr lang="ru-RU" sz="2000" b="1" dirty="0"/>
              <a:t>?</a:t>
            </a:r>
          </a:p>
          <a:p>
            <a:r>
              <a:rPr lang="ru-RU" sz="2000" b="1" dirty="0"/>
              <a:t>Як </a:t>
            </a:r>
            <a:r>
              <a:rPr lang="ru-RU" sz="2000" b="1" dirty="0" err="1"/>
              <a:t>зміняться</a:t>
            </a:r>
            <a:r>
              <a:rPr lang="ru-RU" sz="2000" b="1" dirty="0"/>
              <a:t> </a:t>
            </a:r>
            <a:r>
              <a:rPr lang="ru-RU" sz="2000" b="1" dirty="0" err="1"/>
              <a:t>прісна</a:t>
            </a:r>
            <a:r>
              <a:rPr lang="ru-RU" sz="2000" b="1" dirty="0"/>
              <a:t> й солона вода, </a:t>
            </a:r>
            <a:r>
              <a:rPr lang="ru-RU" sz="2000" b="1" dirty="0" smtClean="0"/>
              <a:t>молоко, </a:t>
            </a:r>
            <a:r>
              <a:rPr lang="uk-UA" sz="2000" b="1" dirty="0" smtClean="0"/>
              <a:t>оцет</a:t>
            </a:r>
            <a:r>
              <a:rPr lang="uk-UA" sz="2000" b="1" dirty="0"/>
              <a:t>, олія?</a:t>
            </a:r>
          </a:p>
          <a:p>
            <a:r>
              <a:rPr lang="uk-UA" sz="2000" b="1" dirty="0"/>
              <a:t>Он воно як!</a:t>
            </a:r>
          </a:p>
          <a:p>
            <a:r>
              <a:rPr lang="ru-RU" sz="2000" b="1" dirty="0" smtClean="0"/>
              <a:t> </a:t>
            </a:r>
            <a:endParaRPr lang="uk-UA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9584" y="4376171"/>
            <a:ext cx="1842303" cy="160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3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Математиний</a:t>
            </a:r>
            <a:r>
              <a:rPr lang="uk-UA" sz="2000" b="1" dirty="0" smtClean="0">
                <a:solidFill>
                  <a:schemeClr val="bg1"/>
                </a:solidFill>
              </a:rPr>
              <a:t> диктант . Виконай </a:t>
            </a:r>
            <a:r>
              <a:rPr lang="uk-UA" sz="2000" b="1" dirty="0">
                <a:solidFill>
                  <a:schemeClr val="bg1"/>
                </a:solidFill>
              </a:rPr>
              <a:t>арифметичні дії 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081775-BDF2-43EA-95B1-C2CB6BFB5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58" y="1850457"/>
            <a:ext cx="8479859" cy="15785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FDA6C-12C6-4A48-AAA9-CC8CAFB294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5685" y="3854974"/>
            <a:ext cx="8551887" cy="15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01.02.2022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337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white"/>
                </a:solidFill>
              </a:rPr>
              <a:t> </a:t>
            </a:r>
            <a:r>
              <a:rPr lang="ru-RU" sz="2000" b="1" dirty="0" smtClean="0">
                <a:solidFill>
                  <a:prstClr val="white"/>
                </a:solidFill>
              </a:rPr>
              <a:t>Ми – </a:t>
            </a:r>
            <a:r>
              <a:rPr lang="ru-RU" sz="2000" b="1" dirty="0" err="1" smtClean="0">
                <a:solidFill>
                  <a:prstClr val="white"/>
                </a:solidFill>
              </a:rPr>
              <a:t>дослідники</a:t>
            </a:r>
            <a:r>
              <a:rPr lang="ru-RU" sz="2000" b="1" dirty="0" smtClean="0">
                <a:solidFill>
                  <a:prstClr val="white"/>
                </a:solidFill>
              </a:rPr>
              <a:t>. </a:t>
            </a:r>
            <a:r>
              <a:rPr lang="ru-RU" sz="2000" b="1" dirty="0" err="1" smtClean="0">
                <a:solidFill>
                  <a:prstClr val="white"/>
                </a:solidFill>
              </a:rPr>
              <a:t>Зістав</a:t>
            </a:r>
            <a:r>
              <a:rPr lang="ru-RU" sz="2000" b="1" dirty="0" smtClean="0">
                <a:solidFill>
                  <a:prstClr val="white"/>
                </a:solidFill>
              </a:rPr>
              <a:t> </a:t>
            </a:r>
            <a:r>
              <a:rPr lang="ru-RU" sz="2000" b="1" dirty="0" err="1">
                <a:solidFill>
                  <a:prstClr val="white"/>
                </a:solidFill>
              </a:rPr>
              <a:t>вирази</a:t>
            </a:r>
            <a:r>
              <a:rPr lang="ru-RU" sz="2000" b="1" dirty="0">
                <a:solidFill>
                  <a:prstClr val="white"/>
                </a:solidFill>
              </a:rPr>
              <a:t> в кожному </a:t>
            </a:r>
            <a:r>
              <a:rPr lang="ru-RU" sz="2000" b="1" dirty="0" err="1">
                <a:solidFill>
                  <a:prstClr val="white"/>
                </a:solidFill>
              </a:rPr>
              <a:t>стовпчику</a:t>
            </a:r>
            <a:r>
              <a:rPr lang="ru-RU" sz="2000" b="1" dirty="0">
                <a:solidFill>
                  <a:prstClr val="white"/>
                </a:solidFill>
              </a:rPr>
              <a:t>. </a:t>
            </a:r>
            <a:r>
              <a:rPr lang="ru-RU" sz="2000" b="1" dirty="0" err="1">
                <a:solidFill>
                  <a:prstClr val="white"/>
                </a:solidFill>
              </a:rPr>
              <a:t>Знайди</a:t>
            </a:r>
            <a:r>
              <a:rPr lang="ru-RU" sz="2000" b="1" dirty="0">
                <a:solidFill>
                  <a:prstClr val="white"/>
                </a:solidFill>
              </a:rPr>
              <a:t> </a:t>
            </a:r>
            <a:r>
              <a:rPr lang="ru-RU" sz="2000" b="1" dirty="0" err="1">
                <a:solidFill>
                  <a:prstClr val="white"/>
                </a:solidFill>
              </a:rPr>
              <a:t>значення</a:t>
            </a:r>
            <a:r>
              <a:rPr lang="ru-RU" sz="2000" b="1" dirty="0">
                <a:solidFill>
                  <a:prstClr val="white"/>
                </a:solidFill>
              </a:rPr>
              <a:t> </a:t>
            </a:r>
            <a:r>
              <a:rPr lang="ru-RU" sz="2000" b="1" dirty="0" err="1">
                <a:solidFill>
                  <a:prstClr val="white"/>
                </a:solidFill>
              </a:rPr>
              <a:t>першого</a:t>
            </a:r>
            <a:r>
              <a:rPr lang="ru-RU" sz="2000" b="1" dirty="0">
                <a:solidFill>
                  <a:prstClr val="white"/>
                </a:solidFill>
              </a:rPr>
              <a:t> </a:t>
            </a:r>
            <a:r>
              <a:rPr lang="ru-RU" sz="2000" b="1" dirty="0" err="1">
                <a:solidFill>
                  <a:prstClr val="white"/>
                </a:solidFill>
              </a:rPr>
              <a:t>виразу</a:t>
            </a:r>
            <a:r>
              <a:rPr lang="ru-RU" sz="2000" b="1" dirty="0">
                <a:solidFill>
                  <a:prstClr val="white"/>
                </a:solidFill>
              </a:rPr>
              <a:t>. Яким буде </a:t>
            </a:r>
            <a:r>
              <a:rPr lang="ru-RU" sz="2000" b="1" dirty="0" err="1">
                <a:solidFill>
                  <a:prstClr val="white"/>
                </a:solidFill>
              </a:rPr>
              <a:t>значення</a:t>
            </a:r>
            <a:r>
              <a:rPr lang="ru-RU" sz="2000" b="1" dirty="0">
                <a:solidFill>
                  <a:prstClr val="white"/>
                </a:solidFill>
              </a:rPr>
              <a:t> другого </a:t>
            </a:r>
            <a:r>
              <a:rPr lang="ru-RU" sz="2000" b="1" dirty="0" err="1">
                <a:solidFill>
                  <a:prstClr val="white"/>
                </a:solidFill>
              </a:rPr>
              <a:t>виразу</a:t>
            </a:r>
            <a:r>
              <a:rPr lang="ru-RU" sz="2000" b="1" dirty="0">
                <a:solidFill>
                  <a:prstClr val="white"/>
                </a:solidFill>
              </a:rPr>
              <a:t>? </a:t>
            </a:r>
            <a:endParaRPr lang="uk-UA" sz="2000" b="1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F3D67F23-23C7-4E1F-AE6D-05FCE369E485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prstClr val="white"/>
                </a:solidFill>
              </a:rPr>
              <a:t>80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26D6E6-54DF-4659-B09A-64FE6403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2" y="1947446"/>
            <a:ext cx="8799918" cy="1520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163B0A-941C-4B9D-8DA5-09803DC426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1522" y="4273612"/>
            <a:ext cx="8148956" cy="15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01.02.2022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Додавання і віднімання числа 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BBF25-531B-44E0-A42F-B3A05C5B755F}"/>
              </a:ext>
            </a:extLst>
          </p:cNvPr>
          <p:cNvSpPr txBox="1"/>
          <p:nvPr/>
        </p:nvSpPr>
        <p:spPr>
          <a:xfrm>
            <a:off x="6015789" y="1694047"/>
            <a:ext cx="60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49FB-395F-495A-8593-C3991DE3C0F4}"/>
              </a:ext>
            </a:extLst>
          </p:cNvPr>
          <p:cNvSpPr txBox="1"/>
          <p:nvPr/>
        </p:nvSpPr>
        <p:spPr>
          <a:xfrm>
            <a:off x="5706176" y="2541070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474ED4E8-9B15-4BCC-87F3-EA71C445D2A9}"/>
              </a:ext>
            </a:extLst>
          </p:cNvPr>
          <p:cNvCxnSpPr>
            <a:cxnSpLocks/>
          </p:cNvCxnSpPr>
          <p:nvPr/>
        </p:nvCxnSpPr>
        <p:spPr>
          <a:xfrm>
            <a:off x="5688530" y="2483318"/>
            <a:ext cx="1155031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AC3251A-53B7-442C-9A84-D932FC85DDD9}"/>
              </a:ext>
            </a:extLst>
          </p:cNvPr>
          <p:cNvCxnSpPr>
            <a:cxnSpLocks/>
          </p:cNvCxnSpPr>
          <p:nvPr/>
        </p:nvCxnSpPr>
        <p:spPr>
          <a:xfrm>
            <a:off x="6266045" y="2483318"/>
            <a:ext cx="0" cy="248331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B0B3B5-CB8E-4EAD-8F9E-4D3F531C025C}"/>
              </a:ext>
            </a:extLst>
          </p:cNvPr>
          <p:cNvSpPr txBox="1"/>
          <p:nvPr/>
        </p:nvSpPr>
        <p:spPr>
          <a:xfrm>
            <a:off x="6429675" y="2541070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8C086-DAE0-4C4C-8156-8EAA8E0A9840}"/>
              </a:ext>
            </a:extLst>
          </p:cNvPr>
          <p:cNvSpPr txBox="1"/>
          <p:nvPr/>
        </p:nvSpPr>
        <p:spPr>
          <a:xfrm>
            <a:off x="5706176" y="3369132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ADCE-F963-4B4F-96EF-71A5CF6BAE83}"/>
              </a:ext>
            </a:extLst>
          </p:cNvPr>
          <p:cNvSpPr txBox="1"/>
          <p:nvPr/>
        </p:nvSpPr>
        <p:spPr>
          <a:xfrm>
            <a:off x="6429675" y="3369132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4878-8F34-44BC-A3A6-A09C5C8FE42C}"/>
              </a:ext>
            </a:extLst>
          </p:cNvPr>
          <p:cNvSpPr txBox="1"/>
          <p:nvPr/>
        </p:nvSpPr>
        <p:spPr>
          <a:xfrm>
            <a:off x="5659654" y="4360848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46B3F-A3AC-45F0-A174-700FCC2CA084}"/>
              </a:ext>
            </a:extLst>
          </p:cNvPr>
          <p:cNvSpPr txBox="1"/>
          <p:nvPr/>
        </p:nvSpPr>
        <p:spPr>
          <a:xfrm>
            <a:off x="6383153" y="4360848"/>
            <a:ext cx="606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4CD954-E5BF-409C-A52D-D7D3265DE28A}"/>
              </a:ext>
            </a:extLst>
          </p:cNvPr>
          <p:cNvSpPr txBox="1"/>
          <p:nvPr/>
        </p:nvSpPr>
        <p:spPr>
          <a:xfrm>
            <a:off x="767313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2C755-6D86-479F-92B9-324BBECE566F}"/>
              </a:ext>
            </a:extLst>
          </p:cNvPr>
          <p:cNvSpPr txBox="1"/>
          <p:nvPr/>
        </p:nvSpPr>
        <p:spPr>
          <a:xfrm>
            <a:off x="2416742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93C5-13BE-4196-BFC2-3DDB7D5094B4}"/>
              </a:ext>
            </a:extLst>
          </p:cNvPr>
          <p:cNvSpPr txBox="1"/>
          <p:nvPr/>
        </p:nvSpPr>
        <p:spPr>
          <a:xfrm>
            <a:off x="3646956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cxnSp>
        <p:nvCxnSpPr>
          <p:cNvPr id="23" name="Пряма зі стрілкою 22">
            <a:extLst>
              <a:ext uri="{FF2B5EF4-FFF2-40B4-BE49-F238E27FC236}">
                <a16:creationId xmlns:a16="http://schemas.microsoft.com/office/drawing/2014/main" id="{1CD86175-DCEF-4E6C-8E35-8ABB8B626250}"/>
              </a:ext>
            </a:extLst>
          </p:cNvPr>
          <p:cNvCxnSpPr>
            <a:cxnSpLocks/>
          </p:cNvCxnSpPr>
          <p:nvPr/>
        </p:nvCxnSpPr>
        <p:spPr>
          <a:xfrm>
            <a:off x="1744533" y="2483318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DF6EB11A-84D9-4AA1-B262-52060A802EF4}"/>
              </a:ext>
            </a:extLst>
          </p:cNvPr>
          <p:cNvGrpSpPr/>
          <p:nvPr/>
        </p:nvGrpSpPr>
        <p:grpSpPr>
          <a:xfrm>
            <a:off x="2474714" y="2559625"/>
            <a:ext cx="852364" cy="575705"/>
            <a:chOff x="2458304" y="2617377"/>
            <a:chExt cx="852364" cy="575705"/>
          </a:xfrm>
        </p:grpSpPr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D98E8919-8441-4C65-8E63-C4B8E361D42F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38" name="Рівнобедрений трикутник 37">
              <a:extLst>
                <a:ext uri="{FF2B5EF4-FFF2-40B4-BE49-F238E27FC236}">
                  <a16:creationId xmlns:a16="http://schemas.microsoft.com/office/drawing/2014/main" id="{090739CF-2AEE-4A97-A982-D5C95604E94D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4C4ABCF1-9513-4B3E-9BFC-EC80F31EAE1F}"/>
              </a:ext>
            </a:extLst>
          </p:cNvPr>
          <p:cNvGrpSpPr/>
          <p:nvPr/>
        </p:nvGrpSpPr>
        <p:grpSpPr>
          <a:xfrm>
            <a:off x="3697961" y="2538564"/>
            <a:ext cx="852364" cy="575705"/>
            <a:chOff x="2458304" y="2617377"/>
            <a:chExt cx="852364" cy="575705"/>
          </a:xfrm>
        </p:grpSpPr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44FC591D-7FFC-4061-8CD7-FDD6DAAC364B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42" name="Рівнобедрений трикутник 41">
              <a:extLst>
                <a:ext uri="{FF2B5EF4-FFF2-40B4-BE49-F238E27FC236}">
                  <a16:creationId xmlns:a16="http://schemas.microsoft.com/office/drawing/2014/main" id="{B7A4C9B4-4CC1-463F-B08E-ACCD0D500F48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0EA87E1-E7CC-4215-ABF8-E5EFF53D1412}"/>
              </a:ext>
            </a:extLst>
          </p:cNvPr>
          <p:cNvSpPr txBox="1"/>
          <p:nvPr/>
        </p:nvSpPr>
        <p:spPr>
          <a:xfrm>
            <a:off x="791306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223BB4-817E-4CA7-9F30-F84720B2860D}"/>
              </a:ext>
            </a:extLst>
          </p:cNvPr>
          <p:cNvSpPr txBox="1"/>
          <p:nvPr/>
        </p:nvSpPr>
        <p:spPr>
          <a:xfrm>
            <a:off x="2440735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A4EAE-B863-487B-86A3-24C8CE04743C}"/>
              </a:ext>
            </a:extLst>
          </p:cNvPr>
          <p:cNvSpPr txBox="1"/>
          <p:nvPr/>
        </p:nvSpPr>
        <p:spPr>
          <a:xfrm>
            <a:off x="3670949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+2</a:t>
            </a:r>
          </a:p>
        </p:txBody>
      </p: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2A2D46FA-F915-41B2-B1D9-0D64C1F8BAAB}"/>
              </a:ext>
            </a:extLst>
          </p:cNvPr>
          <p:cNvCxnSpPr>
            <a:cxnSpLocks/>
          </p:cNvCxnSpPr>
          <p:nvPr/>
        </p:nvCxnSpPr>
        <p:spPr>
          <a:xfrm>
            <a:off x="1768526" y="3659713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увати 46">
            <a:extLst>
              <a:ext uri="{FF2B5EF4-FFF2-40B4-BE49-F238E27FC236}">
                <a16:creationId xmlns:a16="http://schemas.microsoft.com/office/drawing/2014/main" id="{DE25D115-7668-4322-A7CB-A2A1D1A666D8}"/>
              </a:ext>
            </a:extLst>
          </p:cNvPr>
          <p:cNvGrpSpPr/>
          <p:nvPr/>
        </p:nvGrpSpPr>
        <p:grpSpPr>
          <a:xfrm>
            <a:off x="2498707" y="3736020"/>
            <a:ext cx="852364" cy="575705"/>
            <a:chOff x="2458304" y="2617377"/>
            <a:chExt cx="852364" cy="575705"/>
          </a:xfrm>
        </p:grpSpPr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40F5C125-FC76-462C-9F45-BEE64583473C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49" name="Рівнобедрений трикутник 48">
              <a:extLst>
                <a:ext uri="{FF2B5EF4-FFF2-40B4-BE49-F238E27FC236}">
                  <a16:creationId xmlns:a16="http://schemas.microsoft.com/office/drawing/2014/main" id="{FD0CE4FB-7216-4944-B128-90BF596EFC19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Групувати 49">
            <a:extLst>
              <a:ext uri="{FF2B5EF4-FFF2-40B4-BE49-F238E27FC236}">
                <a16:creationId xmlns:a16="http://schemas.microsoft.com/office/drawing/2014/main" id="{1BEF0F05-6BE2-4CE3-9F90-5E4E13AEE2EC}"/>
              </a:ext>
            </a:extLst>
          </p:cNvPr>
          <p:cNvGrpSpPr/>
          <p:nvPr/>
        </p:nvGrpSpPr>
        <p:grpSpPr>
          <a:xfrm>
            <a:off x="3721954" y="3714959"/>
            <a:ext cx="852364" cy="575705"/>
            <a:chOff x="2458304" y="2617377"/>
            <a:chExt cx="852364" cy="575705"/>
          </a:xfrm>
        </p:grpSpPr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AEAEA52B-C263-42CF-AC96-B8A9132EEC85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52" name="Рівнобедрений трикутник 51">
              <a:extLst>
                <a:ext uri="{FF2B5EF4-FFF2-40B4-BE49-F238E27FC236}">
                  <a16:creationId xmlns:a16="http://schemas.microsoft.com/office/drawing/2014/main" id="{684AC2E0-7659-4F93-9ECB-A88D4F45847F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99412C8-9006-4AF4-ACC9-B12568AC65DC}"/>
              </a:ext>
            </a:extLst>
          </p:cNvPr>
          <p:cNvSpPr txBox="1"/>
          <p:nvPr/>
        </p:nvSpPr>
        <p:spPr>
          <a:xfrm>
            <a:off x="769974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05F89-B187-4440-B553-4C5E92CA614E}"/>
              </a:ext>
            </a:extLst>
          </p:cNvPr>
          <p:cNvSpPr txBox="1"/>
          <p:nvPr/>
        </p:nvSpPr>
        <p:spPr>
          <a:xfrm>
            <a:off x="2419403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50BFC1-2BB3-4050-8708-7C939D401BA0}"/>
              </a:ext>
            </a:extLst>
          </p:cNvPr>
          <p:cNvSpPr txBox="1"/>
          <p:nvPr/>
        </p:nvSpPr>
        <p:spPr>
          <a:xfrm>
            <a:off x="3649617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+3</a:t>
            </a:r>
          </a:p>
        </p:txBody>
      </p:sp>
      <p:cxnSp>
        <p:nvCxnSpPr>
          <p:cNvPr id="56" name="Пряма зі стрілкою 55">
            <a:extLst>
              <a:ext uri="{FF2B5EF4-FFF2-40B4-BE49-F238E27FC236}">
                <a16:creationId xmlns:a16="http://schemas.microsoft.com/office/drawing/2014/main" id="{B7071A51-7F59-4EDA-8828-EE70CFAFC5B1}"/>
              </a:ext>
            </a:extLst>
          </p:cNvPr>
          <p:cNvCxnSpPr>
            <a:cxnSpLocks/>
          </p:cNvCxnSpPr>
          <p:nvPr/>
        </p:nvCxnSpPr>
        <p:spPr>
          <a:xfrm>
            <a:off x="1747194" y="4827479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увати 56">
            <a:extLst>
              <a:ext uri="{FF2B5EF4-FFF2-40B4-BE49-F238E27FC236}">
                <a16:creationId xmlns:a16="http://schemas.microsoft.com/office/drawing/2014/main" id="{EF7800C2-62C1-4AF5-9718-0D11140621BC}"/>
              </a:ext>
            </a:extLst>
          </p:cNvPr>
          <p:cNvGrpSpPr/>
          <p:nvPr/>
        </p:nvGrpSpPr>
        <p:grpSpPr>
          <a:xfrm>
            <a:off x="2477375" y="4903786"/>
            <a:ext cx="852364" cy="575705"/>
            <a:chOff x="2458304" y="2617377"/>
            <a:chExt cx="852364" cy="575705"/>
          </a:xfrm>
        </p:grpSpPr>
        <p:sp>
          <p:nvSpPr>
            <p:cNvPr id="58" name="Дуга 57">
              <a:extLst>
                <a:ext uri="{FF2B5EF4-FFF2-40B4-BE49-F238E27FC236}">
                  <a16:creationId xmlns:a16="http://schemas.microsoft.com/office/drawing/2014/main" id="{E90614A7-4AA7-4232-BE22-0063E6D9345C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59" name="Рівнобедрений трикутник 58">
              <a:extLst>
                <a:ext uri="{FF2B5EF4-FFF2-40B4-BE49-F238E27FC236}">
                  <a16:creationId xmlns:a16="http://schemas.microsoft.com/office/drawing/2014/main" id="{044612F4-933C-49A0-815E-CB397DCE1B1B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Групувати 59">
            <a:extLst>
              <a:ext uri="{FF2B5EF4-FFF2-40B4-BE49-F238E27FC236}">
                <a16:creationId xmlns:a16="http://schemas.microsoft.com/office/drawing/2014/main" id="{9C545E07-375D-43F6-98EF-A8F43FB70BD1}"/>
              </a:ext>
            </a:extLst>
          </p:cNvPr>
          <p:cNvGrpSpPr/>
          <p:nvPr/>
        </p:nvGrpSpPr>
        <p:grpSpPr>
          <a:xfrm>
            <a:off x="3700622" y="4882725"/>
            <a:ext cx="852364" cy="575705"/>
            <a:chOff x="2458304" y="2617377"/>
            <a:chExt cx="852364" cy="575705"/>
          </a:xfrm>
        </p:grpSpPr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23735ABE-51F7-41AB-8B33-F12DBB6EFB7E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62" name="Рівнобедрений трикутник 61">
              <a:extLst>
                <a:ext uri="{FF2B5EF4-FFF2-40B4-BE49-F238E27FC236}">
                  <a16:creationId xmlns:a16="http://schemas.microsoft.com/office/drawing/2014/main" id="{79C24B86-5FB8-4DAD-8F4F-BBF2C0A88950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81183DA-843D-4819-94F9-48797FE3E9C2}"/>
              </a:ext>
            </a:extLst>
          </p:cNvPr>
          <p:cNvSpPr txBox="1"/>
          <p:nvPr/>
        </p:nvSpPr>
        <p:spPr>
          <a:xfrm>
            <a:off x="7668947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B4E61A-01D2-4A78-AC10-3EBB95D51527}"/>
              </a:ext>
            </a:extLst>
          </p:cNvPr>
          <p:cNvSpPr txBox="1"/>
          <p:nvPr/>
        </p:nvSpPr>
        <p:spPr>
          <a:xfrm>
            <a:off x="9318376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168F6C-C373-4709-8043-8F34BA1AD829}"/>
              </a:ext>
            </a:extLst>
          </p:cNvPr>
          <p:cNvSpPr txBox="1"/>
          <p:nvPr/>
        </p:nvSpPr>
        <p:spPr>
          <a:xfrm>
            <a:off x="10548590" y="2021653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cxnSp>
        <p:nvCxnSpPr>
          <p:cNvPr id="66" name="Пряма зі стрілкою 65">
            <a:extLst>
              <a:ext uri="{FF2B5EF4-FFF2-40B4-BE49-F238E27FC236}">
                <a16:creationId xmlns:a16="http://schemas.microsoft.com/office/drawing/2014/main" id="{9534282F-4BA4-4CBB-9B82-C365BA900C17}"/>
              </a:ext>
            </a:extLst>
          </p:cNvPr>
          <p:cNvCxnSpPr>
            <a:cxnSpLocks/>
          </p:cNvCxnSpPr>
          <p:nvPr/>
        </p:nvCxnSpPr>
        <p:spPr>
          <a:xfrm>
            <a:off x="8646167" y="2483318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увати 66">
            <a:extLst>
              <a:ext uri="{FF2B5EF4-FFF2-40B4-BE49-F238E27FC236}">
                <a16:creationId xmlns:a16="http://schemas.microsoft.com/office/drawing/2014/main" id="{312B6062-ACDC-4B84-B9F3-81D4FB55F2D2}"/>
              </a:ext>
            </a:extLst>
          </p:cNvPr>
          <p:cNvGrpSpPr/>
          <p:nvPr/>
        </p:nvGrpSpPr>
        <p:grpSpPr>
          <a:xfrm>
            <a:off x="9376348" y="2559625"/>
            <a:ext cx="852364" cy="575705"/>
            <a:chOff x="2458304" y="2617377"/>
            <a:chExt cx="852364" cy="575705"/>
          </a:xfrm>
        </p:grpSpPr>
        <p:sp>
          <p:nvSpPr>
            <p:cNvPr id="68" name="Дуга 67">
              <a:extLst>
                <a:ext uri="{FF2B5EF4-FFF2-40B4-BE49-F238E27FC236}">
                  <a16:creationId xmlns:a16="http://schemas.microsoft.com/office/drawing/2014/main" id="{CE6A25DB-630F-4BE7-A196-10D3D3F775F8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69" name="Рівнобедрений трикутник 68">
              <a:extLst>
                <a:ext uri="{FF2B5EF4-FFF2-40B4-BE49-F238E27FC236}">
                  <a16:creationId xmlns:a16="http://schemas.microsoft.com/office/drawing/2014/main" id="{819EA90F-7DFE-41FE-8B62-2ADAA107282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Групувати 69">
            <a:extLst>
              <a:ext uri="{FF2B5EF4-FFF2-40B4-BE49-F238E27FC236}">
                <a16:creationId xmlns:a16="http://schemas.microsoft.com/office/drawing/2014/main" id="{D8E72408-155D-4762-A773-441B5DC659E0}"/>
              </a:ext>
            </a:extLst>
          </p:cNvPr>
          <p:cNvGrpSpPr/>
          <p:nvPr/>
        </p:nvGrpSpPr>
        <p:grpSpPr>
          <a:xfrm>
            <a:off x="10599595" y="2538564"/>
            <a:ext cx="852364" cy="575705"/>
            <a:chOff x="2458304" y="2617377"/>
            <a:chExt cx="852364" cy="575705"/>
          </a:xfrm>
        </p:grpSpPr>
        <p:sp>
          <p:nvSpPr>
            <p:cNvPr id="71" name="Дуга 70">
              <a:extLst>
                <a:ext uri="{FF2B5EF4-FFF2-40B4-BE49-F238E27FC236}">
                  <a16:creationId xmlns:a16="http://schemas.microsoft.com/office/drawing/2014/main" id="{33F93AD5-7411-4CBE-A3AB-20464D78865F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72" name="Рівнобедрений трикутник 71">
              <a:extLst>
                <a:ext uri="{FF2B5EF4-FFF2-40B4-BE49-F238E27FC236}">
                  <a16:creationId xmlns:a16="http://schemas.microsoft.com/office/drawing/2014/main" id="{0DC0173A-6C1E-488B-BC96-613381EF6F9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5181558-DD10-49A7-983E-8E863D07125E}"/>
              </a:ext>
            </a:extLst>
          </p:cNvPr>
          <p:cNvSpPr txBox="1"/>
          <p:nvPr/>
        </p:nvSpPr>
        <p:spPr>
          <a:xfrm>
            <a:off x="7692940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2DCC08-BE2D-48F9-BA7D-568317340315}"/>
              </a:ext>
            </a:extLst>
          </p:cNvPr>
          <p:cNvSpPr txBox="1"/>
          <p:nvPr/>
        </p:nvSpPr>
        <p:spPr>
          <a:xfrm>
            <a:off x="9342369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FD1CE-E26C-4848-B1DF-04509ACD0A48}"/>
              </a:ext>
            </a:extLst>
          </p:cNvPr>
          <p:cNvSpPr txBox="1"/>
          <p:nvPr/>
        </p:nvSpPr>
        <p:spPr>
          <a:xfrm>
            <a:off x="10572583" y="3198048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-2</a:t>
            </a:r>
          </a:p>
        </p:txBody>
      </p:sp>
      <p:cxnSp>
        <p:nvCxnSpPr>
          <p:cNvPr id="76" name="Пряма зі стрілкою 75">
            <a:extLst>
              <a:ext uri="{FF2B5EF4-FFF2-40B4-BE49-F238E27FC236}">
                <a16:creationId xmlns:a16="http://schemas.microsoft.com/office/drawing/2014/main" id="{DF6A720D-0034-49C6-8ADC-10D7A6488967}"/>
              </a:ext>
            </a:extLst>
          </p:cNvPr>
          <p:cNvCxnSpPr>
            <a:cxnSpLocks/>
          </p:cNvCxnSpPr>
          <p:nvPr/>
        </p:nvCxnSpPr>
        <p:spPr>
          <a:xfrm>
            <a:off x="8670160" y="3659713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Групувати 76">
            <a:extLst>
              <a:ext uri="{FF2B5EF4-FFF2-40B4-BE49-F238E27FC236}">
                <a16:creationId xmlns:a16="http://schemas.microsoft.com/office/drawing/2014/main" id="{530B57D9-064E-4930-837A-8B5DA0F600E8}"/>
              </a:ext>
            </a:extLst>
          </p:cNvPr>
          <p:cNvGrpSpPr/>
          <p:nvPr/>
        </p:nvGrpSpPr>
        <p:grpSpPr>
          <a:xfrm>
            <a:off x="9400341" y="3736020"/>
            <a:ext cx="852364" cy="575705"/>
            <a:chOff x="2458304" y="2617377"/>
            <a:chExt cx="852364" cy="575705"/>
          </a:xfrm>
        </p:grpSpPr>
        <p:sp>
          <p:nvSpPr>
            <p:cNvPr id="78" name="Дуга 77">
              <a:extLst>
                <a:ext uri="{FF2B5EF4-FFF2-40B4-BE49-F238E27FC236}">
                  <a16:creationId xmlns:a16="http://schemas.microsoft.com/office/drawing/2014/main" id="{D1B00DFD-2C92-4FE1-8F79-1D70C318F8A5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79" name="Рівнобедрений трикутник 78">
              <a:extLst>
                <a:ext uri="{FF2B5EF4-FFF2-40B4-BE49-F238E27FC236}">
                  <a16:creationId xmlns:a16="http://schemas.microsoft.com/office/drawing/2014/main" id="{9EFB7BAD-E77B-4898-BB17-52CF85C48243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Групувати 79">
            <a:extLst>
              <a:ext uri="{FF2B5EF4-FFF2-40B4-BE49-F238E27FC236}">
                <a16:creationId xmlns:a16="http://schemas.microsoft.com/office/drawing/2014/main" id="{436971A5-9A97-4E59-AF07-E031C915365E}"/>
              </a:ext>
            </a:extLst>
          </p:cNvPr>
          <p:cNvGrpSpPr/>
          <p:nvPr/>
        </p:nvGrpSpPr>
        <p:grpSpPr>
          <a:xfrm>
            <a:off x="10623588" y="3714959"/>
            <a:ext cx="852364" cy="575705"/>
            <a:chOff x="2458304" y="2617377"/>
            <a:chExt cx="852364" cy="575705"/>
          </a:xfrm>
        </p:grpSpPr>
        <p:sp>
          <p:nvSpPr>
            <p:cNvPr id="81" name="Дуга 80">
              <a:extLst>
                <a:ext uri="{FF2B5EF4-FFF2-40B4-BE49-F238E27FC236}">
                  <a16:creationId xmlns:a16="http://schemas.microsoft.com/office/drawing/2014/main" id="{FA2CF9CE-CF4C-4586-A191-E51FC5389653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82" name="Рівнобедрений трикутник 81">
              <a:extLst>
                <a:ext uri="{FF2B5EF4-FFF2-40B4-BE49-F238E27FC236}">
                  <a16:creationId xmlns:a16="http://schemas.microsoft.com/office/drawing/2014/main" id="{BF6CB540-AE55-4F58-8EA1-0D711AA33D01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3AEF5E1-5798-42FE-BB50-7C8E418CFEA8}"/>
              </a:ext>
            </a:extLst>
          </p:cNvPr>
          <p:cNvSpPr txBox="1"/>
          <p:nvPr/>
        </p:nvSpPr>
        <p:spPr>
          <a:xfrm>
            <a:off x="7671608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F98022-7EDE-4EA9-BFBE-AA46CC6236CA}"/>
              </a:ext>
            </a:extLst>
          </p:cNvPr>
          <p:cNvSpPr txBox="1"/>
          <p:nvPr/>
        </p:nvSpPr>
        <p:spPr>
          <a:xfrm>
            <a:off x="9321037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2A8644-36FF-40FC-B19F-57350117CB31}"/>
              </a:ext>
            </a:extLst>
          </p:cNvPr>
          <p:cNvSpPr txBox="1"/>
          <p:nvPr/>
        </p:nvSpPr>
        <p:spPr>
          <a:xfrm>
            <a:off x="10551251" y="4365814"/>
            <a:ext cx="11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86" name="Пряма зі стрілкою 85">
            <a:extLst>
              <a:ext uri="{FF2B5EF4-FFF2-40B4-BE49-F238E27FC236}">
                <a16:creationId xmlns:a16="http://schemas.microsoft.com/office/drawing/2014/main" id="{D50AB846-E9DA-4CE9-A4F6-B9C38462B432}"/>
              </a:ext>
            </a:extLst>
          </p:cNvPr>
          <p:cNvCxnSpPr>
            <a:cxnSpLocks/>
          </p:cNvCxnSpPr>
          <p:nvPr/>
        </p:nvCxnSpPr>
        <p:spPr>
          <a:xfrm>
            <a:off x="8648828" y="4827479"/>
            <a:ext cx="581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Групувати 86">
            <a:extLst>
              <a:ext uri="{FF2B5EF4-FFF2-40B4-BE49-F238E27FC236}">
                <a16:creationId xmlns:a16="http://schemas.microsoft.com/office/drawing/2014/main" id="{61637DA7-932C-4D8E-9A4B-9E0BCA754AF9}"/>
              </a:ext>
            </a:extLst>
          </p:cNvPr>
          <p:cNvGrpSpPr/>
          <p:nvPr/>
        </p:nvGrpSpPr>
        <p:grpSpPr>
          <a:xfrm>
            <a:off x="9379009" y="4903786"/>
            <a:ext cx="852364" cy="575705"/>
            <a:chOff x="2458304" y="2617377"/>
            <a:chExt cx="852364" cy="575705"/>
          </a:xfrm>
        </p:grpSpPr>
        <p:sp>
          <p:nvSpPr>
            <p:cNvPr id="88" name="Дуга 87">
              <a:extLst>
                <a:ext uri="{FF2B5EF4-FFF2-40B4-BE49-F238E27FC236}">
                  <a16:creationId xmlns:a16="http://schemas.microsoft.com/office/drawing/2014/main" id="{54A6437B-0B41-444B-9B12-4BBEEF382BBA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89" name="Рівнобедрений трикутник 88">
              <a:extLst>
                <a:ext uri="{FF2B5EF4-FFF2-40B4-BE49-F238E27FC236}">
                  <a16:creationId xmlns:a16="http://schemas.microsoft.com/office/drawing/2014/main" id="{DB48D20B-6DC2-404B-985D-9C02295B2AE7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Групувати 89">
            <a:extLst>
              <a:ext uri="{FF2B5EF4-FFF2-40B4-BE49-F238E27FC236}">
                <a16:creationId xmlns:a16="http://schemas.microsoft.com/office/drawing/2014/main" id="{2CD1F046-E2AF-4D4C-9BFD-A96F051B9FA0}"/>
              </a:ext>
            </a:extLst>
          </p:cNvPr>
          <p:cNvGrpSpPr/>
          <p:nvPr/>
        </p:nvGrpSpPr>
        <p:grpSpPr>
          <a:xfrm>
            <a:off x="10602256" y="4882725"/>
            <a:ext cx="852364" cy="575705"/>
            <a:chOff x="2458304" y="2617377"/>
            <a:chExt cx="852364" cy="575705"/>
          </a:xfrm>
        </p:grpSpPr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C26437A-D105-48E7-ADFB-5C8B3B7AAB17}"/>
                </a:ext>
              </a:extLst>
            </p:cNvPr>
            <p:cNvSpPr/>
            <p:nvPr/>
          </p:nvSpPr>
          <p:spPr>
            <a:xfrm rot="5400000">
              <a:off x="2544296" y="2531385"/>
              <a:ext cx="575705" cy="747689"/>
            </a:xfrm>
            <a:prstGeom prst="arc">
              <a:avLst>
                <a:gd name="adj1" fmla="val 16200000"/>
                <a:gd name="adj2" fmla="val 5289141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black"/>
                </a:solidFill>
              </a:endParaRPr>
            </a:p>
          </p:txBody>
        </p:sp>
        <p:sp>
          <p:nvSpPr>
            <p:cNvPr id="92" name="Рівнобедрений трикутник 91">
              <a:extLst>
                <a:ext uri="{FF2B5EF4-FFF2-40B4-BE49-F238E27FC236}">
                  <a16:creationId xmlns:a16="http://schemas.microsoft.com/office/drawing/2014/main" id="{E5761F1C-BB93-45CA-A19E-440B713ADE80}"/>
                </a:ext>
              </a:extLst>
            </p:cNvPr>
            <p:cNvSpPr/>
            <p:nvPr/>
          </p:nvSpPr>
          <p:spPr>
            <a:xfrm>
              <a:off x="3101318" y="2757290"/>
              <a:ext cx="209350" cy="18047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9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43" grpId="0"/>
      <p:bldP spid="44" grpId="0"/>
      <p:bldP spid="45" grpId="0"/>
      <p:bldP spid="53" grpId="0"/>
      <p:bldP spid="54" grpId="0"/>
      <p:bldP spid="55" grpId="0"/>
      <p:bldP spid="63" grpId="0"/>
      <p:bldP spid="64" grpId="0"/>
      <p:bldP spid="65" grpId="0"/>
      <p:bldP spid="73" grpId="0"/>
      <p:bldP spid="74" grpId="0"/>
      <p:bldP spid="75" grpId="0"/>
      <p:bldP spid="83" grpId="0"/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01.02.2022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Рухлива вправа.</a:t>
            </a:r>
            <a:endParaRPr lang="ru-RU" sz="2000" b="1" dirty="0">
              <a:solidFill>
                <a:prstClr val="white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01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5. Математика разом.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Додай </a:t>
            </a:r>
            <a:r>
              <a:rPr lang="uk-UA" sz="2000" b="1" dirty="0">
                <a:solidFill>
                  <a:schemeClr val="bg1"/>
                </a:solidFill>
              </a:rPr>
              <a:t>і відніми число 4 різними способами за схемами.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11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BDA2EE-DE83-472E-8922-023F78250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656" y="1441969"/>
            <a:ext cx="8732066" cy="29760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D920F3-DD98-481C-8AAB-B67E492FD8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35" y="1880964"/>
            <a:ext cx="330972" cy="4232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67B9F2-D377-453E-98EA-5C74EA79DB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6389" y="1880965"/>
            <a:ext cx="330972" cy="3063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3B6A60-8727-45EF-8BA2-465F810000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7360" y="1880964"/>
            <a:ext cx="330972" cy="4232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22B6C4-8165-4F8F-BE15-19E4B32AF86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330" y="1880964"/>
            <a:ext cx="330972" cy="3395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583265-745A-42D0-BBEB-288ADC9B10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458" y="1880964"/>
            <a:ext cx="330972" cy="4232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CE6C5F-0C1B-44E7-B040-9884BAF9F71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35" y="3310514"/>
            <a:ext cx="330972" cy="4232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6DA60F-9C08-4F27-BB04-08271FF9C4D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653" y="3310514"/>
            <a:ext cx="330972" cy="4232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028499-D324-4BF3-B7AD-9B3FA72A5D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7360" y="3310514"/>
            <a:ext cx="330972" cy="42322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1E90E6-7AD3-4245-A9A0-783E545FA9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330" y="3252165"/>
            <a:ext cx="330972" cy="4232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B390C3-6781-453C-A289-604386BA92B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9037" y="3310514"/>
            <a:ext cx="330972" cy="4232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42E9692-CAB5-48A9-90B3-6CD6D70AFF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3048" y="1829909"/>
            <a:ext cx="330972" cy="4232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0757B33-BBE4-4DEB-97C6-DB67E2BA842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7702" y="1829909"/>
            <a:ext cx="330972" cy="3573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9D9F487-12FE-4E66-A401-81B1513403C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464" y="1797258"/>
            <a:ext cx="330972" cy="42322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E3F4118-3D01-450C-851F-54F6B9E6C56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3226" y="1822520"/>
            <a:ext cx="330972" cy="36477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23D68D-EDFA-4C37-859B-7CE95B6A75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2474" y="1822520"/>
            <a:ext cx="330972" cy="36477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9C4A9A9-EFA3-4F8B-96FA-658B524A0FA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9540" y="3252165"/>
            <a:ext cx="330972" cy="4232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47714F2-D6C4-4AB8-B434-DAC67ABEE56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7702" y="3252165"/>
            <a:ext cx="330972" cy="4232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7B81BB9-3F0B-4A5C-9455-A7A799DDE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464" y="3250597"/>
            <a:ext cx="330972" cy="42322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C1F1785-7414-4FCE-B5B4-4F514F7591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9712" y="3228156"/>
            <a:ext cx="330972" cy="42322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EBC1AE3-BCF9-45B6-B384-F69429601E0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0418" y="3250597"/>
            <a:ext cx="330972" cy="3647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E644B5C-7763-440D-9DB5-7CCF7F67456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89886" y="4669359"/>
            <a:ext cx="8732064" cy="14169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D40DE7A-2AA5-4A3C-A3F9-BA9C740D3E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297" y="4987898"/>
            <a:ext cx="330972" cy="30633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C5ED29E-0435-411F-8EEF-9B4B6B2906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653" y="4992808"/>
            <a:ext cx="330972" cy="42322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CAF499B-3110-45AA-878C-EEB0B73218E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5923" y="4964103"/>
            <a:ext cx="330972" cy="42322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C753245-D8B7-41C8-AFFA-A43E78FE45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5193" y="4987898"/>
            <a:ext cx="330972" cy="4232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02E960-905F-4822-BFB9-928092D94AD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0514" y="5027580"/>
            <a:ext cx="330972" cy="42322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7DF8097-C616-44A7-955E-F39430EFEC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2932" y="5001062"/>
            <a:ext cx="330972" cy="30633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949D0C4-74B7-4365-9F34-355EA072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8877" y="4999090"/>
            <a:ext cx="330972" cy="4232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013F612-AF1C-4876-A4C4-03BE9799F4C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9061" y="4987897"/>
            <a:ext cx="330972" cy="42322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8DE8326-D6B1-48DF-A8C4-616DA65A69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1457" y="4999090"/>
            <a:ext cx="330972" cy="42322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8194789-D157-48F8-93F2-D7C6664A53C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2920" y="5013063"/>
            <a:ext cx="330972" cy="3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4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76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5. Математика письмово. Додай </a:t>
            </a:r>
            <a:r>
              <a:rPr lang="uk-UA" sz="2000" b="1" dirty="0">
                <a:solidFill>
                  <a:schemeClr val="bg1"/>
                </a:solidFill>
              </a:rPr>
              <a:t>і відніми число 4 різними способами за схемами.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AC413813-01FB-4F61-ADD0-F88EC54A465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3C1A78-26B7-4CAC-8E51-612F04CC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135" y="1423361"/>
            <a:ext cx="11627318" cy="2491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639" y="3929043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8- 4 = 8-</a:t>
            </a:r>
            <a:r>
              <a:rPr lang="uk-UA" sz="2400" b="1" dirty="0" smtClean="0">
                <a:solidFill>
                  <a:srgbClr val="FF0000"/>
                </a:solidFill>
              </a:rPr>
              <a:t>1</a:t>
            </a:r>
            <a:r>
              <a:rPr lang="uk-UA" sz="2400" b="1" dirty="0" smtClean="0"/>
              <a:t>-</a:t>
            </a:r>
            <a:r>
              <a:rPr lang="uk-UA" sz="2400" b="1" dirty="0" smtClean="0">
                <a:solidFill>
                  <a:srgbClr val="1694E9"/>
                </a:solidFill>
              </a:rPr>
              <a:t>3</a:t>
            </a:r>
            <a:r>
              <a:rPr lang="uk-UA" sz="2400" b="1" dirty="0" smtClean="0"/>
              <a:t>= 7-</a:t>
            </a:r>
            <a:r>
              <a:rPr lang="uk-UA" sz="2400" b="1" dirty="0" smtClean="0">
                <a:solidFill>
                  <a:srgbClr val="1694E9"/>
                </a:solidFill>
              </a:rPr>
              <a:t>3</a:t>
            </a:r>
            <a:r>
              <a:rPr lang="uk-UA" sz="2400" b="1" dirty="0" smtClean="0"/>
              <a:t>=4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15" y="4512174"/>
            <a:ext cx="258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8- 4 = 8-</a:t>
            </a:r>
            <a:r>
              <a:rPr lang="uk-UA" sz="2400" b="1" dirty="0" smtClean="0">
                <a:solidFill>
                  <a:srgbClr val="FF0000"/>
                </a:solidFill>
              </a:rPr>
              <a:t>2</a:t>
            </a:r>
            <a:r>
              <a:rPr lang="uk-UA" sz="2400" b="1" dirty="0" smtClean="0"/>
              <a:t>-</a:t>
            </a:r>
            <a:r>
              <a:rPr lang="uk-UA" sz="2400" b="1" dirty="0" smtClean="0">
                <a:solidFill>
                  <a:srgbClr val="1694E9"/>
                </a:solidFill>
              </a:rPr>
              <a:t>2</a:t>
            </a:r>
            <a:r>
              <a:rPr lang="uk-UA" sz="2400" b="1" dirty="0" smtClean="0"/>
              <a:t>= 6-</a:t>
            </a:r>
            <a:r>
              <a:rPr lang="uk-UA" sz="2400" b="1" dirty="0" smtClean="0">
                <a:solidFill>
                  <a:srgbClr val="1694E9"/>
                </a:solidFill>
              </a:rPr>
              <a:t>2</a:t>
            </a:r>
            <a:r>
              <a:rPr lang="uk-UA" sz="2400" b="1" dirty="0" smtClean="0"/>
              <a:t>=4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96023" y="3944783"/>
            <a:ext cx="269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9</a:t>
            </a:r>
            <a:r>
              <a:rPr lang="uk-UA" sz="2400" b="1" dirty="0" smtClean="0"/>
              <a:t>- 4 = 9-1-3= 8-3=5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5596" y="3936890"/>
            <a:ext cx="308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4+ 4 = 4+</a:t>
            </a:r>
            <a:r>
              <a:rPr lang="uk-UA" sz="2400" b="1" dirty="0" smtClean="0">
                <a:solidFill>
                  <a:srgbClr val="C00000"/>
                </a:solidFill>
              </a:rPr>
              <a:t>1</a:t>
            </a:r>
            <a:r>
              <a:rPr lang="uk-UA" sz="2400" b="1" dirty="0" smtClean="0"/>
              <a:t>+</a:t>
            </a:r>
            <a:r>
              <a:rPr lang="uk-UA" sz="2400" b="1" dirty="0" smtClean="0">
                <a:solidFill>
                  <a:srgbClr val="295FFF"/>
                </a:solidFill>
              </a:rPr>
              <a:t>3</a:t>
            </a:r>
            <a:r>
              <a:rPr lang="uk-UA" sz="2400" b="1" dirty="0" smtClean="0"/>
              <a:t>= 5+3=8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0671" y="3944783"/>
            <a:ext cx="316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10- 4 = 10-1-3= 9-3=6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115" y="5120989"/>
            <a:ext cx="25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8- 4 = 8-</a:t>
            </a:r>
            <a:r>
              <a:rPr lang="uk-UA" sz="2400" b="1" dirty="0" smtClean="0">
                <a:solidFill>
                  <a:srgbClr val="FF0000"/>
                </a:solidFill>
              </a:rPr>
              <a:t>3</a:t>
            </a:r>
            <a:r>
              <a:rPr lang="uk-UA" sz="2400" b="1" dirty="0" smtClean="0"/>
              <a:t>-</a:t>
            </a:r>
            <a:r>
              <a:rPr lang="uk-UA" sz="2400" b="1" dirty="0" smtClean="0">
                <a:solidFill>
                  <a:srgbClr val="1694E9"/>
                </a:solidFill>
              </a:rPr>
              <a:t>1</a:t>
            </a:r>
            <a:r>
              <a:rPr lang="uk-UA" sz="2400" b="1" dirty="0" smtClean="0"/>
              <a:t>=5-</a:t>
            </a:r>
            <a:r>
              <a:rPr lang="uk-UA" sz="2400" b="1" dirty="0" smtClean="0">
                <a:solidFill>
                  <a:srgbClr val="1694E9"/>
                </a:solidFill>
              </a:rPr>
              <a:t>1</a:t>
            </a:r>
            <a:r>
              <a:rPr lang="uk-UA" sz="2400" b="1" dirty="0" smtClean="0"/>
              <a:t>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5596" y="4512171"/>
            <a:ext cx="308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4+ 4 = 4+</a:t>
            </a:r>
            <a:r>
              <a:rPr lang="uk-UA" sz="2400" b="1" dirty="0" smtClean="0">
                <a:solidFill>
                  <a:srgbClr val="C00000"/>
                </a:solidFill>
              </a:rPr>
              <a:t>2</a:t>
            </a:r>
            <a:r>
              <a:rPr lang="uk-UA" sz="2400" b="1" dirty="0" smtClean="0"/>
              <a:t>+</a:t>
            </a:r>
            <a:r>
              <a:rPr lang="uk-UA" sz="2400" b="1" dirty="0" smtClean="0">
                <a:solidFill>
                  <a:srgbClr val="295FFF"/>
                </a:solidFill>
              </a:rPr>
              <a:t>2</a:t>
            </a:r>
            <a:r>
              <a:rPr lang="uk-UA" sz="2400" b="1" dirty="0" smtClean="0"/>
              <a:t>= 6+2=8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5932" y="5131873"/>
            <a:ext cx="308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4+ 4 = 4+</a:t>
            </a:r>
            <a:r>
              <a:rPr lang="uk-UA" sz="2400" b="1" dirty="0" smtClean="0">
                <a:solidFill>
                  <a:srgbClr val="C00000"/>
                </a:solidFill>
              </a:rPr>
              <a:t>3</a:t>
            </a:r>
            <a:r>
              <a:rPr lang="uk-UA" sz="2400" b="1" dirty="0" smtClean="0"/>
              <a:t>+</a:t>
            </a:r>
            <a:r>
              <a:rPr lang="uk-UA" sz="2400" b="1" dirty="0" smtClean="0">
                <a:solidFill>
                  <a:srgbClr val="295FFF"/>
                </a:solidFill>
              </a:rPr>
              <a:t>1</a:t>
            </a:r>
            <a:r>
              <a:rPr lang="uk-UA" sz="2400" b="1" dirty="0" smtClean="0"/>
              <a:t>= 7+1=8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90671" y="4426726"/>
            <a:ext cx="316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10- 4 = 10-2-2= 8-2=6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5516" y="5120988"/>
            <a:ext cx="316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10- 4 = 10-3-1=7-1=6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8422" y="4512170"/>
            <a:ext cx="269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9</a:t>
            </a:r>
            <a:r>
              <a:rPr lang="uk-UA" sz="2400" b="1" dirty="0" smtClean="0"/>
              <a:t>- 4 = 9-2-2= 7-2=5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8421" y="5017633"/>
            <a:ext cx="269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9</a:t>
            </a:r>
            <a:r>
              <a:rPr lang="uk-UA" sz="2400" b="1" dirty="0" smtClean="0"/>
              <a:t>- 4 = 9-3-1= 6-1=5</a:t>
            </a:r>
          </a:p>
        </p:txBody>
      </p:sp>
    </p:spTree>
    <p:extLst>
      <p:ext uri="{BB962C8B-B14F-4D97-AF65-F5344CB8AC3E}">
        <p14:creationId xmlns:p14="http://schemas.microsoft.com/office/powerpoint/2010/main" val="8403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Графічна вправа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20BE63-A3FA-4C2E-9609-56690F0F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340092" y="1975018"/>
            <a:ext cx="11511815" cy="29079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96" y="5621852"/>
            <a:ext cx="115887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606</Words>
  <Application>Microsoft Office PowerPoint</Application>
  <PresentationFormat>Широкоэкранный</PresentationFormat>
  <Paragraphs>154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1_Тема Office</vt:lpstr>
      <vt:lpstr>2_Тема Office</vt:lpstr>
      <vt:lpstr>3_Тема Office</vt:lpstr>
      <vt:lpstr>Презентация PowerPoint</vt:lpstr>
      <vt:lpstr>Випробування 1. «Ми – допитливі»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100</cp:revision>
  <dcterms:created xsi:type="dcterms:W3CDTF">2018-01-05T16:38:53Z</dcterms:created>
  <dcterms:modified xsi:type="dcterms:W3CDTF">2022-02-01T06:42:44Z</dcterms:modified>
</cp:coreProperties>
</file>