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1696" r:id="rId3"/>
    <p:sldId id="2431" r:id="rId4"/>
    <p:sldId id="2474" r:id="rId5"/>
    <p:sldId id="2475" r:id="rId6"/>
    <p:sldId id="2476" r:id="rId7"/>
    <p:sldId id="2477" r:id="rId8"/>
    <p:sldId id="2478" r:id="rId9"/>
    <p:sldId id="2489" r:id="rId10"/>
    <p:sldId id="2451" r:id="rId11"/>
    <p:sldId id="2490" r:id="rId12"/>
    <p:sldId id="2491" r:id="rId13"/>
    <p:sldId id="2492" r:id="rId14"/>
    <p:sldId id="2481" r:id="rId15"/>
    <p:sldId id="2480" r:id="rId16"/>
    <p:sldId id="2493" r:id="rId17"/>
    <p:sldId id="2494" r:id="rId18"/>
    <p:sldId id="2495" r:id="rId19"/>
    <p:sldId id="2496" r:id="rId20"/>
    <p:sldId id="2267" r:id="rId21"/>
    <p:sldId id="2497" r:id="rId22"/>
    <p:sldId id="2277" r:id="rId23"/>
    <p:sldId id="2485" r:id="rId24"/>
    <p:sldId id="2498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2431"/>
            <p14:sldId id="2474"/>
            <p14:sldId id="2475"/>
            <p14:sldId id="2476"/>
            <p14:sldId id="2477"/>
            <p14:sldId id="2478"/>
            <p14:sldId id="2489"/>
            <p14:sldId id="2451"/>
            <p14:sldId id="2490"/>
            <p14:sldId id="2491"/>
            <p14:sldId id="2492"/>
            <p14:sldId id="2481"/>
            <p14:sldId id="2480"/>
            <p14:sldId id="2493"/>
            <p14:sldId id="2494"/>
            <p14:sldId id="2495"/>
            <p14:sldId id="2496"/>
            <p14:sldId id="2267"/>
            <p14:sldId id="2497"/>
          </p14:sldIdLst>
        </p14:section>
        <p14:section name="Раздел без заголовка" id="{AC9334F8-F988-4E78-9E68-3A8F16322EC6}">
          <p14:sldIdLst>
            <p14:sldId id="2277"/>
            <p14:sldId id="2485"/>
            <p14:sldId id="2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1694E9"/>
    <a:srgbClr val="2F3242"/>
    <a:srgbClr val="BA1CBA"/>
    <a:srgbClr val="FF3131"/>
    <a:srgbClr val="FF6600"/>
    <a:srgbClr val="9E0000"/>
    <a:srgbClr val="00B050"/>
    <a:srgbClr val="0D0D0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4322" autoAdjust="0"/>
  </p:normalViewPr>
  <p:slideViewPr>
    <p:cSldViewPr snapToGrid="0">
      <p:cViewPr varScale="1">
        <p:scale>
          <a:sx n="112" d="100"/>
          <a:sy n="112" d="100"/>
        </p:scale>
        <p:origin x="35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30.01.2022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30.01.2022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30.01.2022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30.01.2022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30.01.2022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30.01.2022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30.01.2022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30.01.2022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30.01.2022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30.01.2022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30.01.2022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30.01.2022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8.png"/><Relationship Id="rId7" Type="http://schemas.openxmlformats.org/officeDocument/2006/relationships/image" Target="../media/image7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microsoft.com/office/2007/relationships/hdphoto" Target="../media/hdphoto3.wdp"/><Relationship Id="rId5" Type="http://schemas.openxmlformats.org/officeDocument/2006/relationships/image" Target="../media/image5.png"/><Relationship Id="rId10" Type="http://schemas.openxmlformats.org/officeDocument/2006/relationships/image" Target="../media/image29.png"/><Relationship Id="rId4" Type="http://schemas.microsoft.com/office/2007/relationships/hdphoto" Target="../media/hdphoto2.wdp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8.png"/><Relationship Id="rId7" Type="http://schemas.openxmlformats.org/officeDocument/2006/relationships/image" Target="../media/image7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microsoft.com/office/2007/relationships/hdphoto" Target="../media/hdphoto3.wdp"/><Relationship Id="rId5" Type="http://schemas.openxmlformats.org/officeDocument/2006/relationships/image" Target="../media/image5.png"/><Relationship Id="rId10" Type="http://schemas.openxmlformats.org/officeDocument/2006/relationships/image" Target="../media/image29.png"/><Relationship Id="rId4" Type="http://schemas.microsoft.com/office/2007/relationships/hdphoto" Target="../media/hdphoto2.wdp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8.png"/><Relationship Id="rId7" Type="http://schemas.openxmlformats.org/officeDocument/2006/relationships/image" Target="../media/image7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microsoft.com/office/2007/relationships/hdphoto" Target="../media/hdphoto3.wdp"/><Relationship Id="rId5" Type="http://schemas.openxmlformats.org/officeDocument/2006/relationships/image" Target="../media/image5.png"/><Relationship Id="rId10" Type="http://schemas.openxmlformats.org/officeDocument/2006/relationships/image" Target="../media/image29.png"/><Relationship Id="rId4" Type="http://schemas.microsoft.com/office/2007/relationships/hdphoto" Target="../media/hdphoto2.wdp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8.png"/><Relationship Id="rId7" Type="http://schemas.openxmlformats.org/officeDocument/2006/relationships/image" Target="../media/image7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microsoft.com/office/2007/relationships/hdphoto" Target="../media/hdphoto3.wdp"/><Relationship Id="rId5" Type="http://schemas.openxmlformats.org/officeDocument/2006/relationships/image" Target="../media/image5.png"/><Relationship Id="rId10" Type="http://schemas.openxmlformats.org/officeDocument/2006/relationships/image" Target="../media/image29.png"/><Relationship Id="rId4" Type="http://schemas.microsoft.com/office/2007/relationships/hdphoto" Target="../media/hdphoto2.wdp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microsoft.com/office/2007/relationships/hdphoto" Target="../media/hdphoto3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jp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5.png"/><Relationship Id="rId7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5.png"/><Relationship Id="rId7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microsoft.com/office/2007/relationships/hdphoto" Target="../media/hdphoto1.wdp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4.png"/><Relationship Id="rId7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№9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7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9132" y="2394760"/>
            <a:ext cx="59304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Віднімання трицифрових чисел способом округлення. Розв'язання задач, що містять буквені дані</a:t>
            </a:r>
            <a:endParaRPr lang="ru-RU" sz="4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5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Письмове додавання та віднімання чисел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Математичний диктант </a:t>
            </a:r>
          </a:p>
        </p:txBody>
      </p:sp>
      <p:pic>
        <p:nvPicPr>
          <p:cNvPr id="2052" name="Picture 4" descr="Снежинки из бумаги шаблоны для вырезания распечатать. Как сделать снежинки  из бумаги своими руками на новый год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35" b="100000" l="375" r="51500">
                        <a14:foregroundMark x1="11000" y1="44239" x2="17500" y2="33951"/>
                        <a14:foregroundMark x1="29250" y1="20576" x2="44375" y2="31481"/>
                        <a14:foregroundMark x1="31125" y1="42593" x2="37375" y2="50617"/>
                        <a14:foregroundMark x1="37375" y1="40329" x2="31875" y2="49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769"/>
          <a:stretch/>
        </p:blipFill>
        <p:spPr bwMode="auto">
          <a:xfrm>
            <a:off x="9534993" y="1313270"/>
            <a:ext cx="2384944" cy="282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17</a:t>
            </a:r>
            <a:r>
              <a:rPr lang="en-US" sz="4000" b="1" dirty="0">
                <a:solidFill>
                  <a:schemeClr val="bg1"/>
                </a:solidFill>
              </a:rPr>
              <a:t>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53" name="Скругленный прямоугольник 52"/>
          <p:cNvSpPr/>
          <p:nvPr/>
        </p:nvSpPr>
        <p:spPr>
          <a:xfrm>
            <a:off x="311270" y="1358987"/>
            <a:ext cx="9138629" cy="2540044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Суму чисел 360 і 400 зменш на 90 </a:t>
            </a:r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1459150" y="4263281"/>
            <a:ext cx="6996962" cy="1135835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(360 + 400) – 90 = </a:t>
            </a:r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8490940" y="4257648"/>
            <a:ext cx="2007139" cy="1135835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670</a:t>
            </a:r>
          </a:p>
        </p:txBody>
      </p:sp>
    </p:spTree>
    <p:extLst>
      <p:ext uri="{BB962C8B-B14F-4D97-AF65-F5344CB8AC3E}">
        <p14:creationId xmlns:p14="http://schemas.microsoft.com/office/powerpoint/2010/main" val="176932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Математичний диктант </a:t>
            </a:r>
          </a:p>
        </p:txBody>
      </p:sp>
      <p:pic>
        <p:nvPicPr>
          <p:cNvPr id="2052" name="Picture 4" descr="Снежинки из бумаги шаблоны для вырезания распечатать. Как сделать снежинки  из бумаги своими руками на новый год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35" b="100000" l="375" r="51500">
                        <a14:foregroundMark x1="11000" y1="44239" x2="17500" y2="33951"/>
                        <a14:foregroundMark x1="29250" y1="20576" x2="44375" y2="31481"/>
                        <a14:foregroundMark x1="31125" y1="42593" x2="37375" y2="50617"/>
                        <a14:foregroundMark x1="37375" y1="40329" x2="31875" y2="49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769"/>
          <a:stretch/>
        </p:blipFill>
        <p:spPr bwMode="auto">
          <a:xfrm>
            <a:off x="9534993" y="1313270"/>
            <a:ext cx="2384944" cy="282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17</a:t>
            </a:r>
            <a:r>
              <a:rPr lang="en-US" sz="4000" b="1" dirty="0">
                <a:solidFill>
                  <a:schemeClr val="bg1"/>
                </a:solidFill>
              </a:rPr>
              <a:t>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53" name="Скругленный прямоугольник 52"/>
          <p:cNvSpPr/>
          <p:nvPr/>
        </p:nvSpPr>
        <p:spPr>
          <a:xfrm>
            <a:off x="311270" y="1358987"/>
            <a:ext cx="9138629" cy="2540044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Різницю чисел 540 і 200 збільш на добуток чисел 5 і 8</a:t>
            </a:r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1186101" y="4235291"/>
            <a:ext cx="7697355" cy="1135835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(540 – 200) + 5 ∙ 8 = </a:t>
            </a:r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8918284" y="4229658"/>
            <a:ext cx="2007139" cy="1135835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380</a:t>
            </a:r>
          </a:p>
        </p:txBody>
      </p:sp>
    </p:spTree>
    <p:extLst>
      <p:ext uri="{BB962C8B-B14F-4D97-AF65-F5344CB8AC3E}">
        <p14:creationId xmlns:p14="http://schemas.microsoft.com/office/powerpoint/2010/main" val="418644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Математичний диктант </a:t>
            </a:r>
          </a:p>
        </p:txBody>
      </p:sp>
      <p:pic>
        <p:nvPicPr>
          <p:cNvPr id="2052" name="Picture 4" descr="Снежинки из бумаги шаблоны для вырезания распечатать. Как сделать снежинки  из бумаги своими руками на новый год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35" b="100000" l="375" r="51500">
                        <a14:foregroundMark x1="11000" y1="44239" x2="17500" y2="33951"/>
                        <a14:foregroundMark x1="29250" y1="20576" x2="44375" y2="31481"/>
                        <a14:foregroundMark x1="31125" y1="42593" x2="37375" y2="50617"/>
                        <a14:foregroundMark x1="37375" y1="40329" x2="31875" y2="49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769"/>
          <a:stretch/>
        </p:blipFill>
        <p:spPr bwMode="auto">
          <a:xfrm>
            <a:off x="9534993" y="1313270"/>
            <a:ext cx="2384944" cy="282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17</a:t>
            </a:r>
            <a:r>
              <a:rPr lang="en-US" sz="4000" b="1" dirty="0">
                <a:solidFill>
                  <a:schemeClr val="bg1"/>
                </a:solidFill>
              </a:rPr>
              <a:t>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53" name="Скругленный прямоугольник 52"/>
          <p:cNvSpPr/>
          <p:nvPr/>
        </p:nvSpPr>
        <p:spPr>
          <a:xfrm>
            <a:off x="311270" y="1358987"/>
            <a:ext cx="9138629" cy="2540044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На скільки треба збільшити частку чисел </a:t>
            </a:r>
          </a:p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72 і 8, щоб одержати 100</a:t>
            </a:r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1186101" y="4235291"/>
            <a:ext cx="7697355" cy="1135835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72 : 8 + х = 100 </a:t>
            </a:r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8918284" y="4229658"/>
            <a:ext cx="2706610" cy="1135835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х = 91</a:t>
            </a:r>
          </a:p>
        </p:txBody>
      </p:sp>
    </p:spTree>
    <p:extLst>
      <p:ext uri="{BB962C8B-B14F-4D97-AF65-F5344CB8AC3E}">
        <p14:creationId xmlns:p14="http://schemas.microsoft.com/office/powerpoint/2010/main" val="185579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Математичний диктант </a:t>
            </a:r>
          </a:p>
        </p:txBody>
      </p:sp>
      <p:pic>
        <p:nvPicPr>
          <p:cNvPr id="2052" name="Picture 4" descr="Снежинки из бумаги шаблоны для вырезания распечатать. Как сделать снежинки  из бумаги своими руками на новый год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35" b="100000" l="375" r="51500">
                        <a14:foregroundMark x1="11000" y1="44239" x2="17500" y2="33951"/>
                        <a14:foregroundMark x1="29250" y1="20576" x2="44375" y2="31481"/>
                        <a14:foregroundMark x1="31125" y1="42593" x2="37375" y2="50617"/>
                        <a14:foregroundMark x1="37375" y1="40329" x2="31875" y2="49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769"/>
          <a:stretch/>
        </p:blipFill>
        <p:spPr bwMode="auto">
          <a:xfrm>
            <a:off x="9534993" y="1313270"/>
            <a:ext cx="2384944" cy="282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17</a:t>
            </a:r>
            <a:r>
              <a:rPr lang="en-US" sz="4000" b="1" dirty="0">
                <a:solidFill>
                  <a:schemeClr val="bg1"/>
                </a:solidFill>
              </a:rPr>
              <a:t>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53" name="Скругленный прямоугольник 52"/>
          <p:cNvSpPr/>
          <p:nvPr/>
        </p:nvSpPr>
        <p:spPr>
          <a:xfrm>
            <a:off x="311270" y="1358987"/>
            <a:ext cx="9138629" cy="2540044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b="1" dirty="0">
                <a:ln>
                  <a:solidFill>
                    <a:sysClr val="windowText" lastClr="000000"/>
                  </a:solidFill>
                </a:ln>
              </a:rPr>
              <a:t>У скільки разів треба збільшити різницю чисел 506 і 500, щоб одержати 48</a:t>
            </a:r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1186101" y="4235291"/>
            <a:ext cx="7697355" cy="1135835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(506 – 500) ∙ х = 48 </a:t>
            </a:r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8918284" y="4229658"/>
            <a:ext cx="2706610" cy="1135835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х = 8</a:t>
            </a:r>
          </a:p>
        </p:txBody>
      </p:sp>
    </p:spTree>
    <p:extLst>
      <p:ext uri="{BB962C8B-B14F-4D97-AF65-F5344CB8AC3E}">
        <p14:creationId xmlns:p14="http://schemas.microsoft.com/office/powerpoint/2010/main" val="326084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Вирази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171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5" name="Прямоугольник 4"/>
          <p:cNvSpPr/>
          <p:nvPr/>
        </p:nvSpPr>
        <p:spPr>
          <a:xfrm>
            <a:off x="3355596" y="494529"/>
            <a:ext cx="8496357" cy="60835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 вирази способом округлення за зразком і </a:t>
            </a:r>
            <a:r>
              <a:rPr lang="uk-UA" sz="2000" b="1" dirty="0" err="1">
                <a:solidFill>
                  <a:schemeClr val="bg1"/>
                </a:solidFill>
              </a:rPr>
              <a:t>перевір</a:t>
            </a:r>
            <a:r>
              <a:rPr lang="uk-UA" sz="2000" b="1" dirty="0">
                <a:solidFill>
                  <a:schemeClr val="bg1"/>
                </a:solidFill>
              </a:rPr>
              <a:t> результати письмово</a:t>
            </a:r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1458673" y="1556580"/>
            <a:ext cx="7152211" cy="1135835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656 – 398    = </a:t>
            </a:r>
          </a:p>
        </p:txBody>
      </p:sp>
      <p:sp>
        <p:nvSpPr>
          <p:cNvPr id="70" name="Скругленный прямоугольник 69"/>
          <p:cNvSpPr/>
          <p:nvPr/>
        </p:nvSpPr>
        <p:spPr>
          <a:xfrm>
            <a:off x="1458673" y="2872964"/>
            <a:ext cx="7152211" cy="1135835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656 – 400 = </a:t>
            </a:r>
          </a:p>
        </p:txBody>
      </p:sp>
      <p:sp>
        <p:nvSpPr>
          <p:cNvPr id="71" name="Скругленный прямоугольник 70"/>
          <p:cNvSpPr/>
          <p:nvPr/>
        </p:nvSpPr>
        <p:spPr>
          <a:xfrm>
            <a:off x="8610884" y="2872964"/>
            <a:ext cx="2404751" cy="1135835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256</a:t>
            </a:r>
          </a:p>
        </p:txBody>
      </p:sp>
      <p:sp>
        <p:nvSpPr>
          <p:cNvPr id="72" name="Скругленный прямоугольник 71"/>
          <p:cNvSpPr/>
          <p:nvPr/>
        </p:nvSpPr>
        <p:spPr>
          <a:xfrm>
            <a:off x="1458673" y="4227530"/>
            <a:ext cx="7152211" cy="1135835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256 + 2 = </a:t>
            </a: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8610884" y="4227530"/>
            <a:ext cx="2404751" cy="1135835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258</a:t>
            </a:r>
          </a:p>
        </p:txBody>
      </p:sp>
      <p:sp>
        <p:nvSpPr>
          <p:cNvPr id="74" name="Скругленный прямоугольник 73"/>
          <p:cNvSpPr/>
          <p:nvPr/>
        </p:nvSpPr>
        <p:spPr>
          <a:xfrm>
            <a:off x="8625982" y="1556579"/>
            <a:ext cx="2404751" cy="1135835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258</a:t>
            </a:r>
          </a:p>
        </p:txBody>
      </p:sp>
      <p:sp>
        <p:nvSpPr>
          <p:cNvPr id="75" name="Скругленный прямоугольник 74"/>
          <p:cNvSpPr/>
          <p:nvPr/>
        </p:nvSpPr>
        <p:spPr>
          <a:xfrm>
            <a:off x="6477858" y="1240681"/>
            <a:ext cx="1250790" cy="1135835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+ 2</a:t>
            </a:r>
          </a:p>
        </p:txBody>
      </p:sp>
    </p:spTree>
    <p:extLst>
      <p:ext uri="{BB962C8B-B14F-4D97-AF65-F5344CB8AC3E}">
        <p14:creationId xmlns:p14="http://schemas.microsoft.com/office/powerpoint/2010/main" val="333368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Вирази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171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91752" b="85317"/>
          <a:stretch/>
        </p:blipFill>
        <p:spPr>
          <a:xfrm>
            <a:off x="7227308" y="1531438"/>
            <a:ext cx="3406044" cy="3414653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0" t="42712" r="67299" b="43446"/>
          <a:stretch/>
        </p:blipFill>
        <p:spPr>
          <a:xfrm>
            <a:off x="8073869" y="2786262"/>
            <a:ext cx="819757" cy="1022698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48" t="42527" r="22111" b="43631"/>
          <a:stretch/>
        </p:blipFill>
        <p:spPr>
          <a:xfrm>
            <a:off x="8104151" y="2110526"/>
            <a:ext cx="819757" cy="1022698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56" t="42690" r="39203" b="43468"/>
          <a:stretch/>
        </p:blipFill>
        <p:spPr>
          <a:xfrm>
            <a:off x="9430220" y="2138730"/>
            <a:ext cx="819757" cy="1022698"/>
          </a:xfrm>
          <a:prstGeom prst="rect">
            <a:avLst/>
          </a:prstGeom>
        </p:spPr>
      </p:pic>
      <p:cxnSp>
        <p:nvCxnSpPr>
          <p:cNvPr id="54" name="Прямая соединительная линия 53"/>
          <p:cNvCxnSpPr/>
          <p:nvPr/>
        </p:nvCxnSpPr>
        <p:spPr>
          <a:xfrm flipV="1">
            <a:off x="7864798" y="3634396"/>
            <a:ext cx="2289987" cy="6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7" t="12119" r="91353" b="82890"/>
          <a:stretch/>
        </p:blipFill>
        <p:spPr>
          <a:xfrm>
            <a:off x="7623411" y="2848441"/>
            <a:ext cx="421206" cy="276501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32" t="44652" r="31396" b="42312"/>
          <a:stretch/>
        </p:blipFill>
        <p:spPr>
          <a:xfrm>
            <a:off x="9416582" y="2925163"/>
            <a:ext cx="741322" cy="941754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18" t="43374" r="57341" b="42784"/>
          <a:stretch/>
        </p:blipFill>
        <p:spPr>
          <a:xfrm>
            <a:off x="8190060" y="3483618"/>
            <a:ext cx="785346" cy="979768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1" t="43815" r="77007" b="43149"/>
          <a:stretch/>
        </p:blipFill>
        <p:spPr>
          <a:xfrm>
            <a:off x="8744935" y="3522938"/>
            <a:ext cx="735788" cy="93472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0" t="44066" r="77008" b="42898"/>
          <a:stretch/>
        </p:blipFill>
        <p:spPr>
          <a:xfrm>
            <a:off x="8744935" y="2250339"/>
            <a:ext cx="741322" cy="941754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39" t="44268" r="14189" b="42696"/>
          <a:stretch/>
        </p:blipFill>
        <p:spPr>
          <a:xfrm>
            <a:off x="8682661" y="2916120"/>
            <a:ext cx="741322" cy="941754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63" t="44827" r="13465" b="42137"/>
          <a:stretch/>
        </p:blipFill>
        <p:spPr>
          <a:xfrm>
            <a:off x="9423983" y="3581901"/>
            <a:ext cx="741322" cy="94175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271549" y="1308460"/>
            <a:ext cx="3608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826 – 397</a:t>
            </a:r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4737051" y="1295981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429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3355596" y="494529"/>
            <a:ext cx="8496357" cy="60835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 вирази способом округлення за зразком і </a:t>
            </a:r>
            <a:r>
              <a:rPr lang="uk-UA" sz="2000" b="1" dirty="0" err="1">
                <a:solidFill>
                  <a:schemeClr val="bg1"/>
                </a:solidFill>
              </a:rPr>
              <a:t>перевір</a:t>
            </a:r>
            <a:r>
              <a:rPr lang="uk-UA" sz="2000" b="1" dirty="0">
                <a:solidFill>
                  <a:schemeClr val="bg1"/>
                </a:solidFill>
              </a:rPr>
              <a:t> результати письмово</a:t>
            </a:r>
          </a:p>
        </p:txBody>
      </p:sp>
    </p:spTree>
    <p:extLst>
      <p:ext uri="{BB962C8B-B14F-4D97-AF65-F5344CB8AC3E}">
        <p14:creationId xmlns:p14="http://schemas.microsoft.com/office/powerpoint/2010/main" val="16625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Вирази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171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91752" b="85317"/>
          <a:stretch/>
        </p:blipFill>
        <p:spPr>
          <a:xfrm>
            <a:off x="7227308" y="1531438"/>
            <a:ext cx="3406044" cy="3414653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5" t="42826" r="76474" b="43332"/>
          <a:stretch/>
        </p:blipFill>
        <p:spPr>
          <a:xfrm>
            <a:off x="8073869" y="2786262"/>
            <a:ext cx="819757" cy="1022698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48" t="42527" r="22111" b="43631"/>
          <a:stretch/>
        </p:blipFill>
        <p:spPr>
          <a:xfrm>
            <a:off x="8104151" y="2110526"/>
            <a:ext cx="819757" cy="1022698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77" t="42747" r="48282" b="43411"/>
          <a:stretch/>
        </p:blipFill>
        <p:spPr>
          <a:xfrm>
            <a:off x="9430220" y="2138730"/>
            <a:ext cx="819757" cy="1022698"/>
          </a:xfrm>
          <a:prstGeom prst="rect">
            <a:avLst/>
          </a:prstGeom>
        </p:spPr>
      </p:pic>
      <p:cxnSp>
        <p:nvCxnSpPr>
          <p:cNvPr id="54" name="Прямая соединительная линия 53"/>
          <p:cNvCxnSpPr/>
          <p:nvPr/>
        </p:nvCxnSpPr>
        <p:spPr>
          <a:xfrm flipV="1">
            <a:off x="7864798" y="3634396"/>
            <a:ext cx="2289987" cy="6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7" t="12119" r="91353" b="82890"/>
          <a:stretch/>
        </p:blipFill>
        <p:spPr>
          <a:xfrm>
            <a:off x="7623411" y="2848441"/>
            <a:ext cx="421206" cy="276501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58" t="44769" r="22570" b="42195"/>
          <a:stretch/>
        </p:blipFill>
        <p:spPr>
          <a:xfrm>
            <a:off x="8776121" y="2941362"/>
            <a:ext cx="741322" cy="941754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45" t="43241" r="48014" b="42917"/>
          <a:stretch/>
        </p:blipFill>
        <p:spPr>
          <a:xfrm>
            <a:off x="8190060" y="3483618"/>
            <a:ext cx="785346" cy="979768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93" t="43946" r="58335" b="43018"/>
          <a:stretch/>
        </p:blipFill>
        <p:spPr>
          <a:xfrm>
            <a:off x="8744935" y="3522938"/>
            <a:ext cx="735788" cy="93472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2" t="44183" r="67756" b="42781"/>
          <a:stretch/>
        </p:blipFill>
        <p:spPr>
          <a:xfrm>
            <a:off x="8744935" y="2250339"/>
            <a:ext cx="741322" cy="941754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39" t="44268" r="14189" b="42696"/>
          <a:stretch/>
        </p:blipFill>
        <p:spPr>
          <a:xfrm>
            <a:off x="9319170" y="2908365"/>
            <a:ext cx="741322" cy="941754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76" t="44762" r="39852" b="42202"/>
          <a:stretch/>
        </p:blipFill>
        <p:spPr>
          <a:xfrm>
            <a:off x="9423983" y="3581901"/>
            <a:ext cx="741322" cy="94175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271549" y="1308460"/>
            <a:ext cx="3608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826 – 397</a:t>
            </a:r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4737051" y="1295981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429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1271549" y="2041358"/>
            <a:ext cx="3608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835 – 289</a:t>
            </a:r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Прямоугольник 89"/>
          <p:cNvSpPr/>
          <p:nvPr/>
        </p:nvSpPr>
        <p:spPr>
          <a:xfrm>
            <a:off x="4737051" y="2028879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546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3355596" y="494529"/>
            <a:ext cx="8496357" cy="60835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 вирази способом округлення за зразком і </a:t>
            </a:r>
            <a:r>
              <a:rPr lang="uk-UA" sz="2000" b="1" dirty="0" err="1">
                <a:solidFill>
                  <a:schemeClr val="bg1"/>
                </a:solidFill>
              </a:rPr>
              <a:t>перевір</a:t>
            </a:r>
            <a:r>
              <a:rPr lang="uk-UA" sz="2000" b="1" dirty="0">
                <a:solidFill>
                  <a:schemeClr val="bg1"/>
                </a:solidFill>
              </a:rPr>
              <a:t> результати письмово</a:t>
            </a:r>
          </a:p>
        </p:txBody>
      </p:sp>
    </p:spTree>
    <p:extLst>
      <p:ext uri="{BB962C8B-B14F-4D97-AF65-F5344CB8AC3E}">
        <p14:creationId xmlns:p14="http://schemas.microsoft.com/office/powerpoint/2010/main" val="106500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Вирази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171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91752" b="85317"/>
          <a:stretch/>
        </p:blipFill>
        <p:spPr>
          <a:xfrm>
            <a:off x="7227308" y="1531438"/>
            <a:ext cx="3406044" cy="3414653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0" t="42712" r="67299" b="43446"/>
          <a:stretch/>
        </p:blipFill>
        <p:spPr>
          <a:xfrm>
            <a:off x="8073869" y="2786262"/>
            <a:ext cx="819757" cy="1022698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38" t="42527" r="57421" b="43631"/>
          <a:stretch/>
        </p:blipFill>
        <p:spPr>
          <a:xfrm>
            <a:off x="9418479" y="2761688"/>
            <a:ext cx="819757" cy="1022698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56" t="42690" r="39203" b="43468"/>
          <a:stretch/>
        </p:blipFill>
        <p:spPr>
          <a:xfrm>
            <a:off x="9430220" y="2138730"/>
            <a:ext cx="819757" cy="1022698"/>
          </a:xfrm>
          <a:prstGeom prst="rect">
            <a:avLst/>
          </a:prstGeom>
        </p:spPr>
      </p:pic>
      <p:cxnSp>
        <p:nvCxnSpPr>
          <p:cNvPr id="54" name="Прямая соединительная линия 53"/>
          <p:cNvCxnSpPr/>
          <p:nvPr/>
        </p:nvCxnSpPr>
        <p:spPr>
          <a:xfrm flipV="1">
            <a:off x="7864798" y="3634396"/>
            <a:ext cx="2289987" cy="6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7" t="12119" r="91353" b="82890"/>
          <a:stretch/>
        </p:blipFill>
        <p:spPr>
          <a:xfrm>
            <a:off x="7623411" y="2848441"/>
            <a:ext cx="421206" cy="276501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32" t="44652" r="31396" b="42312"/>
          <a:stretch/>
        </p:blipFill>
        <p:spPr>
          <a:xfrm>
            <a:off x="8143369" y="2283336"/>
            <a:ext cx="741322" cy="941754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18" t="43374" r="57341" b="42784"/>
          <a:stretch/>
        </p:blipFill>
        <p:spPr>
          <a:xfrm>
            <a:off x="8190060" y="3483618"/>
            <a:ext cx="785346" cy="979768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1" t="43815" r="77007" b="43149"/>
          <a:stretch/>
        </p:blipFill>
        <p:spPr>
          <a:xfrm>
            <a:off x="9379929" y="3528662"/>
            <a:ext cx="735788" cy="93472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3" t="44197" r="58365" b="42767"/>
          <a:stretch/>
        </p:blipFill>
        <p:spPr>
          <a:xfrm>
            <a:off x="8732036" y="2250456"/>
            <a:ext cx="741322" cy="941754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30" t="44333" r="5198" b="42631"/>
          <a:stretch/>
        </p:blipFill>
        <p:spPr>
          <a:xfrm>
            <a:off x="8672707" y="2906357"/>
            <a:ext cx="741322" cy="941754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3" t="44519" r="58325" b="42445"/>
          <a:stretch/>
        </p:blipFill>
        <p:spPr>
          <a:xfrm>
            <a:off x="8742277" y="3570298"/>
            <a:ext cx="741322" cy="94175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271549" y="1308460"/>
            <a:ext cx="3608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826 – 397</a:t>
            </a:r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4737051" y="1295981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429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1271549" y="2041358"/>
            <a:ext cx="3608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835 – 289</a:t>
            </a:r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Прямоугольник 89"/>
          <p:cNvSpPr/>
          <p:nvPr/>
        </p:nvSpPr>
        <p:spPr>
          <a:xfrm>
            <a:off x="4737051" y="2028879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546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Прямоугольник 90"/>
          <p:cNvSpPr/>
          <p:nvPr/>
        </p:nvSpPr>
        <p:spPr>
          <a:xfrm>
            <a:off x="1271549" y="2798741"/>
            <a:ext cx="3608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746 – 304</a:t>
            </a:r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4737051" y="2786262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442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3355596" y="494529"/>
            <a:ext cx="8496357" cy="60835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 вирази способом округлення за зразком і </a:t>
            </a:r>
            <a:r>
              <a:rPr lang="uk-UA" sz="2000" b="1" dirty="0" err="1">
                <a:solidFill>
                  <a:schemeClr val="bg1"/>
                </a:solidFill>
              </a:rPr>
              <a:t>перевір</a:t>
            </a:r>
            <a:r>
              <a:rPr lang="uk-UA" sz="2000" b="1" dirty="0">
                <a:solidFill>
                  <a:schemeClr val="bg1"/>
                </a:solidFill>
              </a:rPr>
              <a:t> результати письмово</a:t>
            </a:r>
          </a:p>
        </p:txBody>
      </p:sp>
    </p:spTree>
    <p:extLst>
      <p:ext uri="{BB962C8B-B14F-4D97-AF65-F5344CB8AC3E}">
        <p14:creationId xmlns:p14="http://schemas.microsoft.com/office/powerpoint/2010/main" val="86671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Вирази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171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91752" b="85317"/>
          <a:stretch/>
        </p:blipFill>
        <p:spPr>
          <a:xfrm>
            <a:off x="7227308" y="1531438"/>
            <a:ext cx="3406044" cy="3414653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0" t="42712" r="67299" b="43446"/>
          <a:stretch/>
        </p:blipFill>
        <p:spPr>
          <a:xfrm>
            <a:off x="8073869" y="2786262"/>
            <a:ext cx="819757" cy="1022698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6" t="42255" r="48613" b="43903"/>
          <a:stretch/>
        </p:blipFill>
        <p:spPr>
          <a:xfrm>
            <a:off x="8104151" y="2110526"/>
            <a:ext cx="819757" cy="1022698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3" t="42636" r="66866" b="43522"/>
          <a:stretch/>
        </p:blipFill>
        <p:spPr>
          <a:xfrm>
            <a:off x="9430220" y="2138730"/>
            <a:ext cx="819757" cy="1022698"/>
          </a:xfrm>
          <a:prstGeom prst="rect">
            <a:avLst/>
          </a:prstGeom>
        </p:spPr>
      </p:pic>
      <p:cxnSp>
        <p:nvCxnSpPr>
          <p:cNvPr id="54" name="Прямая соединительная линия 53"/>
          <p:cNvCxnSpPr/>
          <p:nvPr/>
        </p:nvCxnSpPr>
        <p:spPr>
          <a:xfrm flipV="1">
            <a:off x="7864798" y="3634396"/>
            <a:ext cx="2289987" cy="6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7" t="12119" r="91353" b="82890"/>
          <a:stretch/>
        </p:blipFill>
        <p:spPr>
          <a:xfrm>
            <a:off x="7623411" y="2848441"/>
            <a:ext cx="421206" cy="276501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51" t="44430" r="48977" b="42534"/>
          <a:stretch/>
        </p:blipFill>
        <p:spPr>
          <a:xfrm>
            <a:off x="9416582" y="2925163"/>
            <a:ext cx="741322" cy="941754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1" t="43222" r="84868" b="42936"/>
          <a:stretch/>
        </p:blipFill>
        <p:spPr>
          <a:xfrm>
            <a:off x="8190060" y="3483618"/>
            <a:ext cx="785346" cy="979768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1" t="43815" r="77007" b="43149"/>
          <a:stretch/>
        </p:blipFill>
        <p:spPr>
          <a:xfrm>
            <a:off x="8744935" y="3522938"/>
            <a:ext cx="735788" cy="93472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0" t="44066" r="77008" b="42898"/>
          <a:stretch/>
        </p:blipFill>
        <p:spPr>
          <a:xfrm>
            <a:off x="8744935" y="2250339"/>
            <a:ext cx="741322" cy="941754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39" t="44268" r="14189" b="42696"/>
          <a:stretch/>
        </p:blipFill>
        <p:spPr>
          <a:xfrm>
            <a:off x="8676184" y="2896746"/>
            <a:ext cx="741322" cy="941754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1" t="44827" r="22427" b="42137"/>
          <a:stretch/>
        </p:blipFill>
        <p:spPr>
          <a:xfrm>
            <a:off x="9423983" y="3581901"/>
            <a:ext cx="741322" cy="94175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271549" y="1308460"/>
            <a:ext cx="3608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826 – 397</a:t>
            </a:r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4737051" y="1295981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429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1271549" y="2041358"/>
            <a:ext cx="3608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835 – 289</a:t>
            </a:r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Прямоугольник 89"/>
          <p:cNvSpPr/>
          <p:nvPr/>
        </p:nvSpPr>
        <p:spPr>
          <a:xfrm>
            <a:off x="4737051" y="2028879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546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Прямоугольник 90"/>
          <p:cNvSpPr/>
          <p:nvPr/>
        </p:nvSpPr>
        <p:spPr>
          <a:xfrm>
            <a:off x="1271549" y="2798741"/>
            <a:ext cx="3608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746 – 304</a:t>
            </a:r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4737051" y="2786262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442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Прямоугольник 98"/>
          <p:cNvSpPr/>
          <p:nvPr/>
        </p:nvSpPr>
        <p:spPr>
          <a:xfrm>
            <a:off x="1271548" y="3526605"/>
            <a:ext cx="3608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523 – 395 = 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Прямоугольник 99"/>
          <p:cNvSpPr/>
          <p:nvPr/>
        </p:nvSpPr>
        <p:spPr>
          <a:xfrm>
            <a:off x="4737051" y="3514126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128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3355596" y="494529"/>
            <a:ext cx="8496357" cy="60835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 вирази способом округлення за зразком і </a:t>
            </a:r>
            <a:r>
              <a:rPr lang="uk-UA" sz="2000" b="1" dirty="0" err="1">
                <a:solidFill>
                  <a:schemeClr val="bg1"/>
                </a:solidFill>
              </a:rPr>
              <a:t>перевір</a:t>
            </a:r>
            <a:r>
              <a:rPr lang="uk-UA" sz="2000" b="1" dirty="0">
                <a:solidFill>
                  <a:schemeClr val="bg1"/>
                </a:solidFill>
              </a:rPr>
              <a:t> результати письмово</a:t>
            </a:r>
          </a:p>
        </p:txBody>
      </p:sp>
    </p:spTree>
    <p:extLst>
      <p:ext uri="{BB962C8B-B14F-4D97-AF65-F5344CB8AC3E}">
        <p14:creationId xmlns:p14="http://schemas.microsoft.com/office/powerpoint/2010/main" val="428953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Вирази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172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91752" b="85317"/>
          <a:stretch/>
        </p:blipFill>
        <p:spPr>
          <a:xfrm>
            <a:off x="7227308" y="1531438"/>
            <a:ext cx="3406044" cy="3414653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0" t="42840" r="76449" b="43318"/>
          <a:stretch/>
        </p:blipFill>
        <p:spPr>
          <a:xfrm>
            <a:off x="8073869" y="2786262"/>
            <a:ext cx="819757" cy="1022698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6" t="42255" r="48613" b="43903"/>
          <a:stretch/>
        </p:blipFill>
        <p:spPr>
          <a:xfrm>
            <a:off x="8104151" y="2110526"/>
            <a:ext cx="819757" cy="1022698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3" t="42636" r="66866" b="43522"/>
          <a:stretch/>
        </p:blipFill>
        <p:spPr>
          <a:xfrm>
            <a:off x="8788974" y="2129247"/>
            <a:ext cx="819757" cy="1022698"/>
          </a:xfrm>
          <a:prstGeom prst="rect">
            <a:avLst/>
          </a:prstGeom>
        </p:spPr>
      </p:pic>
      <p:cxnSp>
        <p:nvCxnSpPr>
          <p:cNvPr id="54" name="Прямая соединительная линия 53"/>
          <p:cNvCxnSpPr/>
          <p:nvPr/>
        </p:nvCxnSpPr>
        <p:spPr>
          <a:xfrm flipV="1">
            <a:off x="7864798" y="3634396"/>
            <a:ext cx="2289987" cy="6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7" t="12119" r="91353" b="82890"/>
          <a:stretch/>
        </p:blipFill>
        <p:spPr>
          <a:xfrm>
            <a:off x="7623411" y="2848441"/>
            <a:ext cx="421206" cy="276501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37" t="44625" r="22591" b="42339"/>
          <a:stretch/>
        </p:blipFill>
        <p:spPr>
          <a:xfrm>
            <a:off x="9416582" y="2925163"/>
            <a:ext cx="741322" cy="941754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7" t="43422" r="66702" b="42736"/>
          <a:stretch/>
        </p:blipFill>
        <p:spPr>
          <a:xfrm>
            <a:off x="8839456" y="3499686"/>
            <a:ext cx="785346" cy="979768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1" t="43815" r="77007" b="43149"/>
          <a:stretch/>
        </p:blipFill>
        <p:spPr>
          <a:xfrm>
            <a:off x="8096547" y="3520908"/>
            <a:ext cx="735788" cy="93472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73" t="44197" r="58255" b="42767"/>
          <a:stretch/>
        </p:blipFill>
        <p:spPr>
          <a:xfrm>
            <a:off x="9386300" y="2246814"/>
            <a:ext cx="741322" cy="941754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39" t="44268" r="14189" b="42696"/>
          <a:stretch/>
        </p:blipFill>
        <p:spPr>
          <a:xfrm>
            <a:off x="8676184" y="2896746"/>
            <a:ext cx="741322" cy="941754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79" t="44696" r="39749" b="42268"/>
          <a:stretch/>
        </p:blipFill>
        <p:spPr>
          <a:xfrm>
            <a:off x="9423983" y="3581901"/>
            <a:ext cx="741322" cy="94175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271549" y="1308460"/>
            <a:ext cx="3608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534 – 298</a:t>
            </a:r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4737051" y="1295981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236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1271549" y="2041358"/>
            <a:ext cx="3608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634 – 297</a:t>
            </a:r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Прямоугольник 89"/>
          <p:cNvSpPr/>
          <p:nvPr/>
        </p:nvSpPr>
        <p:spPr>
          <a:xfrm>
            <a:off x="4737051" y="2028879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337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Прямоугольник 90"/>
          <p:cNvSpPr/>
          <p:nvPr/>
        </p:nvSpPr>
        <p:spPr>
          <a:xfrm>
            <a:off x="1271549" y="2798741"/>
            <a:ext cx="3608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534 – 287</a:t>
            </a:r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4737051" y="2786262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247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Прямоугольник 98"/>
          <p:cNvSpPr/>
          <p:nvPr/>
        </p:nvSpPr>
        <p:spPr>
          <a:xfrm>
            <a:off x="1271548" y="3526605"/>
            <a:ext cx="3608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434</a:t>
            </a:r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297 = 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Прямоугольник 99"/>
          <p:cNvSpPr/>
          <p:nvPr/>
        </p:nvSpPr>
        <p:spPr>
          <a:xfrm>
            <a:off x="4737051" y="3514126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137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3355596" y="494529"/>
            <a:ext cx="8496357" cy="60835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Знайди значення одного виразу стовпчиком. Використай результат для обчислення решти виразів</a:t>
            </a:r>
          </a:p>
        </p:txBody>
      </p:sp>
      <p:sp>
        <p:nvSpPr>
          <p:cNvPr id="70" name="Прямоугольник 69"/>
          <p:cNvSpPr/>
          <p:nvPr/>
        </p:nvSpPr>
        <p:spPr>
          <a:xfrm>
            <a:off x="1263257" y="4220660"/>
            <a:ext cx="3608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334 – 197</a:t>
            </a:r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4728759" y="4208181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137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1263256" y="4948524"/>
            <a:ext cx="3608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534</a:t>
            </a:r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387 = 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4728759" y="4936045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147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373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8" grpId="0"/>
      <p:bldP spid="89" grpId="0"/>
      <p:bldP spid="90" grpId="0"/>
      <p:bldP spid="91" grpId="0"/>
      <p:bldP spid="92" grpId="0"/>
      <p:bldP spid="99" grpId="0"/>
      <p:bldP spid="100" grpId="0"/>
      <p:bldP spid="70" grpId="0"/>
      <p:bldP spid="71" grpId="0"/>
      <p:bldP spid="72" grpId="0"/>
      <p:bldP spid="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97" b="3197"/>
          <a:stretch/>
        </p:blipFill>
        <p:spPr bwMode="auto">
          <a:xfrm>
            <a:off x="220968" y="1806203"/>
            <a:ext cx="3930359" cy="412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4334256" y="1095239"/>
            <a:ext cx="7479086" cy="5550456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Математика – наука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Точна і серйозна,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і прожить без неї нам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навіть дня не можна.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Міркуємо – швидко!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Відповідаємо – правильно!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Лічимо – точно!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Пишемо – гарно! </a:t>
            </a: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Маленький мальчик читает книгу | Премиум вектор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76" y="1443397"/>
            <a:ext cx="3750984" cy="526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173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199529" y="1506071"/>
            <a:ext cx="6665260" cy="4464422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</a:rPr>
              <a:t>Хлопчик 4 дні читав </a:t>
            </a:r>
          </a:p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</a:rPr>
              <a:t>по 9 сторінок книжки, і йому залишилося прочитати ще</a:t>
            </a:r>
          </a:p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</a:rPr>
              <a:t> 85 сторінок. Скільки сторінок у книжці? </a:t>
            </a:r>
          </a:p>
        </p:txBody>
      </p:sp>
    </p:spTree>
    <p:extLst>
      <p:ext uri="{BB962C8B-B14F-4D97-AF65-F5344CB8AC3E}">
        <p14:creationId xmlns:p14="http://schemas.microsoft.com/office/powerpoint/2010/main" val="26163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Женщина на компьютере иллюстрации | Бесплатно вектор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597058"/>
            <a:ext cx="5622344" cy="459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174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065257" y="1156996"/>
            <a:ext cx="6799532" cy="5393093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За 5 днів редакторка видавництва відредагувала 45 сторінок рукопису. За скільки днів вона відредагує весь рукопис, у якому ще залишилася 81 сторінка, якщо працюватиме так само? </a:t>
            </a:r>
          </a:p>
        </p:txBody>
      </p:sp>
    </p:spTree>
    <p:extLst>
      <p:ext uri="{BB962C8B-B14F-4D97-AF65-F5344CB8AC3E}">
        <p14:creationId xmlns:p14="http://schemas.microsoft.com/office/powerpoint/2010/main" val="147654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32"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1"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92"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31"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756081" y="1101962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173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519" y="999480"/>
            <a:ext cx="3032302" cy="154840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48" t="43735" r="31380" b="43229"/>
          <a:stretch/>
        </p:blipFill>
        <p:spPr>
          <a:xfrm>
            <a:off x="7648292" y="1498984"/>
            <a:ext cx="432472" cy="5494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8" t="43199" r="85760" b="43765"/>
          <a:stretch/>
        </p:blipFill>
        <p:spPr>
          <a:xfrm>
            <a:off x="7283068" y="1480525"/>
            <a:ext cx="432472" cy="5494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1118360" y="3406176"/>
            <a:ext cx="2918206" cy="11663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91187" y="3815626"/>
            <a:ext cx="896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Monotype Corsiva" panose="03010101010201010101" pitchFamily="66" charset="0"/>
              </a:rPr>
              <a:t>121 сторінка у книжці.  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0" t="43242" r="67638" b="43722"/>
          <a:stretch/>
        </p:blipFill>
        <p:spPr>
          <a:xfrm>
            <a:off x="8024284" y="1474469"/>
            <a:ext cx="432472" cy="549400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3" t="42938" r="85306" b="43220"/>
          <a:stretch/>
        </p:blipFill>
        <p:spPr>
          <a:xfrm>
            <a:off x="1262595" y="2206501"/>
            <a:ext cx="470473" cy="58694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75010" y="2137450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768606" y="2307482"/>
            <a:ext cx="339911" cy="306266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64997" y="2243678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(ст.) – </a:t>
            </a:r>
            <a:r>
              <a:rPr lang="uk-UA" sz="3600" dirty="0" smtClean="0">
                <a:latin typeface="Monotype Corsiva" panose="03010101010201010101" pitchFamily="66" charset="0"/>
              </a:rPr>
              <a:t>прочитав.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03" t="44863" r="12925" b="42101"/>
          <a:stretch/>
        </p:blipFill>
        <p:spPr>
          <a:xfrm>
            <a:off x="1667023" y="2274669"/>
            <a:ext cx="455113" cy="578163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59" t="44292" r="39069" b="42672"/>
          <a:stretch/>
        </p:blipFill>
        <p:spPr>
          <a:xfrm>
            <a:off x="3579500" y="2259083"/>
            <a:ext cx="457066" cy="580644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19" t="44548" r="57609" b="42416"/>
          <a:stretch/>
        </p:blipFill>
        <p:spPr>
          <a:xfrm>
            <a:off x="2432806" y="2265909"/>
            <a:ext cx="455113" cy="578163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1" t="43154" r="66707" b="43810"/>
          <a:stretch/>
        </p:blipFill>
        <p:spPr>
          <a:xfrm>
            <a:off x="3208224" y="2206501"/>
            <a:ext cx="457066" cy="580644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0" t="42724" r="76419" b="43434"/>
          <a:stretch/>
        </p:blipFill>
        <p:spPr>
          <a:xfrm>
            <a:off x="1262595" y="2944290"/>
            <a:ext cx="470473" cy="586945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75010" y="287523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514876" y="3069544"/>
            <a:ext cx="339911" cy="30626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883139" y="2989844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(ст.) </a:t>
            </a:r>
          </a:p>
        </p:txBody>
      </p:sp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49" t="44150" r="39579" b="42814"/>
          <a:stretch/>
        </p:blipFill>
        <p:spPr>
          <a:xfrm>
            <a:off x="2029279" y="2992024"/>
            <a:ext cx="455113" cy="578163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1" t="43805" r="48917" b="43158"/>
          <a:stretch/>
        </p:blipFill>
        <p:spPr>
          <a:xfrm>
            <a:off x="3132867" y="2988107"/>
            <a:ext cx="455113" cy="578163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3" t="44430" r="75645" b="42534"/>
          <a:stretch/>
        </p:blipFill>
        <p:spPr>
          <a:xfrm>
            <a:off x="4352210" y="2999263"/>
            <a:ext cx="457066" cy="580644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01" t="44561" r="22027" b="42403"/>
          <a:stretch/>
        </p:blipFill>
        <p:spPr>
          <a:xfrm>
            <a:off x="2806139" y="3014035"/>
            <a:ext cx="455113" cy="578163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3" t="11740" r="84937" b="83269"/>
          <a:stretch/>
        </p:blipFill>
        <p:spPr>
          <a:xfrm>
            <a:off x="2309177" y="3117991"/>
            <a:ext cx="421206" cy="276501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0" t="43726" r="67048" b="43238"/>
          <a:stretch/>
        </p:blipFill>
        <p:spPr>
          <a:xfrm>
            <a:off x="1685985" y="2983719"/>
            <a:ext cx="455113" cy="578163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5" t="43109" r="84443" b="43855"/>
          <a:stretch/>
        </p:blipFill>
        <p:spPr>
          <a:xfrm>
            <a:off x="4726950" y="2944324"/>
            <a:ext cx="457066" cy="58064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5766" y="2265909"/>
            <a:ext cx="408812" cy="418784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5" t="43109" r="84443" b="43855"/>
          <a:stretch/>
        </p:blipFill>
        <p:spPr>
          <a:xfrm>
            <a:off x="3979422" y="2948981"/>
            <a:ext cx="457066" cy="58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4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2" grpId="0"/>
      <p:bldP spid="64" grpId="0"/>
      <p:bldP spid="70" grpId="0"/>
      <p:bldP spid="7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460375" y="1082438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174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519" y="999480"/>
            <a:ext cx="3032302" cy="154840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48" t="43735" r="31380" b="43229"/>
          <a:stretch/>
        </p:blipFill>
        <p:spPr>
          <a:xfrm>
            <a:off x="7648292" y="1498984"/>
            <a:ext cx="432472" cy="5494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8" t="43199" r="85760" b="43765"/>
          <a:stretch/>
        </p:blipFill>
        <p:spPr>
          <a:xfrm>
            <a:off x="7283068" y="1480525"/>
            <a:ext cx="432472" cy="549400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1" t="43242" r="58097" b="43722"/>
          <a:stretch/>
        </p:blipFill>
        <p:spPr>
          <a:xfrm>
            <a:off x="8024284" y="1474469"/>
            <a:ext cx="432472" cy="549400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0" t="42985" r="85209" b="43173"/>
          <a:stretch/>
        </p:blipFill>
        <p:spPr>
          <a:xfrm>
            <a:off x="1262595" y="2206201"/>
            <a:ext cx="470473" cy="58694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75010" y="2137150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27637" y="2330987"/>
            <a:ext cx="339911" cy="30626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64997" y="2236967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(ст.) – за 1 </a:t>
            </a:r>
            <a:r>
              <a:rPr lang="uk-UA" sz="3600" dirty="0" smtClean="0">
                <a:latin typeface="Monotype Corsiva" panose="03010101010201010101" pitchFamily="66" charset="0"/>
              </a:rPr>
              <a:t>день.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7" t="44150" r="48771" b="42814"/>
          <a:stretch/>
        </p:blipFill>
        <p:spPr>
          <a:xfrm>
            <a:off x="2789266" y="2255746"/>
            <a:ext cx="455113" cy="578163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08" t="44525" r="57020" b="42439"/>
          <a:stretch/>
        </p:blipFill>
        <p:spPr>
          <a:xfrm>
            <a:off x="1719491" y="2265857"/>
            <a:ext cx="457066" cy="580644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1" t="43821" r="48237" b="43143"/>
          <a:stretch/>
        </p:blipFill>
        <p:spPr>
          <a:xfrm>
            <a:off x="2060566" y="2242855"/>
            <a:ext cx="455113" cy="578163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90" t="43204" r="12338" b="43760"/>
          <a:stretch/>
        </p:blipFill>
        <p:spPr>
          <a:xfrm>
            <a:off x="3584457" y="2212502"/>
            <a:ext cx="457066" cy="580644"/>
          </a:xfrm>
          <a:prstGeom prst="rect">
            <a:avLst/>
          </a:prstGeom>
        </p:spPr>
      </p:pic>
      <p:grpSp>
        <p:nvGrpSpPr>
          <p:cNvPr id="44" name="Группа 43"/>
          <p:cNvGrpSpPr/>
          <p:nvPr/>
        </p:nvGrpSpPr>
        <p:grpSpPr>
          <a:xfrm>
            <a:off x="2356978" y="2242855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42985" r="76330" b="43173"/>
          <a:stretch/>
        </p:blipFill>
        <p:spPr>
          <a:xfrm>
            <a:off x="1262595" y="2948599"/>
            <a:ext cx="470473" cy="58694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75010" y="2879548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27637" y="3073385"/>
            <a:ext cx="339911" cy="30626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64997" y="2979365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</a:t>
            </a:r>
            <a:r>
              <a:rPr lang="uk-UA" sz="3600" dirty="0" err="1">
                <a:latin typeface="Monotype Corsiva" panose="03010101010201010101" pitchFamily="66" charset="0"/>
              </a:rPr>
              <a:t>дн</a:t>
            </a:r>
            <a:r>
              <a:rPr lang="uk-UA" sz="3600" dirty="0">
                <a:latin typeface="Monotype Corsiva" panose="03010101010201010101" pitchFamily="66" charset="0"/>
              </a:rPr>
              <a:t>.) – </a:t>
            </a:r>
            <a:r>
              <a:rPr lang="uk-UA" sz="3600" dirty="0" smtClean="0">
                <a:latin typeface="Monotype Corsiva" panose="03010101010201010101" pitchFamily="66" charset="0"/>
              </a:rPr>
              <a:t>на сторінки</a:t>
            </a:r>
            <a:r>
              <a:rPr lang="uk-UA" sz="3600" dirty="0">
                <a:latin typeface="Monotype Corsiva" panose="03010101010201010101" pitchFamily="66" charset="0"/>
              </a:rPr>
              <a:t>, що </a:t>
            </a:r>
            <a:r>
              <a:rPr lang="uk-UA" sz="3600" dirty="0" smtClean="0">
                <a:latin typeface="Monotype Corsiva" panose="03010101010201010101" pitchFamily="66" charset="0"/>
              </a:rPr>
              <a:t>лишились.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44" t="44363" r="13084" b="42601"/>
          <a:stretch/>
        </p:blipFill>
        <p:spPr>
          <a:xfrm>
            <a:off x="2789266" y="2998144"/>
            <a:ext cx="455113" cy="578163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43" t="44419" r="21485" b="42545"/>
          <a:stretch/>
        </p:blipFill>
        <p:spPr>
          <a:xfrm>
            <a:off x="1719491" y="3008255"/>
            <a:ext cx="457066" cy="58064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8" t="43927" r="85000" b="43037"/>
          <a:stretch/>
        </p:blipFill>
        <p:spPr>
          <a:xfrm>
            <a:off x="2060566" y="2985253"/>
            <a:ext cx="455113" cy="578163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90" t="43204" r="12338" b="43760"/>
          <a:stretch/>
        </p:blipFill>
        <p:spPr>
          <a:xfrm>
            <a:off x="3584457" y="2954900"/>
            <a:ext cx="457066" cy="580644"/>
          </a:xfrm>
          <a:prstGeom prst="rect">
            <a:avLst/>
          </a:prstGeom>
        </p:spPr>
      </p:pic>
      <p:grpSp>
        <p:nvGrpSpPr>
          <p:cNvPr id="56" name="Группа 55"/>
          <p:cNvGrpSpPr/>
          <p:nvPr/>
        </p:nvGrpSpPr>
        <p:grpSpPr>
          <a:xfrm>
            <a:off x="2356978" y="2985253"/>
            <a:ext cx="408812" cy="542922"/>
            <a:chOff x="2361639" y="2985697"/>
            <a:chExt cx="408812" cy="542922"/>
          </a:xfrm>
        </p:grpSpPr>
        <p:pic>
          <p:nvPicPr>
            <p:cNvPr id="57" name="Рисунок 5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58" name="Рисунок 5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59" name="Рисунок 5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1054100" y="4085141"/>
            <a:ext cx="2918206" cy="116639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26927" y="4494591"/>
            <a:ext cx="896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Monotype Corsiva" panose="03010101010201010101" pitchFamily="66" charset="0"/>
              </a:rPr>
              <a:t>за 14 днів вона </a:t>
            </a:r>
            <a:r>
              <a:rPr lang="uk-UA" sz="2800" dirty="0" smtClean="0">
                <a:latin typeface="Monotype Corsiva" panose="03010101010201010101" pitchFamily="66" charset="0"/>
              </a:rPr>
              <a:t>відредагує </a:t>
            </a:r>
            <a:r>
              <a:rPr lang="uk-UA" sz="2800" dirty="0">
                <a:latin typeface="Monotype Corsiva" panose="03010101010201010101" pitchFamily="66" charset="0"/>
              </a:rPr>
              <a:t>весь рукопис.</a:t>
            </a:r>
          </a:p>
        </p:txBody>
      </p:sp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9D394325-B272-43EF-B36E-1F3DB81FF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0" t="42985" r="67029" b="43173"/>
          <a:stretch/>
        </p:blipFill>
        <p:spPr>
          <a:xfrm>
            <a:off x="1262595" y="3698436"/>
            <a:ext cx="470473" cy="58694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3889C43B-C33F-477A-B83A-A8196CA436B1}"/>
              </a:ext>
            </a:extLst>
          </p:cNvPr>
          <p:cNvSpPr txBox="1"/>
          <p:nvPr/>
        </p:nvSpPr>
        <p:spPr>
          <a:xfrm>
            <a:off x="1475010" y="3629385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DB869BBE-FD61-408A-8231-DFBB3544DE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7" t="44150" r="48771" b="42814"/>
          <a:stretch/>
        </p:blipFill>
        <p:spPr>
          <a:xfrm>
            <a:off x="1651904" y="3742704"/>
            <a:ext cx="455113" cy="5781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4B0C27-F771-4C6E-A808-6641BA83782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8" t="10947" r="84426" b="81812"/>
          <a:stretch/>
        </p:blipFill>
        <p:spPr>
          <a:xfrm>
            <a:off x="2002932" y="3834668"/>
            <a:ext cx="356306" cy="361436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524936B4-B506-4485-B635-D59C5E01146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44" t="44363" r="13084" b="42601"/>
          <a:stretch/>
        </p:blipFill>
        <p:spPr>
          <a:xfrm>
            <a:off x="2407985" y="3742704"/>
            <a:ext cx="455113" cy="578163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B07F728-97DE-4A3E-898C-0BF7B52C9AE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765151" y="3815423"/>
            <a:ext cx="339911" cy="306266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B84CDC89-4399-4C9B-9088-8F90FF5070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8" t="43927" r="85000" b="43037"/>
          <a:stretch/>
        </p:blipFill>
        <p:spPr>
          <a:xfrm>
            <a:off x="3190145" y="3705690"/>
            <a:ext cx="455113" cy="578163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DF455B71-668A-4514-A64C-6ADEA31BA55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08" t="44525" r="57020" b="42439"/>
          <a:stretch/>
        </p:blipFill>
        <p:spPr>
          <a:xfrm>
            <a:off x="3598652" y="3754980"/>
            <a:ext cx="457066" cy="58064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10F9D34-D234-42F6-8735-AAB7616DDE0F}"/>
              </a:ext>
            </a:extLst>
          </p:cNvPr>
          <p:cNvSpPr txBox="1"/>
          <p:nvPr/>
        </p:nvSpPr>
        <p:spPr>
          <a:xfrm>
            <a:off x="3850873" y="3703874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</a:t>
            </a:r>
            <a:r>
              <a:rPr lang="uk-UA" sz="3600" dirty="0" err="1">
                <a:latin typeface="Monotype Corsiva" panose="03010101010201010101" pitchFamily="66" charset="0"/>
              </a:rPr>
              <a:t>дн</a:t>
            </a:r>
            <a:r>
              <a:rPr lang="uk-UA" sz="3600" dirty="0">
                <a:latin typeface="Monotype Corsiva" panose="03010101010201010101" pitchFamily="66" charset="0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35886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9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Якого кольору ґудзики підходять </a:t>
            </a:r>
            <a:r>
              <a:rPr lang="uk-UA" sz="2000" b="1" dirty="0" err="1">
                <a:solidFill>
                  <a:schemeClr val="bg1"/>
                </a:solidFill>
              </a:rPr>
              <a:t>сніговичку</a:t>
            </a:r>
            <a:r>
              <a:rPr lang="uk-UA" sz="2000" b="1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8"/>
          <a:stretch/>
        </p:blipFill>
        <p:spPr>
          <a:xfrm>
            <a:off x="8398127" y="1061067"/>
            <a:ext cx="3748396" cy="5342114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26" y="2928380"/>
            <a:ext cx="3700198" cy="1356871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25" y="1393507"/>
            <a:ext cx="3700199" cy="1356872"/>
          </a:xfrm>
          <a:prstGeom prst="rect">
            <a:avLst/>
          </a:prstGeom>
        </p:spPr>
      </p:pic>
      <p:sp>
        <p:nvSpPr>
          <p:cNvPr id="22" name="Скругленный прямоугольник 21"/>
          <p:cNvSpPr/>
          <p:nvPr/>
        </p:nvSpPr>
        <p:spPr>
          <a:xfrm>
            <a:off x="457200" y="1528150"/>
            <a:ext cx="318981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51 - 5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49869" y="3114007"/>
            <a:ext cx="3410350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45 + 6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157" y="2896617"/>
            <a:ext cx="3700199" cy="1356872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157" y="1361744"/>
            <a:ext cx="3700199" cy="1356872"/>
          </a:xfrm>
          <a:prstGeom prst="rect">
            <a:avLst/>
          </a:prstGeom>
        </p:spPr>
      </p:pic>
      <p:sp>
        <p:nvSpPr>
          <p:cNvPr id="26" name="Скругленный прямоугольник 25"/>
          <p:cNvSpPr/>
          <p:nvPr/>
        </p:nvSpPr>
        <p:spPr>
          <a:xfrm>
            <a:off x="4579764" y="1481932"/>
            <a:ext cx="3456321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50 + 1</a:t>
            </a: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4581812" y="3049017"/>
            <a:ext cx="319237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77 - 8</a:t>
            </a: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57" y="4535868"/>
            <a:ext cx="3700198" cy="1356871"/>
          </a:xfrm>
          <a:prstGeom prst="rect">
            <a:avLst/>
          </a:prstGeom>
        </p:spPr>
      </p:pic>
      <p:sp>
        <p:nvSpPr>
          <p:cNvPr id="29" name="Скругленный прямоугольник 28"/>
          <p:cNvSpPr/>
          <p:nvPr/>
        </p:nvSpPr>
        <p:spPr>
          <a:xfrm>
            <a:off x="449869" y="4706758"/>
            <a:ext cx="3410350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 + 50</a:t>
            </a: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40" y="4535868"/>
            <a:ext cx="3700199" cy="1356872"/>
          </a:xfrm>
          <a:prstGeom prst="rect">
            <a:avLst/>
          </a:prstGeom>
        </p:spPr>
      </p:pic>
      <p:sp>
        <p:nvSpPr>
          <p:cNvPr id="31" name="Скругленный прямоугольник 30"/>
          <p:cNvSpPr/>
          <p:nvPr/>
        </p:nvSpPr>
        <p:spPr>
          <a:xfrm>
            <a:off x="4525048" y="4721495"/>
            <a:ext cx="3476048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 + 6</a:t>
            </a:r>
          </a:p>
        </p:txBody>
      </p:sp>
      <p:pic>
        <p:nvPicPr>
          <p:cNvPr id="1026" name="Picture 2" descr="Пуговица 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306" y="4080753"/>
            <a:ext cx="453661" cy="45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Пуговица 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305" y="3617280"/>
            <a:ext cx="453661" cy="45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Скругленный прямоугольник 34"/>
          <p:cNvSpPr/>
          <p:nvPr/>
        </p:nvSpPr>
        <p:spPr>
          <a:xfrm>
            <a:off x="8794977" y="4721495"/>
            <a:ext cx="2585046" cy="1236234"/>
          </a:xfrm>
          <a:prstGeom prst="roundRect">
            <a:avLst/>
          </a:prstGeom>
          <a:noFill/>
          <a:ln w="38100">
            <a:noFill/>
            <a:prstDash val="lgDash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75</a:t>
            </a:r>
            <a:endParaRPr lang="uk-UA" sz="9600" b="1" dirty="0">
              <a:ln>
                <a:solidFill>
                  <a:sysClr val="windowText" lastClr="000000"/>
                </a:solidFill>
              </a:ln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672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6" grpId="0"/>
      <p:bldP spid="27" grpId="0"/>
      <p:bldP spid="29" grpId="0"/>
      <p:bldP spid="31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Якого кольору ґудзики підходять </a:t>
            </a:r>
            <a:r>
              <a:rPr lang="uk-UA" sz="2000" b="1" dirty="0" err="1">
                <a:solidFill>
                  <a:schemeClr val="bg1"/>
                </a:solidFill>
              </a:rPr>
              <a:t>сніговичку</a:t>
            </a:r>
            <a:r>
              <a:rPr lang="uk-UA" sz="2000" b="1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8"/>
          <a:stretch/>
        </p:blipFill>
        <p:spPr>
          <a:xfrm>
            <a:off x="8398127" y="1061067"/>
            <a:ext cx="3748396" cy="5342114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26" y="2928380"/>
            <a:ext cx="3700198" cy="1356871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25" y="1393507"/>
            <a:ext cx="3700199" cy="1356872"/>
          </a:xfrm>
          <a:prstGeom prst="rect">
            <a:avLst/>
          </a:prstGeom>
        </p:spPr>
      </p:pic>
      <p:sp>
        <p:nvSpPr>
          <p:cNvPr id="22" name="Скругленный прямоугольник 21"/>
          <p:cNvSpPr/>
          <p:nvPr/>
        </p:nvSpPr>
        <p:spPr>
          <a:xfrm>
            <a:off x="457200" y="1528150"/>
            <a:ext cx="318981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1 - 5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49869" y="3114007"/>
            <a:ext cx="3410350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5 + 6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157" y="2896617"/>
            <a:ext cx="3700199" cy="1356872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157" y="1361744"/>
            <a:ext cx="3700199" cy="1356872"/>
          </a:xfrm>
          <a:prstGeom prst="rect">
            <a:avLst/>
          </a:prstGeom>
        </p:spPr>
      </p:pic>
      <p:sp>
        <p:nvSpPr>
          <p:cNvPr id="26" name="Скругленный прямоугольник 25"/>
          <p:cNvSpPr/>
          <p:nvPr/>
        </p:nvSpPr>
        <p:spPr>
          <a:xfrm>
            <a:off x="4579764" y="1481932"/>
            <a:ext cx="3456321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9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 + 1</a:t>
            </a: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4581812" y="3049017"/>
            <a:ext cx="319237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30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 - 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57" y="4535868"/>
            <a:ext cx="3700198" cy="1356871"/>
          </a:xfrm>
          <a:prstGeom prst="rect">
            <a:avLst/>
          </a:prstGeom>
        </p:spPr>
      </p:pic>
      <p:sp>
        <p:nvSpPr>
          <p:cNvPr id="29" name="Скругленный прямоугольник 28"/>
          <p:cNvSpPr/>
          <p:nvPr/>
        </p:nvSpPr>
        <p:spPr>
          <a:xfrm>
            <a:off x="449869" y="4706758"/>
            <a:ext cx="3410350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 + 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8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40" y="4535868"/>
            <a:ext cx="3700199" cy="1356872"/>
          </a:xfrm>
          <a:prstGeom prst="rect">
            <a:avLst/>
          </a:prstGeom>
        </p:spPr>
      </p:pic>
      <p:sp>
        <p:nvSpPr>
          <p:cNvPr id="31" name="Скругленный прямоугольник 30"/>
          <p:cNvSpPr/>
          <p:nvPr/>
        </p:nvSpPr>
        <p:spPr>
          <a:xfrm>
            <a:off x="4525048" y="4721495"/>
            <a:ext cx="3476048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49 + 6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8794977" y="4721495"/>
            <a:ext cx="2585046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24</a:t>
            </a:r>
            <a:endParaRPr lang="uk-UA" sz="9600" b="1" dirty="0">
              <a:ln>
                <a:solidFill>
                  <a:sysClr val="windowText" lastClr="000000"/>
                </a:solidFill>
              </a:ln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2" name="Picture 2" descr="Пуговица 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114" y="4125171"/>
            <a:ext cx="417853" cy="41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Пуговица 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113" y="3662123"/>
            <a:ext cx="417853" cy="41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71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Якого кольору ґудзики підходять </a:t>
            </a:r>
            <a:r>
              <a:rPr lang="uk-UA" sz="2000" b="1" dirty="0" err="1">
                <a:solidFill>
                  <a:schemeClr val="bg1"/>
                </a:solidFill>
              </a:rPr>
              <a:t>сніговичку</a:t>
            </a:r>
            <a:r>
              <a:rPr lang="uk-UA" sz="2000" b="1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8"/>
          <a:stretch/>
        </p:blipFill>
        <p:spPr>
          <a:xfrm>
            <a:off x="8398127" y="1061067"/>
            <a:ext cx="3748396" cy="5342114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26" y="2928380"/>
            <a:ext cx="3700198" cy="1356871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25" y="1393507"/>
            <a:ext cx="3700199" cy="1356872"/>
          </a:xfrm>
          <a:prstGeom prst="rect">
            <a:avLst/>
          </a:prstGeom>
        </p:spPr>
      </p:pic>
      <p:sp>
        <p:nvSpPr>
          <p:cNvPr id="22" name="Скругленный прямоугольник 21"/>
          <p:cNvSpPr/>
          <p:nvPr/>
        </p:nvSpPr>
        <p:spPr>
          <a:xfrm>
            <a:off x="457200" y="1528150"/>
            <a:ext cx="318981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51 - 5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49869" y="3114007"/>
            <a:ext cx="3410350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5 + 6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157" y="2896617"/>
            <a:ext cx="3700199" cy="1356872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157" y="1361744"/>
            <a:ext cx="3700199" cy="1356872"/>
          </a:xfrm>
          <a:prstGeom prst="rect">
            <a:avLst/>
          </a:prstGeom>
        </p:spPr>
      </p:pic>
      <p:sp>
        <p:nvSpPr>
          <p:cNvPr id="26" name="Скругленный прямоугольник 25"/>
          <p:cNvSpPr/>
          <p:nvPr/>
        </p:nvSpPr>
        <p:spPr>
          <a:xfrm>
            <a:off x="4579764" y="1481932"/>
            <a:ext cx="3456321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50 + 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9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4581812" y="3049017"/>
            <a:ext cx="319237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77 - 8</a:t>
            </a: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57" y="4535868"/>
            <a:ext cx="3700198" cy="1356871"/>
          </a:xfrm>
          <a:prstGeom prst="rect">
            <a:avLst/>
          </a:prstGeom>
        </p:spPr>
      </p:pic>
      <p:sp>
        <p:nvSpPr>
          <p:cNvPr id="29" name="Скругленный прямоугольник 28"/>
          <p:cNvSpPr/>
          <p:nvPr/>
        </p:nvSpPr>
        <p:spPr>
          <a:xfrm>
            <a:off x="449869" y="4706758"/>
            <a:ext cx="3410350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 + 50</a:t>
            </a: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40" y="4535868"/>
            <a:ext cx="3700199" cy="1356872"/>
          </a:xfrm>
          <a:prstGeom prst="rect">
            <a:avLst/>
          </a:prstGeom>
        </p:spPr>
      </p:pic>
      <p:sp>
        <p:nvSpPr>
          <p:cNvPr id="31" name="Скругленный прямоугольник 30"/>
          <p:cNvSpPr/>
          <p:nvPr/>
        </p:nvSpPr>
        <p:spPr>
          <a:xfrm>
            <a:off x="4525048" y="4721495"/>
            <a:ext cx="3476048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49 + 6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8794977" y="4721495"/>
            <a:ext cx="2585046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71</a:t>
            </a:r>
            <a:endParaRPr lang="uk-UA" sz="9600" b="1" dirty="0">
              <a:ln>
                <a:solidFill>
                  <a:sysClr val="windowText" lastClr="000000"/>
                </a:solidFill>
              </a:ln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2050" name="Picture 2" descr="Пуговица 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125" y="4122526"/>
            <a:ext cx="379842" cy="37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Пуговица 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125" y="3683881"/>
            <a:ext cx="379842" cy="37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9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Якого кольору ґудзики підходять </a:t>
            </a:r>
            <a:r>
              <a:rPr lang="uk-UA" sz="2000" b="1" dirty="0" err="1">
                <a:solidFill>
                  <a:schemeClr val="bg1"/>
                </a:solidFill>
              </a:rPr>
              <a:t>сніговичку</a:t>
            </a:r>
            <a:r>
              <a:rPr lang="uk-UA" sz="2000" b="1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8"/>
          <a:stretch/>
        </p:blipFill>
        <p:spPr>
          <a:xfrm>
            <a:off x="8398127" y="1061067"/>
            <a:ext cx="3748396" cy="5342114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26" y="2928380"/>
            <a:ext cx="3700198" cy="1356871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25" y="1393507"/>
            <a:ext cx="3700199" cy="1356872"/>
          </a:xfrm>
          <a:prstGeom prst="rect">
            <a:avLst/>
          </a:prstGeom>
        </p:spPr>
      </p:pic>
      <p:sp>
        <p:nvSpPr>
          <p:cNvPr id="22" name="Скругленный прямоугольник 21"/>
          <p:cNvSpPr/>
          <p:nvPr/>
        </p:nvSpPr>
        <p:spPr>
          <a:xfrm>
            <a:off x="457200" y="1528150"/>
            <a:ext cx="318981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5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 - 5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49869" y="3114007"/>
            <a:ext cx="3410350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45 + 6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157" y="2896617"/>
            <a:ext cx="3700199" cy="1356872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157" y="1361744"/>
            <a:ext cx="3700199" cy="1356872"/>
          </a:xfrm>
          <a:prstGeom prst="rect">
            <a:avLst/>
          </a:prstGeom>
        </p:spPr>
      </p:pic>
      <p:sp>
        <p:nvSpPr>
          <p:cNvPr id="26" name="Скругленный прямоугольник 25"/>
          <p:cNvSpPr/>
          <p:nvPr/>
        </p:nvSpPr>
        <p:spPr>
          <a:xfrm>
            <a:off x="4579764" y="1481932"/>
            <a:ext cx="3456321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50 + 1</a:t>
            </a: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4581812" y="3049017"/>
            <a:ext cx="319237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5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 - 8</a:t>
            </a: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57" y="4535868"/>
            <a:ext cx="3700198" cy="1356871"/>
          </a:xfrm>
          <a:prstGeom prst="rect">
            <a:avLst/>
          </a:prstGeom>
        </p:spPr>
      </p:pic>
      <p:sp>
        <p:nvSpPr>
          <p:cNvPr id="29" name="Скругленный прямоугольник 28"/>
          <p:cNvSpPr/>
          <p:nvPr/>
        </p:nvSpPr>
        <p:spPr>
          <a:xfrm>
            <a:off x="449869" y="4706758"/>
            <a:ext cx="3410350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 + 50</a:t>
            </a: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40" y="4535868"/>
            <a:ext cx="3700199" cy="1356872"/>
          </a:xfrm>
          <a:prstGeom prst="rect">
            <a:avLst/>
          </a:prstGeom>
        </p:spPr>
      </p:pic>
      <p:sp>
        <p:nvSpPr>
          <p:cNvPr id="31" name="Скругленный прямоугольник 30"/>
          <p:cNvSpPr/>
          <p:nvPr/>
        </p:nvSpPr>
        <p:spPr>
          <a:xfrm>
            <a:off x="4525048" y="4721495"/>
            <a:ext cx="3476048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49 + 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9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8794977" y="4721495"/>
            <a:ext cx="2585046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52</a:t>
            </a:r>
            <a:endParaRPr lang="uk-UA" sz="9600" b="1" dirty="0">
              <a:ln>
                <a:solidFill>
                  <a:sysClr val="windowText" lastClr="000000"/>
                </a:solidFill>
              </a:ln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122" name="Picture 2" descr="Yellow Sewing Button With 4 Hole PNG Image - PurePNG | Free transparent CC0  PNG Image Library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593" y="4121275"/>
            <a:ext cx="443967" cy="4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Yellow Sewing Button With 4 Hole PNG Image - PurePNG | Free transparent CC0  PNG Image Library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593" y="3609710"/>
            <a:ext cx="443967" cy="4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86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Якого кольору ґудзики підходять </a:t>
            </a:r>
            <a:r>
              <a:rPr lang="uk-UA" sz="2000" b="1" dirty="0" err="1">
                <a:solidFill>
                  <a:schemeClr val="bg1"/>
                </a:solidFill>
              </a:rPr>
              <a:t>сніговичку</a:t>
            </a:r>
            <a:r>
              <a:rPr lang="uk-UA" sz="2000" b="1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8"/>
          <a:stretch/>
        </p:blipFill>
        <p:spPr>
          <a:xfrm>
            <a:off x="8398127" y="1061067"/>
            <a:ext cx="3748396" cy="5342114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26" y="2928380"/>
            <a:ext cx="3700198" cy="1356871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25" y="1393507"/>
            <a:ext cx="3700199" cy="1356872"/>
          </a:xfrm>
          <a:prstGeom prst="rect">
            <a:avLst/>
          </a:prstGeom>
        </p:spPr>
      </p:pic>
      <p:sp>
        <p:nvSpPr>
          <p:cNvPr id="22" name="Скругленный прямоугольник 21"/>
          <p:cNvSpPr/>
          <p:nvPr/>
        </p:nvSpPr>
        <p:spPr>
          <a:xfrm>
            <a:off x="457200" y="1528150"/>
            <a:ext cx="318981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1 - 5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49869" y="3114007"/>
            <a:ext cx="3410350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 + 6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157" y="2896617"/>
            <a:ext cx="3700199" cy="1356872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157" y="1361744"/>
            <a:ext cx="3700199" cy="1356872"/>
          </a:xfrm>
          <a:prstGeom prst="rect">
            <a:avLst/>
          </a:prstGeom>
        </p:spPr>
      </p:pic>
      <p:sp>
        <p:nvSpPr>
          <p:cNvPr id="26" name="Скругленный прямоугольник 25"/>
          <p:cNvSpPr/>
          <p:nvPr/>
        </p:nvSpPr>
        <p:spPr>
          <a:xfrm>
            <a:off x="4579764" y="1481932"/>
            <a:ext cx="3456321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9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 + 1</a:t>
            </a: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4581812" y="3049017"/>
            <a:ext cx="319237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7 - 8</a:t>
            </a: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57" y="4535868"/>
            <a:ext cx="3700198" cy="1356871"/>
          </a:xfrm>
          <a:prstGeom prst="rect">
            <a:avLst/>
          </a:prstGeom>
        </p:spPr>
      </p:pic>
      <p:sp>
        <p:nvSpPr>
          <p:cNvPr id="29" name="Скругленный прямоугольник 28"/>
          <p:cNvSpPr/>
          <p:nvPr/>
        </p:nvSpPr>
        <p:spPr>
          <a:xfrm>
            <a:off x="449869" y="4706758"/>
            <a:ext cx="3410350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 + 50</a:t>
            </a: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40" y="4535868"/>
            <a:ext cx="3700199" cy="1356872"/>
          </a:xfrm>
          <a:prstGeom prst="rect">
            <a:avLst/>
          </a:prstGeom>
        </p:spPr>
      </p:pic>
      <p:sp>
        <p:nvSpPr>
          <p:cNvPr id="31" name="Скругленный прямоугольник 30"/>
          <p:cNvSpPr/>
          <p:nvPr/>
        </p:nvSpPr>
        <p:spPr>
          <a:xfrm>
            <a:off x="4525048" y="4721495"/>
            <a:ext cx="3476048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 + 6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8794977" y="4721495"/>
            <a:ext cx="2585046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36</a:t>
            </a:r>
            <a:endParaRPr lang="uk-UA" sz="9600" b="1" dirty="0">
              <a:ln>
                <a:solidFill>
                  <a:sysClr val="windowText" lastClr="000000"/>
                </a:solidFill>
              </a:ln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6146" name="Picture 2" descr="Наклейка пуговица PNG - AVATAN PLU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242" y="4074831"/>
            <a:ext cx="420839" cy="42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Наклейка пуговица PNG - AVATAN PLU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241" y="3634988"/>
            <a:ext cx="420839" cy="42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72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Якого кольору ґудзики підходять </a:t>
            </a:r>
            <a:r>
              <a:rPr lang="uk-UA" sz="2000" b="1" dirty="0" err="1">
                <a:solidFill>
                  <a:schemeClr val="bg1"/>
                </a:solidFill>
              </a:rPr>
              <a:t>сніговичку</a:t>
            </a:r>
            <a:r>
              <a:rPr lang="uk-UA" sz="2000" b="1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8"/>
          <a:stretch/>
        </p:blipFill>
        <p:spPr>
          <a:xfrm>
            <a:off x="8398127" y="1061067"/>
            <a:ext cx="3748396" cy="5342114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26" y="2928380"/>
            <a:ext cx="3700198" cy="1356871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25" y="1393507"/>
            <a:ext cx="3700199" cy="1356872"/>
          </a:xfrm>
          <a:prstGeom prst="rect">
            <a:avLst/>
          </a:prstGeom>
        </p:spPr>
      </p:pic>
      <p:sp>
        <p:nvSpPr>
          <p:cNvPr id="22" name="Скругленный прямоугольник 21"/>
          <p:cNvSpPr/>
          <p:nvPr/>
        </p:nvSpPr>
        <p:spPr>
          <a:xfrm>
            <a:off x="457200" y="1528150"/>
            <a:ext cx="318981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51 - 5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49869" y="3114007"/>
            <a:ext cx="3410350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45 + 6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157" y="2896617"/>
            <a:ext cx="3700199" cy="1356872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157" y="1361744"/>
            <a:ext cx="3700199" cy="1356872"/>
          </a:xfrm>
          <a:prstGeom prst="rect">
            <a:avLst/>
          </a:prstGeom>
        </p:spPr>
      </p:pic>
      <p:sp>
        <p:nvSpPr>
          <p:cNvPr id="26" name="Скругленный прямоугольник 25"/>
          <p:cNvSpPr/>
          <p:nvPr/>
        </p:nvSpPr>
        <p:spPr>
          <a:xfrm>
            <a:off x="4579764" y="1481932"/>
            <a:ext cx="3456321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 + 1</a:t>
            </a: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4581812" y="3049017"/>
            <a:ext cx="319237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77 - 8</a:t>
            </a: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57" y="4535868"/>
            <a:ext cx="3700198" cy="1356871"/>
          </a:xfrm>
          <a:prstGeom prst="rect">
            <a:avLst/>
          </a:prstGeom>
        </p:spPr>
      </p:pic>
      <p:sp>
        <p:nvSpPr>
          <p:cNvPr id="29" name="Скругленный прямоугольник 28"/>
          <p:cNvSpPr/>
          <p:nvPr/>
        </p:nvSpPr>
        <p:spPr>
          <a:xfrm>
            <a:off x="449869" y="4706758"/>
            <a:ext cx="3410350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 + 50</a:t>
            </a: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40" y="4535868"/>
            <a:ext cx="3700199" cy="1356872"/>
          </a:xfrm>
          <a:prstGeom prst="rect">
            <a:avLst/>
          </a:prstGeom>
        </p:spPr>
      </p:pic>
      <p:sp>
        <p:nvSpPr>
          <p:cNvPr id="31" name="Скругленный прямоугольник 30"/>
          <p:cNvSpPr/>
          <p:nvPr/>
        </p:nvSpPr>
        <p:spPr>
          <a:xfrm>
            <a:off x="4525048" y="4721495"/>
            <a:ext cx="3476048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49 + 6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8794977" y="4721495"/>
            <a:ext cx="2585046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11</a:t>
            </a:r>
            <a:endParaRPr lang="uk-UA" sz="9600" b="1" dirty="0">
              <a:ln>
                <a:solidFill>
                  <a:sysClr val="windowText" lastClr="000000"/>
                </a:solidFill>
              </a:ln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7170" name="Picture 2" descr="Blue Round Cloth Button With 2 Hole PNG Image - PurePNG | Free transparent  CC0 PNG Image Library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564" y="4091672"/>
            <a:ext cx="444196" cy="44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Blue Round Cloth Button With 2 Hole PNG Image - PurePNG | Free transparent  CC0 PNG Image Library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564" y="3609181"/>
            <a:ext cx="444196" cy="44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48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30.01.2022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40" t="42891" r="48119" b="43267"/>
          <a:stretch/>
        </p:blipFill>
        <p:spPr>
          <a:xfrm>
            <a:off x="1360847" y="3424058"/>
            <a:ext cx="578163" cy="72129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913009" y="3432319"/>
            <a:ext cx="578163" cy="72129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9" t="43446" r="57020" b="42712"/>
          <a:stretch/>
        </p:blipFill>
        <p:spPr>
          <a:xfrm>
            <a:off x="2709365" y="3444576"/>
            <a:ext cx="578163" cy="72129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2238924" y="3432319"/>
            <a:ext cx="578163" cy="721295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70" t="42891" r="48189" b="43267"/>
          <a:stretch/>
        </p:blipFill>
        <p:spPr>
          <a:xfrm>
            <a:off x="4026882" y="3424058"/>
            <a:ext cx="578163" cy="72129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579044" y="3432319"/>
            <a:ext cx="578163" cy="72129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5" t="43018" r="57364" b="43140"/>
          <a:stretch/>
        </p:blipFill>
        <p:spPr>
          <a:xfrm>
            <a:off x="5352797" y="3424058"/>
            <a:ext cx="578163" cy="72129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4904959" y="3432319"/>
            <a:ext cx="578163" cy="72129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71" t="42856" r="48288" b="43302"/>
          <a:stretch/>
        </p:blipFill>
        <p:spPr>
          <a:xfrm>
            <a:off x="6692917" y="3424056"/>
            <a:ext cx="578163" cy="72129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6255255" y="3432319"/>
            <a:ext cx="578163" cy="721295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05" t="43307" r="57354" b="42851"/>
          <a:stretch/>
        </p:blipFill>
        <p:spPr>
          <a:xfrm>
            <a:off x="8029008" y="3432319"/>
            <a:ext cx="578163" cy="721295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7587788" y="3424057"/>
            <a:ext cx="578163" cy="72129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29" t="43141" r="48230" b="43017"/>
          <a:stretch/>
        </p:blipFill>
        <p:spPr>
          <a:xfrm>
            <a:off x="9369128" y="3432319"/>
            <a:ext cx="578163" cy="72129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8911964" y="3432318"/>
            <a:ext cx="578163" cy="72129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05" t="43270" r="57354" b="42888"/>
          <a:stretch/>
        </p:blipFill>
        <p:spPr>
          <a:xfrm>
            <a:off x="10695043" y="3432319"/>
            <a:ext cx="578163" cy="72129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10248901" y="3427402"/>
            <a:ext cx="578163" cy="72129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02ADAB77-86D1-4016-8864-B22D4B9582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780" y="1336502"/>
            <a:ext cx="3378905" cy="143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54772</TotalTime>
  <Words>813</Words>
  <Application>Microsoft Office PowerPoint</Application>
  <PresentationFormat>Широкоэкранный</PresentationFormat>
  <Paragraphs>296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8668</cp:revision>
  <dcterms:created xsi:type="dcterms:W3CDTF">2018-01-05T16:38:53Z</dcterms:created>
  <dcterms:modified xsi:type="dcterms:W3CDTF">2022-01-30T12:52:50Z</dcterms:modified>
</cp:coreProperties>
</file>