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8" r:id="rId2"/>
    <p:sldId id="3342" r:id="rId3"/>
    <p:sldId id="3390" r:id="rId4"/>
    <p:sldId id="3391" r:id="rId5"/>
    <p:sldId id="3378" r:id="rId6"/>
    <p:sldId id="3345" r:id="rId7"/>
    <p:sldId id="3406" r:id="rId8"/>
    <p:sldId id="3343" r:id="rId9"/>
    <p:sldId id="3408" r:id="rId10"/>
    <p:sldId id="3329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Юлия Цупа" initials="ЮЦ" lastIdx="0" clrIdx="0">
    <p:extLst>
      <p:ext uri="{19B8F6BF-5375-455C-9EA6-DF929625EA0E}">
        <p15:presenceInfo xmlns:p15="http://schemas.microsoft.com/office/powerpoint/2012/main" userId="Юлия Цупа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5FFF"/>
    <a:srgbClr val="990099"/>
    <a:srgbClr val="FF00FF"/>
    <a:srgbClr val="1694E9"/>
    <a:srgbClr val="3333CC"/>
    <a:srgbClr val="FF3131"/>
    <a:srgbClr val="BA1CBA"/>
    <a:srgbClr val="D81E6E"/>
    <a:srgbClr val="CC392A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Средний стиль 4 —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628" autoAdjust="0"/>
    <p:restoredTop sz="95294" autoAdjust="0"/>
  </p:normalViewPr>
  <p:slideViewPr>
    <p:cSldViewPr snapToGrid="0">
      <p:cViewPr varScale="1">
        <p:scale>
          <a:sx n="69" d="100"/>
          <a:sy n="69" d="100"/>
        </p:scale>
        <p:origin x="384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t>01.02.2022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t>01.02.2022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t>01.02.2022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t>01.02.2022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t>01.02.2022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t>01.02.2022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t>01.02.2022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t>01.02.2022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t>01.02.2022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t>01.02.2022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t>01.02.2022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t>01.02.2022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t>01.02.2022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jpe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microsoft.com/office/2007/relationships/hdphoto" Target="../media/hdphoto3.wdp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6248" y="2660821"/>
            <a:ext cx="17217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№68</a:t>
            </a:r>
            <a:endParaRPr lang="ru-RU" sz="48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7147" y="309486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Українська мова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239377" y="309486"/>
            <a:ext cx="8670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400" b="1" dirty="0">
                <a:solidFill>
                  <a:schemeClr val="bg1"/>
                </a:solidFill>
              </a:rPr>
              <a:t>ПЕРЕВІРЯЮ СВОЇ ДОСЯГНЕННЯ</a:t>
            </a: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86350" y="1146189"/>
            <a:ext cx="6781800" cy="3838575"/>
          </a:xfrm>
          <a:prstGeom prst="rect">
            <a:avLst/>
          </a:prstGeom>
          <a:ln w="38100">
            <a:solidFill>
              <a:schemeClr val="tx2">
                <a:lumMod val="75000"/>
              </a:schemeClr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2549562" y="4966455"/>
            <a:ext cx="95883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600" b="1" dirty="0">
                <a:solidFill>
                  <a:srgbClr val="2F3242"/>
                </a:solidFill>
              </a:rPr>
              <a:t>Перевіряю свої досягнення з теми «Пригадую числівники» і «Досліджую займенники</a:t>
            </a:r>
            <a:r>
              <a:rPr lang="uk-UA" sz="3600" b="1" dirty="0" smtClean="0">
                <a:solidFill>
                  <a:srgbClr val="2F3242"/>
                </a:solidFill>
              </a:rPr>
              <a:t>». Робота з мовними одиницями.</a:t>
            </a:r>
            <a:endParaRPr lang="ru-RU" sz="3600" b="1" dirty="0">
              <a:solidFill>
                <a:srgbClr val="2F32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85C8320-B91F-4219-B4C8-845C1A9B41A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7369" y="5176007"/>
            <a:ext cx="2124262" cy="152288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6949A44-46C1-45C3-809D-7DF9BCAF99A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10458" y="2519351"/>
            <a:ext cx="2124262" cy="1502931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7052D09-F118-4EE1-A7A1-9BDE3CB28B3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78913" y="2573665"/>
            <a:ext cx="2124262" cy="1477328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48C897F-E745-44BA-A41C-8AF22EA1A51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7369" y="2519351"/>
            <a:ext cx="2124262" cy="1522073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A218E90A-2030-4389-9B8C-68C6C94D12C5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10458" y="5176007"/>
            <a:ext cx="2124262" cy="1513313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44C3D260-8613-413A-B6D6-531319C182B6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78913" y="5185577"/>
            <a:ext cx="2124262" cy="1522885"/>
          </a:xfrm>
          <a:prstGeom prst="rect">
            <a:avLst/>
          </a:prstGeom>
        </p:spPr>
      </p:pic>
      <p:grpSp>
        <p:nvGrpSpPr>
          <p:cNvPr id="35" name="Групувати 34">
            <a:extLst>
              <a:ext uri="{FF2B5EF4-FFF2-40B4-BE49-F238E27FC236}">
                <a16:creationId xmlns:a16="http://schemas.microsoft.com/office/drawing/2014/main" id="{F6C8355B-DE56-497F-966E-230AE1892956}"/>
              </a:ext>
            </a:extLst>
          </p:cNvPr>
          <p:cNvGrpSpPr/>
          <p:nvPr/>
        </p:nvGrpSpPr>
        <p:grpSpPr>
          <a:xfrm>
            <a:off x="551010" y="1453212"/>
            <a:ext cx="2124262" cy="2588211"/>
            <a:chOff x="943132" y="1443642"/>
            <a:chExt cx="2124262" cy="2588211"/>
          </a:xfrm>
        </p:grpSpPr>
        <p:pic>
          <p:nvPicPr>
            <p:cNvPr id="22" name="Рисунок 21">
              <a:extLst>
                <a:ext uri="{FF2B5EF4-FFF2-40B4-BE49-F238E27FC236}">
                  <a16:creationId xmlns:a16="http://schemas.microsoft.com/office/drawing/2014/main" id="{1AC4841A-E256-45E2-8B84-6666A995980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43132" y="1443642"/>
              <a:ext cx="2124262" cy="2588211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A422E68-C715-41C5-BD9F-D4C4EE7F7FFA}"/>
                </a:ext>
              </a:extLst>
            </p:cNvPr>
            <p:cNvSpPr txBox="1"/>
            <p:nvPr/>
          </p:nvSpPr>
          <p:spPr>
            <a:xfrm>
              <a:off x="1290277" y="1605593"/>
              <a:ext cx="142997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uk-UA" sz="1800" b="1" dirty="0"/>
                <a:t>Сьогодні </a:t>
              </a:r>
            </a:p>
            <a:p>
              <a:pPr algn="ctr"/>
              <a:r>
                <a:rPr lang="uk-UA" sz="1800" b="1" dirty="0"/>
                <a:t>на уроці </a:t>
              </a:r>
            </a:p>
            <a:p>
              <a:pPr algn="ctr"/>
              <a:r>
                <a:rPr lang="uk-UA" sz="1800" b="1" dirty="0"/>
                <a:t>я навчився/</a:t>
              </a:r>
            </a:p>
            <a:p>
              <a:pPr algn="ctr"/>
              <a:r>
                <a:rPr lang="uk-UA" sz="1800" b="1" dirty="0"/>
                <a:t>навчилася…</a:t>
              </a:r>
              <a:endParaRPr lang="ru-RU" sz="1800" b="1" dirty="0"/>
            </a:p>
          </p:txBody>
        </p:sp>
      </p:grpSp>
      <p:grpSp>
        <p:nvGrpSpPr>
          <p:cNvPr id="36" name="Групувати 35">
            <a:extLst>
              <a:ext uri="{FF2B5EF4-FFF2-40B4-BE49-F238E27FC236}">
                <a16:creationId xmlns:a16="http://schemas.microsoft.com/office/drawing/2014/main" id="{59C71607-5FF6-495D-87B1-4E26A8726C1B}"/>
              </a:ext>
            </a:extLst>
          </p:cNvPr>
          <p:cNvGrpSpPr/>
          <p:nvPr/>
        </p:nvGrpSpPr>
        <p:grpSpPr>
          <a:xfrm>
            <a:off x="2678913" y="1462782"/>
            <a:ext cx="2124262" cy="2588211"/>
            <a:chOff x="4656229" y="1453212"/>
            <a:chExt cx="2124262" cy="2588211"/>
          </a:xfrm>
        </p:grpSpPr>
        <p:pic>
          <p:nvPicPr>
            <p:cNvPr id="20" name="Рисунок 19">
              <a:extLst>
                <a:ext uri="{FF2B5EF4-FFF2-40B4-BE49-F238E27FC236}">
                  <a16:creationId xmlns:a16="http://schemas.microsoft.com/office/drawing/2014/main" id="{EA5B5146-B43A-40AF-8B89-30D354672FF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656229" y="1453212"/>
              <a:ext cx="2124262" cy="2588211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CF7A4D3-CAF4-43F6-9D4A-86A306BE94A3}"/>
                </a:ext>
              </a:extLst>
            </p:cNvPr>
            <p:cNvSpPr txBox="1"/>
            <p:nvPr/>
          </p:nvSpPr>
          <p:spPr>
            <a:xfrm>
              <a:off x="4967129" y="1605593"/>
              <a:ext cx="1466217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На уроці</a:t>
              </a:r>
            </a:p>
            <a:p>
              <a:r>
                <a:rPr lang="uk-UA" dirty="0"/>
                <a:t>я</a:t>
              </a:r>
              <a:r>
                <a:rPr lang="en-US" dirty="0"/>
                <a:t> </a:t>
              </a:r>
              <a:r>
                <a:rPr lang="uk-UA" dirty="0"/>
                <a:t>запам’ятав/</a:t>
              </a:r>
            </a:p>
            <a:p>
              <a:r>
                <a:rPr lang="uk-UA" dirty="0"/>
                <a:t>запам’ятала…</a:t>
              </a:r>
              <a:endParaRPr lang="ru-RU" dirty="0"/>
            </a:p>
          </p:txBody>
        </p:sp>
      </p:grpSp>
      <p:grpSp>
        <p:nvGrpSpPr>
          <p:cNvPr id="37" name="Групувати 36">
            <a:extLst>
              <a:ext uri="{FF2B5EF4-FFF2-40B4-BE49-F238E27FC236}">
                <a16:creationId xmlns:a16="http://schemas.microsoft.com/office/drawing/2014/main" id="{90B76003-0E5E-4C40-B2BC-15396009528E}"/>
              </a:ext>
            </a:extLst>
          </p:cNvPr>
          <p:cNvGrpSpPr/>
          <p:nvPr/>
        </p:nvGrpSpPr>
        <p:grpSpPr>
          <a:xfrm>
            <a:off x="4814099" y="1434070"/>
            <a:ext cx="2124262" cy="2588211"/>
            <a:chOff x="8728843" y="1443642"/>
            <a:chExt cx="2124262" cy="2588211"/>
          </a:xfrm>
        </p:grpSpPr>
        <p:pic>
          <p:nvPicPr>
            <p:cNvPr id="18" name="Рисунок 17">
              <a:extLst>
                <a:ext uri="{FF2B5EF4-FFF2-40B4-BE49-F238E27FC236}">
                  <a16:creationId xmlns:a16="http://schemas.microsoft.com/office/drawing/2014/main" id="{289B3287-9B64-46DF-8007-3ED5A1C653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728843" y="1443642"/>
              <a:ext cx="2124262" cy="258821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AA5B367-759C-4656-8406-C6FEB2C4ADA9}"/>
                </a:ext>
              </a:extLst>
            </p:cNvPr>
            <p:cNvSpPr txBox="1"/>
            <p:nvPr/>
          </p:nvSpPr>
          <p:spPr>
            <a:xfrm>
              <a:off x="9075988" y="1605593"/>
              <a:ext cx="142997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Найкраще </a:t>
              </a:r>
            </a:p>
            <a:p>
              <a:r>
                <a:rPr lang="uk-UA" dirty="0"/>
                <a:t>мені вдалося…</a:t>
              </a:r>
              <a:endParaRPr lang="ru-RU" dirty="0"/>
            </a:p>
          </p:txBody>
        </p:sp>
      </p:grpSp>
      <p:grpSp>
        <p:nvGrpSpPr>
          <p:cNvPr id="38" name="Групувати 37">
            <a:extLst>
              <a:ext uri="{FF2B5EF4-FFF2-40B4-BE49-F238E27FC236}">
                <a16:creationId xmlns:a16="http://schemas.microsoft.com/office/drawing/2014/main" id="{1FAC3E24-8DED-4D03-963B-9E8A528F0BEE}"/>
              </a:ext>
            </a:extLst>
          </p:cNvPr>
          <p:cNvGrpSpPr/>
          <p:nvPr/>
        </p:nvGrpSpPr>
        <p:grpSpPr>
          <a:xfrm>
            <a:off x="547369" y="4110680"/>
            <a:ext cx="2124262" cy="2588211"/>
            <a:chOff x="1062120" y="4120252"/>
            <a:chExt cx="2124262" cy="2588211"/>
          </a:xfrm>
        </p:grpSpPr>
        <p:pic>
          <p:nvPicPr>
            <p:cNvPr id="28" name="Рисунок 27">
              <a:extLst>
                <a:ext uri="{FF2B5EF4-FFF2-40B4-BE49-F238E27FC236}">
                  <a16:creationId xmlns:a16="http://schemas.microsoft.com/office/drawing/2014/main" id="{4FBA025D-9DEF-4413-9329-DD62BEF4A2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62120" y="4120252"/>
              <a:ext cx="2124262" cy="2588211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C6D81AE-5CFB-4C25-A3D2-05B1D10F4D90}"/>
                </a:ext>
              </a:extLst>
            </p:cNvPr>
            <p:cNvSpPr txBox="1"/>
            <p:nvPr/>
          </p:nvSpPr>
          <p:spPr>
            <a:xfrm>
              <a:off x="1338894" y="4310292"/>
              <a:ext cx="150034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Найбільше</a:t>
              </a:r>
            </a:p>
            <a:p>
              <a:r>
                <a:rPr lang="uk-UA" dirty="0"/>
                <a:t> мені сподобалося…</a:t>
              </a:r>
              <a:endParaRPr lang="ru-RU" dirty="0"/>
            </a:p>
          </p:txBody>
        </p:sp>
      </p:grpSp>
      <p:grpSp>
        <p:nvGrpSpPr>
          <p:cNvPr id="39" name="Групувати 38">
            <a:extLst>
              <a:ext uri="{FF2B5EF4-FFF2-40B4-BE49-F238E27FC236}">
                <a16:creationId xmlns:a16="http://schemas.microsoft.com/office/drawing/2014/main" id="{A4E2C8E9-B043-48B3-A66A-E17BEC8EA6A3}"/>
              </a:ext>
            </a:extLst>
          </p:cNvPr>
          <p:cNvGrpSpPr/>
          <p:nvPr/>
        </p:nvGrpSpPr>
        <p:grpSpPr>
          <a:xfrm>
            <a:off x="2678913" y="4114874"/>
            <a:ext cx="2124263" cy="2588212"/>
            <a:chOff x="4619984" y="4110680"/>
            <a:chExt cx="2124263" cy="2588212"/>
          </a:xfrm>
        </p:grpSpPr>
        <p:pic>
          <p:nvPicPr>
            <p:cNvPr id="26" name="Рисунок 25">
              <a:extLst>
                <a:ext uri="{FF2B5EF4-FFF2-40B4-BE49-F238E27FC236}">
                  <a16:creationId xmlns:a16="http://schemas.microsoft.com/office/drawing/2014/main" id="{9E1467B5-76D2-4065-A416-84FA168292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619984" y="4110680"/>
              <a:ext cx="2124263" cy="2588212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8854B14-A831-4207-9DA7-F8B11852112C}"/>
                </a:ext>
              </a:extLst>
            </p:cNvPr>
            <p:cNvSpPr txBox="1"/>
            <p:nvPr/>
          </p:nvSpPr>
          <p:spPr>
            <a:xfrm>
              <a:off x="4967129" y="4310292"/>
              <a:ext cx="142997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Урок </a:t>
              </a:r>
            </a:p>
            <a:p>
              <a:r>
                <a:rPr lang="uk-UA" dirty="0"/>
                <a:t>завершую з настроєм…</a:t>
              </a:r>
              <a:endParaRPr lang="ru-RU" dirty="0"/>
            </a:p>
          </p:txBody>
        </p:sp>
      </p:grpSp>
      <p:grpSp>
        <p:nvGrpSpPr>
          <p:cNvPr id="40" name="Групувати 39">
            <a:extLst>
              <a:ext uri="{FF2B5EF4-FFF2-40B4-BE49-F238E27FC236}">
                <a16:creationId xmlns:a16="http://schemas.microsoft.com/office/drawing/2014/main" id="{01C56E89-3617-49DC-9DD7-F78EF09F9185}"/>
              </a:ext>
            </a:extLst>
          </p:cNvPr>
          <p:cNvGrpSpPr/>
          <p:nvPr/>
        </p:nvGrpSpPr>
        <p:grpSpPr>
          <a:xfrm>
            <a:off x="4810457" y="4092236"/>
            <a:ext cx="2124263" cy="2597084"/>
            <a:chOff x="8728843" y="4110680"/>
            <a:chExt cx="2124263" cy="2588212"/>
          </a:xfrm>
        </p:grpSpPr>
        <p:pic>
          <p:nvPicPr>
            <p:cNvPr id="24" name="Рисунок 23">
              <a:extLst>
                <a:ext uri="{FF2B5EF4-FFF2-40B4-BE49-F238E27FC236}">
                  <a16:creationId xmlns:a16="http://schemas.microsoft.com/office/drawing/2014/main" id="{7900379D-F458-47D6-B608-DD9EE02E8A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728843" y="4110680"/>
              <a:ext cx="2124263" cy="2588212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E42A582-EBEF-45E5-89DE-6246D26FEEBC}"/>
                </a:ext>
              </a:extLst>
            </p:cNvPr>
            <p:cNvSpPr txBox="1"/>
            <p:nvPr/>
          </p:nvSpPr>
          <p:spPr>
            <a:xfrm>
              <a:off x="9091540" y="4310292"/>
              <a:ext cx="14299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Труднощі виникали…</a:t>
              </a:r>
              <a:endParaRPr lang="ru-RU" dirty="0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Рефлексія «Загадкові листи».</a:t>
            </a:r>
          </a:p>
        </p:txBody>
      </p:sp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303A0F1C-25E8-4812-8FCC-E4BF13205540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55763" y="1820312"/>
            <a:ext cx="5069999" cy="4979958"/>
          </a:xfrm>
          <a:prstGeom prst="rect">
            <a:avLst/>
          </a:prstGeom>
        </p:spPr>
      </p:pic>
      <p:sp>
        <p:nvSpPr>
          <p:cNvPr id="43" name="Бульбашка прямої мови: прямокутна з округленими кутами 42">
            <a:extLst>
              <a:ext uri="{FF2B5EF4-FFF2-40B4-BE49-F238E27FC236}">
                <a16:creationId xmlns:a16="http://schemas.microsoft.com/office/drawing/2014/main" id="{3CA92863-B7FF-496A-BA1F-CAC1B6F06959}"/>
              </a:ext>
            </a:extLst>
          </p:cNvPr>
          <p:cNvSpPr/>
          <p:nvPr/>
        </p:nvSpPr>
        <p:spPr>
          <a:xfrm>
            <a:off x="6934720" y="1097280"/>
            <a:ext cx="4359125" cy="923330"/>
          </a:xfrm>
          <a:prstGeom prst="wedgeRoundRectCallout">
            <a:avLst>
              <a:gd name="adj1" fmla="val -16196"/>
              <a:gd name="adj2" fmla="val 78137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accent6">
                    <a:lumMod val="50000"/>
                  </a:schemeClr>
                </a:solidFill>
              </a:rPr>
              <a:t>Обери лист, який ти хочеш відкрити</a:t>
            </a:r>
          </a:p>
          <a:p>
            <a:pPr algn="ctr"/>
            <a:r>
              <a:rPr lang="uk-UA" sz="1400" i="1" dirty="0">
                <a:solidFill>
                  <a:schemeClr val="accent6">
                    <a:lumMod val="50000"/>
                  </a:schemeClr>
                </a:solidFill>
              </a:rPr>
              <a:t>(для відкриття по листі варто натиснути)</a:t>
            </a:r>
          </a:p>
        </p:txBody>
      </p:sp>
    </p:spTree>
    <p:extLst>
      <p:ext uri="{BB962C8B-B14F-4D97-AF65-F5344CB8AC3E}">
        <p14:creationId xmlns:p14="http://schemas.microsoft.com/office/powerpoint/2010/main" val="865281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Скругленный прямоугольник 32"/>
          <p:cNvSpPr/>
          <p:nvPr/>
        </p:nvSpPr>
        <p:spPr>
          <a:xfrm>
            <a:off x="5728996" y="1915372"/>
            <a:ext cx="5924029" cy="4055766"/>
          </a:xfrm>
          <a:prstGeom prst="roundRect">
            <a:avLst/>
          </a:prstGeom>
          <a:solidFill>
            <a:srgbClr val="1694E9"/>
          </a:solidFill>
          <a:ln>
            <a:solidFill>
              <a:srgbClr val="3333C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14733" y="417095"/>
            <a:ext cx="8732066" cy="577642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Повідомлення теми уроку. 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879426" y="2173540"/>
            <a:ext cx="561866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Щебетунчик, Родзинка, Ґаджик і Читалочка і пропонують тобі перевірити свої досягнення з тем </a:t>
            </a:r>
            <a:r>
              <a:rPr lang="uk-UA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«Пригадую числівники» і «Досліджую займенники». </a:t>
            </a:r>
            <a:r>
              <a:rPr lang="uk-UA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Виконай їхні завдання. </a:t>
            </a:r>
            <a:endParaRPr lang="uk-UA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707" t="1916" r="1982" b="1853"/>
          <a:stretch/>
        </p:blipFill>
        <p:spPr>
          <a:xfrm flipH="1">
            <a:off x="790250" y="3370148"/>
            <a:ext cx="4801827" cy="2600990"/>
          </a:xfrm>
          <a:prstGeom prst="rect">
            <a:avLst/>
          </a:prstGeom>
        </p:spPr>
      </p:pic>
      <p:sp>
        <p:nvSpPr>
          <p:cNvPr id="6" name="Овальная выноска 5"/>
          <p:cNvSpPr/>
          <p:nvPr/>
        </p:nvSpPr>
        <p:spPr>
          <a:xfrm>
            <a:off x="869504" y="1584917"/>
            <a:ext cx="2203622" cy="1512807"/>
          </a:xfrm>
          <a:prstGeom prst="wedgeEllipseCallout">
            <a:avLst>
              <a:gd name="adj1" fmla="val 44523"/>
              <a:gd name="adj2" fmla="val 8678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9730" y="1584917"/>
            <a:ext cx="2095283" cy="151985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Овальная выноска 10"/>
          <p:cNvSpPr/>
          <p:nvPr/>
        </p:nvSpPr>
        <p:spPr>
          <a:xfrm>
            <a:off x="3238025" y="2020040"/>
            <a:ext cx="2203622" cy="1512807"/>
          </a:xfrm>
          <a:prstGeom prst="wedgeEllipseCallout">
            <a:avLst>
              <a:gd name="adj1" fmla="val -29300"/>
              <a:gd name="adj2" fmla="val 76244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6" cstate="email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57068" y="1984748"/>
            <a:ext cx="2116157" cy="153366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593653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14733" y="397444"/>
            <a:ext cx="8732066" cy="7698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 smtClean="0">
                <a:solidFill>
                  <a:schemeClr val="bg1"/>
                </a:solidFill>
              </a:rPr>
              <a:t>Закінчи правило про займенники.  </a:t>
            </a:r>
            <a:endParaRPr lang="uk-UA" sz="3600" b="1" dirty="0">
              <a:solidFill>
                <a:schemeClr val="bg1"/>
              </a:solidFill>
            </a:endParaRPr>
          </a:p>
        </p:txBody>
      </p:sp>
      <p:sp>
        <p:nvSpPr>
          <p:cNvPr id="20" name="Пятиугольник 19"/>
          <p:cNvSpPr/>
          <p:nvPr/>
        </p:nvSpPr>
        <p:spPr>
          <a:xfrm>
            <a:off x="395327" y="1514300"/>
            <a:ext cx="2596393" cy="668215"/>
          </a:xfrm>
          <a:prstGeom prst="homePlate">
            <a:avLst/>
          </a:prstGeom>
          <a:solidFill>
            <a:srgbClr val="1694E9"/>
          </a:solidFill>
          <a:ln>
            <a:solidFill>
              <a:srgbClr val="33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rgbClr val="FFFF00"/>
                </a:solidFill>
              </a:rPr>
              <a:t>Завдання 1.</a:t>
            </a:r>
            <a:endParaRPr lang="ru-RU" sz="3200" b="1" dirty="0">
              <a:solidFill>
                <a:srgbClr val="FFFF00"/>
              </a:solidFill>
            </a:endParaRPr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320" b="91495" l="1401" r="89916">
                        <a14:backgroundMark x1="27451" y1="12113" x2="27451" y2="12113"/>
                        <a14:backgroundMark x1="4202" y1="35309" x2="4202" y2="35309"/>
                        <a14:backgroundMark x1="21289" y1="34794" x2="21289" y2="347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r="14004"/>
          <a:stretch/>
        </p:blipFill>
        <p:spPr>
          <a:xfrm flipH="1">
            <a:off x="27971" y="2860463"/>
            <a:ext cx="3163057" cy="3997537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3138548" y="1458374"/>
            <a:ext cx="79789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/>
              <a:t>      </a:t>
            </a:r>
            <a:r>
              <a:rPr lang="uk-UA" sz="3600" b="1" i="1" dirty="0" smtClean="0"/>
              <a:t>1. </a:t>
            </a:r>
            <a:r>
              <a:rPr lang="uk-UA" sz="4000" b="1" i="1" dirty="0" smtClean="0">
                <a:solidFill>
                  <a:srgbClr val="FF0000"/>
                </a:solidFill>
              </a:rPr>
              <a:t>Займенники </a:t>
            </a:r>
            <a:r>
              <a:rPr lang="uk-UA" sz="4000" i="1" dirty="0" smtClean="0"/>
              <a:t>– це … </a:t>
            </a:r>
            <a:endParaRPr lang="uk-UA" sz="3200" i="1" dirty="0"/>
          </a:p>
        </p:txBody>
      </p:sp>
      <p:sp>
        <p:nvSpPr>
          <p:cNvPr id="36" name="Прямоугольник 35"/>
          <p:cNvSpPr/>
          <p:nvPr/>
        </p:nvSpPr>
        <p:spPr>
          <a:xfrm>
            <a:off x="3970436" y="2627415"/>
            <a:ext cx="25602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ru-RU" sz="4000" b="1" i="1" dirty="0">
              <a:solidFill>
                <a:srgbClr val="295FFF"/>
              </a:solidFill>
            </a:endParaRPr>
          </a:p>
        </p:txBody>
      </p:sp>
      <p:sp>
        <p:nvSpPr>
          <p:cNvPr id="38" name="Прямоугольник 37"/>
          <p:cNvSpPr/>
          <p:nvPr/>
        </p:nvSpPr>
        <p:spPr>
          <a:xfrm>
            <a:off x="3138548" y="2457315"/>
            <a:ext cx="87486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 </a:t>
            </a:r>
            <a:r>
              <a:rPr lang="ru-RU" sz="3600" i="1" dirty="0"/>
              <a:t>а) </a:t>
            </a:r>
            <a:r>
              <a:rPr lang="uk-UA" sz="3600" i="1" dirty="0"/>
              <a:t>частина мови, що вказує на предмет, </a:t>
            </a:r>
            <a:endParaRPr lang="uk-UA" sz="3600" i="1" dirty="0" smtClean="0"/>
          </a:p>
          <a:p>
            <a:r>
              <a:rPr lang="uk-UA" sz="3600" i="1" dirty="0"/>
              <a:t> </a:t>
            </a:r>
            <a:r>
              <a:rPr lang="uk-UA" sz="3600" i="1" dirty="0" smtClean="0"/>
              <a:t>    але </a:t>
            </a:r>
            <a:r>
              <a:rPr lang="uk-UA" sz="3600" i="1" dirty="0"/>
              <a:t>не називає </a:t>
            </a:r>
            <a:r>
              <a:rPr lang="uk-UA" sz="3600" i="1" dirty="0" smtClean="0"/>
              <a:t>його.</a:t>
            </a:r>
            <a:endParaRPr lang="en-US" sz="3600" i="1" dirty="0"/>
          </a:p>
        </p:txBody>
      </p:sp>
      <p:sp>
        <p:nvSpPr>
          <p:cNvPr id="41" name="Прямоугольник 40"/>
          <p:cNvSpPr/>
          <p:nvPr/>
        </p:nvSpPr>
        <p:spPr>
          <a:xfrm>
            <a:off x="3138548" y="3885693"/>
            <a:ext cx="82536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600" i="1" dirty="0"/>
              <a:t>б) частина мови, яка називає </a:t>
            </a:r>
            <a:r>
              <a:rPr lang="uk-UA" sz="3600" i="1" dirty="0" smtClean="0"/>
              <a:t>предмет</a:t>
            </a:r>
            <a:r>
              <a:rPr lang="uk-UA" sz="3600" i="1" dirty="0"/>
              <a:t>.</a:t>
            </a:r>
            <a:endParaRPr lang="en-US" sz="3600" i="1" dirty="0"/>
          </a:p>
        </p:txBody>
      </p:sp>
      <p:sp>
        <p:nvSpPr>
          <p:cNvPr id="48" name="Прямоугольник 47"/>
          <p:cNvSpPr/>
          <p:nvPr/>
        </p:nvSpPr>
        <p:spPr>
          <a:xfrm>
            <a:off x="2869793" y="4877861"/>
            <a:ext cx="45207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dirty="0" smtClean="0"/>
              <a:t> </a:t>
            </a:r>
            <a:r>
              <a:rPr lang="uk-UA" sz="3600" i="1" dirty="0"/>
              <a:t>в) службове слово</a:t>
            </a:r>
            <a:r>
              <a:rPr lang="uk-UA" sz="3600" i="1" dirty="0" smtClean="0"/>
              <a:t>.</a:t>
            </a:r>
            <a:endParaRPr lang="en-US" sz="3600" i="1" dirty="0"/>
          </a:p>
        </p:txBody>
      </p:sp>
    </p:spTree>
    <p:extLst>
      <p:ext uri="{BB962C8B-B14F-4D97-AF65-F5344CB8AC3E}">
        <p14:creationId xmlns:p14="http://schemas.microsoft.com/office/powerpoint/2010/main" val="3844628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8" grpId="0"/>
      <p:bldP spid="41" grpId="0"/>
      <p:bldP spid="4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14733" y="397444"/>
            <a:ext cx="8732066" cy="80094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 err="1" smtClean="0">
                <a:solidFill>
                  <a:schemeClr val="bg1"/>
                </a:solidFill>
              </a:rPr>
              <a:t>Випиши</a:t>
            </a:r>
            <a:r>
              <a:rPr lang="uk-UA" sz="3200" b="1" dirty="0" smtClean="0">
                <a:solidFill>
                  <a:schemeClr val="bg1"/>
                </a:solidFill>
              </a:rPr>
              <a:t> рядок із займенниками 1 – </a:t>
            </a:r>
            <a:r>
              <a:rPr lang="uk-UA" sz="3200" b="1" dirty="0" err="1" smtClean="0">
                <a:solidFill>
                  <a:schemeClr val="bg1"/>
                </a:solidFill>
              </a:rPr>
              <a:t>ої</a:t>
            </a:r>
            <a:r>
              <a:rPr lang="uk-UA" sz="3200" b="1" dirty="0" smtClean="0">
                <a:solidFill>
                  <a:schemeClr val="bg1"/>
                </a:solidFill>
              </a:rPr>
              <a:t> особи.</a:t>
            </a:r>
            <a:endParaRPr lang="uk-UA" sz="3200" b="1" dirty="0">
              <a:solidFill>
                <a:schemeClr val="bg1"/>
              </a:solidFill>
            </a:endParaRPr>
          </a:p>
        </p:txBody>
      </p:sp>
      <p:sp>
        <p:nvSpPr>
          <p:cNvPr id="20" name="Пятиугольник 19"/>
          <p:cNvSpPr/>
          <p:nvPr/>
        </p:nvSpPr>
        <p:spPr>
          <a:xfrm>
            <a:off x="395327" y="1514300"/>
            <a:ext cx="2596393" cy="668215"/>
          </a:xfrm>
          <a:prstGeom prst="homePlate">
            <a:avLst/>
          </a:prstGeom>
          <a:solidFill>
            <a:srgbClr val="1694E9"/>
          </a:solidFill>
          <a:ln>
            <a:solidFill>
              <a:srgbClr val="33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rgbClr val="FFFF00"/>
                </a:solidFill>
              </a:rPr>
              <a:t>Завдання 2.</a:t>
            </a:r>
            <a:endParaRPr lang="ru-RU" sz="3200" b="1" dirty="0">
              <a:solidFill>
                <a:srgbClr val="FFFF00"/>
              </a:solidFill>
            </a:endParaRPr>
          </a:p>
        </p:txBody>
      </p:sp>
      <p:pic>
        <p:nvPicPr>
          <p:cNvPr id="28" name="Рисунок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6266" y="2710531"/>
            <a:ext cx="3198065" cy="3453924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3314733" y="1726409"/>
            <a:ext cx="82956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600" b="1" i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2. До </a:t>
            </a:r>
            <a:r>
              <a:rPr lang="uk-UA" sz="3600" b="1" i="1" dirty="0">
                <a:latin typeface="Times New Roman" panose="02020603050405020304" pitchFamily="18" charset="0"/>
                <a:ea typeface="Calibri" panose="020F0502020204030204" pitchFamily="34" charset="0"/>
              </a:rPr>
              <a:t>1-ої особи належать займенники:</a:t>
            </a:r>
            <a:endParaRPr lang="en-US" sz="3600" i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132423" y="2581124"/>
            <a:ext cx="363259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uk-UA" sz="4800" dirty="0">
                <a:latin typeface="Times New Roman" panose="02020603050405020304" pitchFamily="18" charset="0"/>
              </a:rPr>
              <a:t>а) ти, ви, </a:t>
            </a:r>
            <a:r>
              <a:rPr lang="uk-UA" sz="4800" dirty="0" smtClean="0">
                <a:latin typeface="Times New Roman" panose="02020603050405020304" pitchFamily="18" charset="0"/>
              </a:rPr>
              <a:t>вас.</a:t>
            </a:r>
            <a:endParaRPr lang="en-US" sz="4800" dirty="0">
              <a:effectLst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132423" y="3496759"/>
            <a:ext cx="507703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uk-UA" sz="4800" dirty="0">
                <a:latin typeface="Times New Roman" panose="02020603050405020304" pitchFamily="18" charset="0"/>
              </a:rPr>
              <a:t>б) я, ми, мене, </a:t>
            </a:r>
            <a:r>
              <a:rPr lang="uk-UA" sz="4800" dirty="0" smtClean="0">
                <a:latin typeface="Times New Roman" panose="02020603050405020304" pitchFamily="18" charset="0"/>
              </a:rPr>
              <a:t>нас.</a:t>
            </a:r>
            <a:endParaRPr lang="en-US" sz="4800" dirty="0">
              <a:effectLst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132423" y="4497031"/>
            <a:ext cx="638521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uk-UA" sz="4800" dirty="0">
                <a:latin typeface="Times New Roman" panose="02020603050405020304" pitchFamily="18" charset="0"/>
              </a:rPr>
              <a:t>в) він, вона, воно, вони.</a:t>
            </a:r>
            <a:endParaRPr lang="en-US" sz="4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22272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14733" y="402055"/>
            <a:ext cx="8732066" cy="764343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b="1" dirty="0"/>
              <a:t>Від числівників, що відповідають на питання </a:t>
            </a:r>
            <a:r>
              <a:rPr lang="uk-UA" sz="2400" i="1" dirty="0"/>
              <a:t>скільки?</a:t>
            </a:r>
            <a:r>
              <a:rPr lang="uk-UA" sz="2400" b="1" dirty="0"/>
              <a:t>, утвори й запиши числівники, що відповідають  на питання </a:t>
            </a:r>
            <a:r>
              <a:rPr lang="uk-UA" sz="2400" i="1" dirty="0"/>
              <a:t>котрий?</a:t>
            </a:r>
            <a:r>
              <a:rPr lang="uk-UA" sz="2400" b="1" dirty="0"/>
              <a:t> </a:t>
            </a:r>
            <a:endParaRPr lang="en-US" sz="2400" dirty="0"/>
          </a:p>
        </p:txBody>
      </p:sp>
      <p:sp>
        <p:nvSpPr>
          <p:cNvPr id="20" name="Пятиугольник 19"/>
          <p:cNvSpPr/>
          <p:nvPr/>
        </p:nvSpPr>
        <p:spPr>
          <a:xfrm>
            <a:off x="395327" y="1514300"/>
            <a:ext cx="2596393" cy="668215"/>
          </a:xfrm>
          <a:prstGeom prst="homePlate">
            <a:avLst/>
          </a:prstGeom>
          <a:solidFill>
            <a:srgbClr val="1694E9"/>
          </a:solidFill>
          <a:ln>
            <a:solidFill>
              <a:srgbClr val="33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rgbClr val="FFFF00"/>
                </a:solidFill>
              </a:rPr>
              <a:t>Завдання 3.</a:t>
            </a:r>
            <a:endParaRPr lang="ru-RU" sz="3200" b="1" dirty="0">
              <a:solidFill>
                <a:srgbClr val="FFFF00"/>
              </a:solidFill>
            </a:endParaRPr>
          </a:p>
        </p:txBody>
      </p:sp>
      <p:pic>
        <p:nvPicPr>
          <p:cNvPr id="24" name="Рисунок 2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2418" y="3098202"/>
            <a:ext cx="3164490" cy="3423028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4282536" y="1617400"/>
            <a:ext cx="612270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uk-UA" sz="40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Зразок.</a:t>
            </a:r>
            <a:r>
              <a:rPr lang="uk-UA" sz="4000" i="1" dirty="0">
                <a:latin typeface="Times New Roman" panose="02020603050405020304" pitchFamily="18" charset="0"/>
              </a:rPr>
              <a:t> Десять – десятий. </a:t>
            </a:r>
            <a:endParaRPr lang="en-US" sz="4000" dirty="0">
              <a:effectLst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732442" y="2716799"/>
            <a:ext cx="923006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uk-UA" sz="4400" dirty="0" smtClean="0">
                <a:latin typeface="Times New Roman" panose="02020603050405020304" pitchFamily="18" charset="0"/>
              </a:rPr>
              <a:t>3.Чотири </a:t>
            </a:r>
            <a:r>
              <a:rPr lang="uk-UA" sz="4400" dirty="0">
                <a:latin typeface="Times New Roman" panose="02020603050405020304" pitchFamily="18" charset="0"/>
              </a:rPr>
              <a:t>- …, дев’ять - …, одинадцять - … , п’ятдесят три - … .</a:t>
            </a:r>
            <a:endParaRPr lang="en-US" sz="4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09775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14733" y="400905"/>
            <a:ext cx="8732066" cy="764343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2400" b="1" dirty="0" smtClean="0"/>
          </a:p>
          <a:p>
            <a:pPr algn="ctr"/>
            <a:r>
              <a:rPr lang="uk-UA" sz="2400" b="1" dirty="0" smtClean="0"/>
              <a:t>Запиши </a:t>
            </a:r>
            <a:r>
              <a:rPr lang="uk-UA" sz="2400" b="1" dirty="0"/>
              <a:t>речення, розкриваючи дужки. </a:t>
            </a:r>
            <a:endParaRPr lang="uk-UA" sz="2400" b="1" dirty="0" smtClean="0"/>
          </a:p>
          <a:p>
            <a:pPr algn="ctr"/>
            <a:r>
              <a:rPr lang="uk-UA" sz="2400" b="1" dirty="0" smtClean="0"/>
              <a:t>Числівники </a:t>
            </a:r>
            <a:r>
              <a:rPr lang="uk-UA" sz="2400" b="1" dirty="0"/>
              <a:t>запиши словами.</a:t>
            </a:r>
            <a:endParaRPr lang="en-US" sz="2800" dirty="0"/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20" name="Пятиугольник 19"/>
          <p:cNvSpPr/>
          <p:nvPr/>
        </p:nvSpPr>
        <p:spPr>
          <a:xfrm>
            <a:off x="395327" y="1514300"/>
            <a:ext cx="2596393" cy="668215"/>
          </a:xfrm>
          <a:prstGeom prst="homePlate">
            <a:avLst/>
          </a:prstGeom>
          <a:solidFill>
            <a:srgbClr val="1694E9"/>
          </a:solidFill>
          <a:ln>
            <a:solidFill>
              <a:srgbClr val="33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rgbClr val="FFFF00"/>
                </a:solidFill>
              </a:rPr>
              <a:t>Завдання 4.</a:t>
            </a:r>
            <a:endParaRPr lang="ru-RU" sz="3200" b="1" dirty="0">
              <a:solidFill>
                <a:srgbClr val="FFFF00"/>
              </a:solidFill>
            </a:endParaRP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802" t="4220" r="4673" b="3952"/>
          <a:stretch/>
        </p:blipFill>
        <p:spPr>
          <a:xfrm flipH="1">
            <a:off x="287138" y="3313355"/>
            <a:ext cx="2753371" cy="2991072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3420932" y="1600005"/>
            <a:ext cx="834793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uk-UA" sz="32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Зразок. </a:t>
            </a:r>
            <a:r>
              <a:rPr lang="uk-UA" sz="3200" b="1" i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uk-UA" sz="3200" i="1" dirty="0" smtClean="0">
                <a:latin typeface="Times New Roman" panose="02020603050405020304" pitchFamily="18" charset="0"/>
              </a:rPr>
              <a:t>8 </a:t>
            </a:r>
            <a:r>
              <a:rPr lang="uk-UA" sz="3200" i="1" dirty="0">
                <a:latin typeface="Times New Roman" panose="02020603050405020304" pitchFamily="18" charset="0"/>
              </a:rPr>
              <a:t>(огірок) лежало на столі. </a:t>
            </a:r>
            <a:endParaRPr lang="uk-UA" sz="3200" i="1" dirty="0" smtClean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uk-UA" sz="3200" i="1" dirty="0">
                <a:latin typeface="Times New Roman" panose="02020603050405020304" pitchFamily="18" charset="0"/>
              </a:rPr>
              <a:t> </a:t>
            </a:r>
            <a:r>
              <a:rPr lang="uk-UA" sz="3200" i="1" dirty="0" smtClean="0">
                <a:latin typeface="Times New Roman" panose="02020603050405020304" pitchFamily="18" charset="0"/>
              </a:rPr>
              <a:t>              Вісім </a:t>
            </a:r>
            <a:r>
              <a:rPr lang="uk-UA" sz="3200" i="1" dirty="0">
                <a:latin typeface="Times New Roman" panose="02020603050405020304" pitchFamily="18" charset="0"/>
              </a:rPr>
              <a:t>огірків лежало на столі.</a:t>
            </a:r>
            <a:endParaRPr lang="en-US" sz="3200" dirty="0">
              <a:effectLst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257068" y="3111980"/>
            <a:ext cx="851179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uk-UA" sz="4000" dirty="0">
                <a:latin typeface="Times New Roman" panose="02020603050405020304" pitchFamily="18" charset="0"/>
              </a:rPr>
              <a:t>7 (книжка) лежало на полиці.</a:t>
            </a:r>
            <a:endParaRPr lang="en-US" sz="4000" dirty="0"/>
          </a:p>
          <a:p>
            <a:pPr algn="just">
              <a:spcAft>
                <a:spcPts val="0"/>
              </a:spcAft>
            </a:pPr>
            <a:r>
              <a:rPr lang="uk-UA" sz="4000" dirty="0" smtClean="0">
                <a:latin typeface="Times New Roman" panose="02020603050405020304" pitchFamily="18" charset="0"/>
              </a:rPr>
              <a:t>12 </a:t>
            </a:r>
            <a:r>
              <a:rPr lang="uk-UA" sz="4000" dirty="0">
                <a:latin typeface="Times New Roman" panose="02020603050405020304" pitchFamily="18" charset="0"/>
              </a:rPr>
              <a:t>(ложка) поклали на стіл.</a:t>
            </a:r>
            <a:endParaRPr lang="en-US" sz="4000" dirty="0"/>
          </a:p>
          <a:p>
            <a:pPr algn="just">
              <a:spcAft>
                <a:spcPts val="0"/>
              </a:spcAft>
            </a:pPr>
            <a:r>
              <a:rPr lang="uk-UA" sz="4000" dirty="0" smtClean="0">
                <a:latin typeface="Times New Roman" panose="02020603050405020304" pitchFamily="18" charset="0"/>
              </a:rPr>
              <a:t>10 </a:t>
            </a:r>
            <a:r>
              <a:rPr lang="uk-UA" sz="4000" dirty="0">
                <a:latin typeface="Times New Roman" panose="02020603050405020304" pitchFamily="18" charset="0"/>
              </a:rPr>
              <a:t>(гривня) коштує блокнот.</a:t>
            </a:r>
            <a:endParaRPr lang="en-US" sz="4000" dirty="0"/>
          </a:p>
          <a:p>
            <a:pPr algn="just">
              <a:spcAft>
                <a:spcPts val="0"/>
              </a:spcAft>
            </a:pPr>
            <a:r>
              <a:rPr lang="uk-UA" sz="4000" dirty="0" smtClean="0">
                <a:latin typeface="Times New Roman" panose="02020603050405020304" pitchFamily="18" charset="0"/>
              </a:rPr>
              <a:t>19 </a:t>
            </a:r>
            <a:r>
              <a:rPr lang="uk-UA" sz="4000" dirty="0">
                <a:latin typeface="Times New Roman" panose="02020603050405020304" pitchFamily="18" charset="0"/>
              </a:rPr>
              <a:t>(кілометр) проїхав велосипедист.</a:t>
            </a:r>
            <a:endParaRPr lang="en-US" sz="4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39859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14733" y="400905"/>
            <a:ext cx="8732066" cy="764343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 </a:t>
            </a:r>
            <a:r>
              <a:rPr lang="uk-UA" sz="3600" b="1" dirty="0" err="1">
                <a:solidFill>
                  <a:schemeClr val="bg1"/>
                </a:solidFill>
              </a:rPr>
              <a:t>Спиши</a:t>
            </a:r>
            <a:r>
              <a:rPr lang="uk-UA" sz="3600" b="1" dirty="0">
                <a:solidFill>
                  <a:schemeClr val="bg1"/>
                </a:solidFill>
              </a:rPr>
              <a:t> речення, розкривши дужки.</a:t>
            </a:r>
          </a:p>
        </p:txBody>
      </p:sp>
      <p:sp>
        <p:nvSpPr>
          <p:cNvPr id="20" name="Пятиугольник 19"/>
          <p:cNvSpPr/>
          <p:nvPr/>
        </p:nvSpPr>
        <p:spPr>
          <a:xfrm>
            <a:off x="395327" y="1514300"/>
            <a:ext cx="2596393" cy="668215"/>
          </a:xfrm>
          <a:prstGeom prst="homePlate">
            <a:avLst/>
          </a:prstGeom>
          <a:solidFill>
            <a:srgbClr val="1694E9"/>
          </a:solidFill>
          <a:ln>
            <a:solidFill>
              <a:srgbClr val="33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rgbClr val="FFFF00"/>
                </a:solidFill>
              </a:rPr>
              <a:t>Завдання </a:t>
            </a:r>
            <a:r>
              <a:rPr lang="uk-UA" sz="3200" b="1" dirty="0" smtClean="0">
                <a:solidFill>
                  <a:srgbClr val="FFFF00"/>
                </a:solidFill>
              </a:rPr>
              <a:t>5.</a:t>
            </a:r>
            <a:endParaRPr lang="ru-RU" sz="3200" b="1" dirty="0">
              <a:solidFill>
                <a:srgbClr val="FFFF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154492" y="3452224"/>
            <a:ext cx="80375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b="1" dirty="0"/>
              <a:t>На (вона) була новенька вишиванка.</a:t>
            </a:r>
          </a:p>
          <a:p>
            <a:r>
              <a:rPr lang="uk-UA" sz="3600" b="1" dirty="0"/>
              <a:t>У (він) очі, наче волошки в житі</a:t>
            </a:r>
            <a:r>
              <a:rPr lang="uk-UA" sz="3600" b="1" dirty="0" smtClean="0"/>
              <a:t>.</a:t>
            </a:r>
            <a:endParaRPr lang="uk-UA" sz="3600" b="1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2874" y="2557482"/>
            <a:ext cx="3415742" cy="3694807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3191164" y="1623316"/>
            <a:ext cx="871495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3600" b="1" i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Зразок.</a:t>
            </a:r>
            <a:r>
              <a:rPr lang="uk-UA" sz="3600" i="1" dirty="0">
                <a:latin typeface="Times New Roman" panose="02020603050405020304" pitchFamily="18" charset="0"/>
                <a:ea typeface="Calibri" panose="020F0502020204030204" pitchFamily="34" charset="0"/>
              </a:rPr>
              <a:t> До (він) підійшла незнайома жінка</a:t>
            </a:r>
            <a:r>
              <a:rPr lang="uk-UA" sz="3600" i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r>
              <a:rPr lang="uk-UA" sz="3600" i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uk-UA" sz="3600" i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          До </a:t>
            </a:r>
            <a:r>
              <a:rPr lang="uk-UA" sz="3600" i="1" dirty="0">
                <a:latin typeface="Times New Roman" panose="02020603050405020304" pitchFamily="18" charset="0"/>
                <a:ea typeface="Calibri" panose="020F0502020204030204" pitchFamily="34" charset="0"/>
              </a:rPr>
              <a:t>нього підійшла незнайома жінка.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699996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02254"/>
            <a:ext cx="8732066" cy="856617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 smtClean="0">
                <a:solidFill>
                  <a:schemeClr val="bg1"/>
                </a:solidFill>
              </a:rPr>
              <a:t>Прочитай </a:t>
            </a:r>
            <a:r>
              <a:rPr lang="uk-UA" sz="2800" b="1" dirty="0">
                <a:solidFill>
                  <a:schemeClr val="bg1"/>
                </a:solidFill>
              </a:rPr>
              <a:t>речення. Підкресли особові займенники. Познач над кожним його особу і число. </a:t>
            </a:r>
          </a:p>
        </p:txBody>
      </p:sp>
      <p:sp>
        <p:nvSpPr>
          <p:cNvPr id="20" name="Пятиугольник 19"/>
          <p:cNvSpPr/>
          <p:nvPr/>
        </p:nvSpPr>
        <p:spPr>
          <a:xfrm>
            <a:off x="395327" y="1514300"/>
            <a:ext cx="2596393" cy="668215"/>
          </a:xfrm>
          <a:prstGeom prst="homePlate">
            <a:avLst/>
          </a:prstGeom>
          <a:solidFill>
            <a:srgbClr val="1694E9"/>
          </a:solidFill>
          <a:ln>
            <a:solidFill>
              <a:srgbClr val="33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rgbClr val="FFFF00"/>
                </a:solidFill>
              </a:rPr>
              <a:t>Завдання </a:t>
            </a:r>
            <a:r>
              <a:rPr lang="uk-UA" sz="3200" b="1" dirty="0" smtClean="0">
                <a:solidFill>
                  <a:srgbClr val="FFFF00"/>
                </a:solidFill>
              </a:rPr>
              <a:t>6.</a:t>
            </a:r>
            <a:endParaRPr lang="ru-RU" sz="3200" b="1" dirty="0">
              <a:solidFill>
                <a:srgbClr val="FFFF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257068" y="1648720"/>
            <a:ext cx="87079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uk-UA" sz="3200" b="1" dirty="0">
                <a:solidFill>
                  <a:srgbClr val="295FFF"/>
                </a:solidFill>
              </a:rPr>
              <a:t>    </a:t>
            </a:r>
            <a:r>
              <a:rPr lang="uk-UA" sz="3600" i="1" dirty="0" smtClean="0">
                <a:solidFill>
                  <a:srgbClr val="FF0000"/>
                </a:solidFill>
              </a:rPr>
              <a:t>Зразок.</a:t>
            </a:r>
            <a:r>
              <a:rPr lang="uk-UA" sz="3600" i="1" dirty="0" smtClean="0">
                <a:solidFill>
                  <a:srgbClr val="295FFF"/>
                </a:solidFill>
              </a:rPr>
              <a:t> </a:t>
            </a:r>
            <a:r>
              <a:rPr lang="uk-UA" sz="4000" i="1" dirty="0" smtClean="0"/>
              <a:t>Я </a:t>
            </a:r>
            <a:r>
              <a:rPr lang="uk-UA" sz="4000" i="1" dirty="0"/>
              <a:t>люблю читати книжки. </a:t>
            </a:r>
            <a:endParaRPr lang="uk-UA" sz="3600" i="1" dirty="0"/>
          </a:p>
        </p:txBody>
      </p:sp>
      <p:pic>
        <p:nvPicPr>
          <p:cNvPr id="22" name="Рисунок 21"/>
          <p:cNvPicPr>
            <a:picLocks noChangeAspect="1"/>
          </p:cNvPicPr>
          <p:nvPr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320" b="91495" l="1401" r="89916">
                        <a14:backgroundMark x1="27451" y1="12113" x2="27451" y2="12113"/>
                        <a14:backgroundMark x1="4202" y1="35309" x2="4202" y2="35309"/>
                        <a14:backgroundMark x1="21289" y1="34794" x2="21289" y2="347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r="14004"/>
          <a:stretch/>
        </p:blipFill>
        <p:spPr>
          <a:xfrm flipH="1">
            <a:off x="620935" y="2422323"/>
            <a:ext cx="3036665" cy="38378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4878229" y="1617574"/>
            <a:ext cx="1499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>
                <a:solidFill>
                  <a:srgbClr val="295FFF"/>
                </a:solidFill>
              </a:rPr>
              <a:t>1 ос., </a:t>
            </a:r>
            <a:r>
              <a:rPr lang="uk-UA" sz="2400" dirty="0" err="1">
                <a:solidFill>
                  <a:srgbClr val="295FFF"/>
                </a:solidFill>
              </a:rPr>
              <a:t>одн</a:t>
            </a:r>
            <a:r>
              <a:rPr lang="uk-UA" sz="2400" dirty="0">
                <a:solidFill>
                  <a:srgbClr val="295FFF"/>
                </a:solidFill>
              </a:rPr>
              <a:t>.</a:t>
            </a:r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 flipV="1">
            <a:off x="5180496" y="2529765"/>
            <a:ext cx="355822" cy="1172"/>
          </a:xfrm>
          <a:prstGeom prst="line">
            <a:avLst/>
          </a:prstGeom>
          <a:ln w="38100">
            <a:solidFill>
              <a:srgbClr val="295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Прямоугольник 1"/>
          <p:cNvSpPr/>
          <p:nvPr/>
        </p:nvSpPr>
        <p:spPr>
          <a:xfrm>
            <a:off x="3539267" y="3230777"/>
            <a:ext cx="8186568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uk-UA" sz="4400" dirty="0" smtClean="0">
                <a:latin typeface="Times New Roman" panose="02020603050405020304" pitchFamily="18" charset="0"/>
              </a:rPr>
              <a:t>     Ми </a:t>
            </a:r>
            <a:r>
              <a:rPr lang="uk-UA" sz="4400" dirty="0">
                <a:latin typeface="Times New Roman" panose="02020603050405020304" pitchFamily="18" charset="0"/>
              </a:rPr>
              <a:t>вивчаємо українську мову. Скажи мені, хто твій друг, і я скажу, хто ти. Він плаче, а вони сміються.</a:t>
            </a:r>
            <a:endParaRPr lang="en-US" sz="4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76487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01.02.2022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14733" y="400905"/>
            <a:ext cx="8732066" cy="764343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 err="1" smtClean="0">
                <a:solidFill>
                  <a:schemeClr val="bg1"/>
                </a:solidFill>
              </a:rPr>
              <a:t>Спиши</a:t>
            </a:r>
            <a:r>
              <a:rPr lang="uk-UA" sz="2800" b="1" dirty="0" smtClean="0">
                <a:solidFill>
                  <a:schemeClr val="bg1"/>
                </a:solidFill>
              </a:rPr>
              <a:t> текст. Встав пропущені займенники. </a:t>
            </a:r>
          </a:p>
          <a:p>
            <a:pPr algn="ctr"/>
            <a:r>
              <a:rPr lang="uk-UA" sz="2800" b="1" dirty="0" smtClean="0">
                <a:solidFill>
                  <a:schemeClr val="bg1"/>
                </a:solidFill>
              </a:rPr>
              <a:t>Познач над кожним відмінок.</a:t>
            </a:r>
            <a:endParaRPr lang="uk-UA" sz="2800" b="1" dirty="0">
              <a:solidFill>
                <a:schemeClr val="bg1"/>
              </a:solidFill>
            </a:endParaRPr>
          </a:p>
        </p:txBody>
      </p:sp>
      <p:sp>
        <p:nvSpPr>
          <p:cNvPr id="20" name="Пятиугольник 19"/>
          <p:cNvSpPr/>
          <p:nvPr/>
        </p:nvSpPr>
        <p:spPr>
          <a:xfrm>
            <a:off x="395327" y="1514300"/>
            <a:ext cx="2596393" cy="668215"/>
          </a:xfrm>
          <a:prstGeom prst="homePlate">
            <a:avLst/>
          </a:prstGeom>
          <a:solidFill>
            <a:srgbClr val="1694E9"/>
          </a:solidFill>
          <a:ln>
            <a:solidFill>
              <a:srgbClr val="33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rgbClr val="FFFF00"/>
                </a:solidFill>
              </a:rPr>
              <a:t>Завдання </a:t>
            </a:r>
            <a:r>
              <a:rPr lang="uk-UA" sz="3200" b="1" dirty="0" smtClean="0">
                <a:solidFill>
                  <a:srgbClr val="FFFF00"/>
                </a:solidFill>
              </a:rPr>
              <a:t>7.</a:t>
            </a:r>
            <a:endParaRPr lang="ru-RU" sz="3200" b="1" dirty="0">
              <a:solidFill>
                <a:srgbClr val="FFFF00"/>
              </a:solidFill>
            </a:endParaRP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802" t="4220" r="4673" b="3952"/>
          <a:stretch/>
        </p:blipFill>
        <p:spPr>
          <a:xfrm flipH="1">
            <a:off x="232812" y="2994897"/>
            <a:ext cx="3081921" cy="334798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257068" y="3188332"/>
            <a:ext cx="857207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3200" b="1" dirty="0"/>
              <a:t>      </a:t>
            </a:r>
            <a:r>
              <a:rPr lang="uk-UA" sz="4000" dirty="0"/>
              <a:t>Старші хлопці грали у волейбол. До ……. підійшов малий Петрусь. ………. дуже хотілося пограти з …....... . Але хлопці не помічали .…….. . 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4110506" y="1729619"/>
            <a:ext cx="6613349" cy="646331"/>
          </a:xfrm>
          <a:prstGeom prst="rect">
            <a:avLst/>
          </a:prstGeom>
          <a:ln w="28575">
            <a:noFill/>
          </a:ln>
        </p:spPr>
        <p:txBody>
          <a:bodyPr wrap="none">
            <a:spAutoFit/>
          </a:bodyPr>
          <a:lstStyle/>
          <a:p>
            <a:r>
              <a:rPr lang="uk-UA" sz="3600" b="1" i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Зразок.</a:t>
            </a:r>
            <a:r>
              <a:rPr lang="uk-UA" sz="3600" i="1" dirty="0">
                <a:latin typeface="Times New Roman" panose="02020603050405020304" pitchFamily="18" charset="0"/>
                <a:ea typeface="Calibri" panose="020F0502020204030204" pitchFamily="34" charset="0"/>
              </a:rPr>
              <a:t> На </a:t>
            </a:r>
            <a:r>
              <a:rPr lang="uk-UA" sz="3600" i="1" u="sng" dirty="0">
                <a:latin typeface="Times New Roman" panose="02020603050405020304" pitchFamily="18" charset="0"/>
                <a:ea typeface="Calibri" panose="020F0502020204030204" pitchFamily="34" charset="0"/>
              </a:rPr>
              <a:t>ній</a:t>
            </a:r>
            <a:r>
              <a:rPr lang="uk-UA" sz="3600" i="1" dirty="0">
                <a:latin typeface="Times New Roman" panose="02020603050405020304" pitchFamily="18" charset="0"/>
                <a:ea typeface="Calibri" panose="020F0502020204030204" pitchFamily="34" charset="0"/>
              </a:rPr>
              <a:t> було синє пальто.</a:t>
            </a:r>
            <a:endParaRPr lang="en-US" sz="36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423228" y="1406360"/>
            <a:ext cx="7505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400" b="1" i="1" dirty="0" err="1">
                <a:solidFill>
                  <a:srgbClr val="295FFF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М.в</a:t>
            </a:r>
            <a:r>
              <a:rPr lang="uk-UA" sz="2400" b="1" i="1" dirty="0">
                <a:solidFill>
                  <a:srgbClr val="295FFF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en-US" sz="2400" b="1" dirty="0">
              <a:solidFill>
                <a:srgbClr val="295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1080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TM03457444[[fn=Базис]]</Template>
  <TotalTime>66103</TotalTime>
  <Words>485</Words>
  <Application>Microsoft Office PowerPoint</Application>
  <PresentationFormat>Широкоэкранный</PresentationFormat>
  <Paragraphs>88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Monotype Corsiva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Школа</cp:lastModifiedBy>
  <cp:revision>5082</cp:revision>
  <dcterms:created xsi:type="dcterms:W3CDTF">2018-01-05T16:38:53Z</dcterms:created>
  <dcterms:modified xsi:type="dcterms:W3CDTF">2022-02-01T06:32:16Z</dcterms:modified>
</cp:coreProperties>
</file>