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1442" r:id="rId3"/>
    <p:sldId id="1588" r:id="rId4"/>
    <p:sldId id="1589" r:id="rId5"/>
    <p:sldId id="1590" r:id="rId6"/>
    <p:sldId id="1591" r:id="rId7"/>
    <p:sldId id="1592" r:id="rId8"/>
    <p:sldId id="1593" r:id="rId9"/>
    <p:sldId id="1487" r:id="rId10"/>
    <p:sldId id="1548" r:id="rId11"/>
    <p:sldId id="1594" r:id="rId12"/>
    <p:sldId id="1595" r:id="rId13"/>
    <p:sldId id="1551" r:id="rId14"/>
    <p:sldId id="1550" r:id="rId15"/>
    <p:sldId id="1596" r:id="rId16"/>
    <p:sldId id="1576" r:id="rId17"/>
    <p:sldId id="1598" r:id="rId18"/>
    <p:sldId id="1584" r:id="rId19"/>
    <p:sldId id="1577" r:id="rId20"/>
    <p:sldId id="1599" r:id="rId21"/>
    <p:sldId id="1558" r:id="rId22"/>
    <p:sldId id="1600" r:id="rId23"/>
    <p:sldId id="1601" r:id="rId24"/>
    <p:sldId id="1604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442"/>
            <p14:sldId id="1588"/>
            <p14:sldId id="1589"/>
            <p14:sldId id="1590"/>
            <p14:sldId id="1591"/>
            <p14:sldId id="1592"/>
            <p14:sldId id="1593"/>
            <p14:sldId id="1487"/>
            <p14:sldId id="1548"/>
            <p14:sldId id="1594"/>
            <p14:sldId id="1595"/>
            <p14:sldId id="1551"/>
            <p14:sldId id="1550"/>
            <p14:sldId id="1596"/>
            <p14:sldId id="1576"/>
            <p14:sldId id="1598"/>
            <p14:sldId id="1584"/>
            <p14:sldId id="1577"/>
            <p14:sldId id="1599"/>
            <p14:sldId id="1558"/>
            <p14:sldId id="1600"/>
            <p14:sldId id="1601"/>
            <p14:sldId id="1604"/>
          </p14:sldIdLst>
        </p14:section>
        <p14:section name="Раздел без заголовка" id="{AC9334F8-F988-4E78-9E68-3A8F16322EC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FF00"/>
    <a:srgbClr val="FF66FF"/>
    <a:srgbClr val="00B050"/>
    <a:srgbClr val="BA1CBA"/>
    <a:srgbClr val="FF3131"/>
    <a:srgbClr val="9E0000"/>
    <a:srgbClr val="1694E9"/>
    <a:srgbClr val="C6109F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322" autoAdjust="0"/>
  </p:normalViewPr>
  <p:slideViewPr>
    <p:cSldViewPr snapToGrid="0">
      <p:cViewPr varScale="1">
        <p:scale>
          <a:sx n="112" d="100"/>
          <a:sy n="112" d="100"/>
        </p:scale>
        <p:origin x="192" y="5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192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26.10.2021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26.10.2021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26.10.2021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microsoft.com/office/2007/relationships/hdphoto" Target="../media/hdphoto3.wdp"/><Relationship Id="rId5" Type="http://schemas.openxmlformats.org/officeDocument/2006/relationships/image" Target="../media/image11.png"/><Relationship Id="rId10" Type="http://schemas.openxmlformats.org/officeDocument/2006/relationships/image" Target="../media/image23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7.png"/><Relationship Id="rId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840544"/>
            <a:ext cx="1581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41</a:t>
            </a:r>
          </a:p>
          <a:p>
            <a:pPr algn="ctr"/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3273" y="2643549"/>
            <a:ext cx="68666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err="1" smtClean="0">
                <a:solidFill>
                  <a:srgbClr val="2F3242"/>
                </a:solidFill>
              </a:rPr>
              <a:t>Задачі</a:t>
            </a:r>
            <a:r>
              <a:rPr lang="ru-RU" sz="5400" b="1" dirty="0" smtClean="0">
                <a:solidFill>
                  <a:srgbClr val="2F3242"/>
                </a:solidFill>
              </a:rPr>
              <a:t> на суму </a:t>
            </a:r>
            <a:r>
              <a:rPr lang="ru-RU" sz="5400" b="1" dirty="0" err="1" smtClean="0">
                <a:solidFill>
                  <a:srgbClr val="2F3242"/>
                </a:solidFill>
              </a:rPr>
              <a:t>двох</a:t>
            </a:r>
            <a:r>
              <a:rPr lang="ru-RU" sz="5400" b="1" dirty="0" smtClean="0">
                <a:solidFill>
                  <a:srgbClr val="2F3242"/>
                </a:solidFill>
              </a:rPr>
              <a:t> </a:t>
            </a:r>
            <a:r>
              <a:rPr lang="ru-RU" sz="5400" b="1" dirty="0" err="1" smtClean="0">
                <a:solidFill>
                  <a:srgbClr val="2F3242"/>
                </a:solidFill>
              </a:rPr>
              <a:t>добутків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09827" y="431137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2</a:t>
            </a:r>
            <a:r>
              <a:rPr lang="uk-UA" sz="2800" b="1" dirty="0">
                <a:solidFill>
                  <a:schemeClr val="bg1"/>
                </a:solidFill>
              </a:rPr>
              <a:t>. Табличне множення та ділення. Величини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Рисунок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3729" y="1404966"/>
            <a:ext cx="3456797" cy="47927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4" name="Загнутый угол 53"/>
          <p:cNvSpPr/>
          <p:nvPr/>
        </p:nvSpPr>
        <p:spPr>
          <a:xfrm flipH="1">
            <a:off x="4881255" y="1299943"/>
            <a:ext cx="3126808" cy="4746946"/>
          </a:xfrm>
          <a:prstGeom prst="foldedCorner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5146723" y="1319431"/>
            <a:ext cx="2499446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2</a:t>
            </a:r>
          </a:p>
          <a:p>
            <a:pPr algn="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 ∙ 4</a:t>
            </a:r>
          </a:p>
          <a:p>
            <a:pPr algn="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 ∙ 5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Загнутый угол 55"/>
          <p:cNvSpPr/>
          <p:nvPr/>
        </p:nvSpPr>
        <p:spPr>
          <a:xfrm flipH="1">
            <a:off x="8374268" y="2796757"/>
            <a:ext cx="3126808" cy="1651279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7858504" y="2796758"/>
            <a:ext cx="322754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uk-UA" sz="96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+ 38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463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Рисунок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3729" y="1404966"/>
            <a:ext cx="3456797" cy="47927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4" name="Загнутый угол 53"/>
          <p:cNvSpPr/>
          <p:nvPr/>
        </p:nvSpPr>
        <p:spPr>
          <a:xfrm flipH="1">
            <a:off x="4180525" y="1299943"/>
            <a:ext cx="4193742" cy="4746946"/>
          </a:xfrm>
          <a:prstGeom prst="foldedCorner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198634" y="1340218"/>
            <a:ext cx="4004316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42 + 14</a:t>
            </a:r>
          </a:p>
          <a:p>
            <a:pPr algn="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38 - 17</a:t>
            </a:r>
          </a:p>
          <a:p>
            <a:pPr algn="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75 - 47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Загнутый угол 55"/>
          <p:cNvSpPr/>
          <p:nvPr/>
        </p:nvSpPr>
        <p:spPr>
          <a:xfrm flipH="1">
            <a:off x="8374268" y="2796757"/>
            <a:ext cx="3126808" cy="1651279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7858504" y="2796758"/>
            <a:ext cx="322754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7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771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Рисунок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3729" y="1404966"/>
            <a:ext cx="3456797" cy="47927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4" name="Загнутый угол 53"/>
          <p:cNvSpPr/>
          <p:nvPr/>
        </p:nvSpPr>
        <p:spPr>
          <a:xfrm flipH="1">
            <a:off x="4881255" y="1299943"/>
            <a:ext cx="3126808" cy="4746946"/>
          </a:xfrm>
          <a:prstGeom prst="foldedCorner">
            <a:avLst/>
          </a:prstGeom>
          <a:solidFill>
            <a:srgbClr val="FFFF00"/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5146723" y="1319431"/>
            <a:ext cx="2499446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4</a:t>
            </a:r>
          </a:p>
          <a:p>
            <a:pPr algn="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∙ 3</a:t>
            </a:r>
          </a:p>
          <a:p>
            <a:pPr algn="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∙ 4 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Загнутый угол 55"/>
          <p:cNvSpPr/>
          <p:nvPr/>
        </p:nvSpPr>
        <p:spPr>
          <a:xfrm flipH="1">
            <a:off x="8374268" y="2796757"/>
            <a:ext cx="3126808" cy="1651279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2F324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7858504" y="2796758"/>
            <a:ext cx="322754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6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60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29538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 двома способами, скористайся підказкою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2091010" y="1433681"/>
            <a:ext cx="9348321" cy="2800767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 овочесховища завезли 54 ц білої та 36 ц рожевої картоплі в контейнерах по 9 ц. Скільки всього контейнерів із картоплею завезли?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17029" y="5537229"/>
            <a:ext cx="42771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     +        ) :     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7764279" y="5547230"/>
            <a:ext cx="40430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      +       :     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49423" y="5733217"/>
            <a:ext cx="716537" cy="5313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3115902" y="5733217"/>
            <a:ext cx="716537" cy="5313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4746960" y="5733217"/>
            <a:ext cx="716537" cy="5313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7045219" y="5743217"/>
            <a:ext cx="716537" cy="5313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9836959" y="5715558"/>
            <a:ext cx="716537" cy="5313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8451344" y="5743217"/>
            <a:ext cx="716537" cy="5313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11067106" y="5743216"/>
            <a:ext cx="716537" cy="5313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733068" y="4448037"/>
            <a:ext cx="35910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1 - й спосіб 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7588037" y="4448037"/>
            <a:ext cx="35910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2 - й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спосіб 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554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1"/>
            <a:ext cx="8531604" cy="2868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 Розв'яжи задачу 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83" y="1013684"/>
            <a:ext cx="3032302" cy="1548409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999506" y="4181532"/>
            <a:ext cx="2918206" cy="116639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418678" y="4486902"/>
            <a:ext cx="8361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 всього контейнерів.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477671" y="2995958"/>
            <a:ext cx="159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(ц)  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9" t="43635" r="67660" b="40849"/>
          <a:stretch/>
        </p:blipFill>
        <p:spPr>
          <a:xfrm>
            <a:off x="6846557" y="1478605"/>
            <a:ext cx="479148" cy="676824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503835" y="3082099"/>
            <a:ext cx="339911" cy="306266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3" t="42938" r="85586" b="43220"/>
          <a:stretch/>
        </p:blipFill>
        <p:spPr>
          <a:xfrm>
            <a:off x="1245751" y="2968848"/>
            <a:ext cx="470473" cy="586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8166" y="289979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4418" r="76641" b="42546"/>
          <a:stretch/>
        </p:blipFill>
        <p:spPr>
          <a:xfrm>
            <a:off x="1252641" y="3758016"/>
            <a:ext cx="456691" cy="58016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95229" y="3641642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38203" y="3811674"/>
            <a:ext cx="339911" cy="3062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115873" y="3733346"/>
            <a:ext cx="396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(к.)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071343" y="2981940"/>
            <a:ext cx="807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- маса картоплі;</a:t>
            </a:r>
          </a:p>
        </p:txBody>
      </p: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3" t="44231" r="13015" b="42733"/>
          <a:stretch/>
        </p:blipFill>
        <p:spPr>
          <a:xfrm>
            <a:off x="1679708" y="3740452"/>
            <a:ext cx="443752" cy="56373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3" t="43589" r="67596" b="42569"/>
          <a:stretch/>
        </p:blipFill>
        <p:spPr>
          <a:xfrm>
            <a:off x="2711736" y="2981093"/>
            <a:ext cx="506414" cy="602048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0" t="44756" r="58198" b="42208"/>
          <a:stretch/>
        </p:blipFill>
        <p:spPr>
          <a:xfrm>
            <a:off x="1997584" y="3020780"/>
            <a:ext cx="443752" cy="563730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94" t="43850" r="3834" b="43114"/>
          <a:stretch/>
        </p:blipFill>
        <p:spPr>
          <a:xfrm>
            <a:off x="2059436" y="3723427"/>
            <a:ext cx="455113" cy="578163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7" t="43653" r="67152" b="40831"/>
          <a:stretch/>
        </p:blipFill>
        <p:spPr>
          <a:xfrm>
            <a:off x="7642019" y="1486339"/>
            <a:ext cx="479148" cy="676824"/>
          </a:xfrm>
          <a:prstGeom prst="rect">
            <a:avLst/>
          </a:prstGeom>
        </p:spPr>
      </p:pic>
      <p:grpSp>
        <p:nvGrpSpPr>
          <p:cNvPr id="75" name="Группа 74"/>
          <p:cNvGrpSpPr/>
          <p:nvPr/>
        </p:nvGrpSpPr>
        <p:grpSpPr>
          <a:xfrm>
            <a:off x="10599057" y="-543369"/>
            <a:ext cx="408812" cy="542922"/>
            <a:chOff x="2361639" y="2985697"/>
            <a:chExt cx="408812" cy="542922"/>
          </a:xfrm>
        </p:grpSpPr>
        <p:pic>
          <p:nvPicPr>
            <p:cNvPr id="76" name="Рисунок 7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7" name="Рисунок 7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97" t="44525" r="39831" b="42439"/>
          <a:stretch/>
        </p:blipFill>
        <p:spPr>
          <a:xfrm>
            <a:off x="3139353" y="3018874"/>
            <a:ext cx="443752" cy="563730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9" t="43575" r="48899" b="43389"/>
          <a:stretch/>
        </p:blipFill>
        <p:spPr>
          <a:xfrm>
            <a:off x="1641880" y="2976440"/>
            <a:ext cx="450072" cy="571759"/>
          </a:xfrm>
          <a:prstGeom prst="rect">
            <a:avLst/>
          </a:prstGeom>
        </p:spPr>
      </p:pic>
      <p:sp>
        <p:nvSpPr>
          <p:cNvPr id="62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0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8" t="45109" r="85040" b="41855"/>
          <a:stretch/>
        </p:blipFill>
        <p:spPr>
          <a:xfrm>
            <a:off x="3555323" y="3777474"/>
            <a:ext cx="455113" cy="57816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64" t="44212" r="12964" b="42752"/>
          <a:stretch/>
        </p:blipFill>
        <p:spPr>
          <a:xfrm>
            <a:off x="2799242" y="3731654"/>
            <a:ext cx="455113" cy="578163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91" t="44286" r="4337" b="42678"/>
          <a:stretch/>
        </p:blipFill>
        <p:spPr>
          <a:xfrm>
            <a:off x="3904618" y="3748406"/>
            <a:ext cx="443752" cy="563730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312515" y="3113824"/>
            <a:ext cx="421206" cy="276501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8" t="44729" r="3700" b="42235"/>
          <a:stretch/>
        </p:blipFill>
        <p:spPr>
          <a:xfrm>
            <a:off x="4314943" y="3024967"/>
            <a:ext cx="455113" cy="57816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99" t="44204" r="12929" b="42760"/>
          <a:stretch/>
        </p:blipFill>
        <p:spPr>
          <a:xfrm>
            <a:off x="3915478" y="3004441"/>
            <a:ext cx="455113" cy="57816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81" t="44729" r="3647" b="42235"/>
          <a:stretch/>
        </p:blipFill>
        <p:spPr>
          <a:xfrm>
            <a:off x="4314943" y="4514283"/>
            <a:ext cx="455113" cy="578163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1" t="43444" r="85397" b="43520"/>
          <a:stretch/>
        </p:blipFill>
        <p:spPr>
          <a:xfrm>
            <a:off x="3904618" y="4455664"/>
            <a:ext cx="455113" cy="578163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7260417" y="1486339"/>
            <a:ext cx="450859" cy="57275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40388" y="2268362"/>
            <a:ext cx="807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1 спосіб</a:t>
            </a:r>
          </a:p>
        </p:txBody>
      </p:sp>
      <p:grpSp>
        <p:nvGrpSpPr>
          <p:cNvPr id="85" name="Группа 84"/>
          <p:cNvGrpSpPr/>
          <p:nvPr/>
        </p:nvGrpSpPr>
        <p:grpSpPr>
          <a:xfrm>
            <a:off x="2371130" y="3706331"/>
            <a:ext cx="408812" cy="542922"/>
            <a:chOff x="2361639" y="2985697"/>
            <a:chExt cx="408812" cy="542922"/>
          </a:xfrm>
        </p:grpSpPr>
        <p:pic>
          <p:nvPicPr>
            <p:cNvPr id="88" name="Рисунок 8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1" name="Рисунок 9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114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7" grpId="0"/>
      <p:bldP spid="41" grpId="0"/>
      <p:bldP spid="43" grpId="0"/>
      <p:bldP spid="59" grpId="0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1"/>
            <a:ext cx="8531604" cy="2868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 Розв'яжи задачу 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83" y="1013684"/>
            <a:ext cx="3032302" cy="1548409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885488" y="4930553"/>
            <a:ext cx="2918206" cy="116639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404798" y="5227129"/>
            <a:ext cx="8361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 контейнерів із картоплею.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17016" y="3018874"/>
            <a:ext cx="159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(к.)  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9" t="43635" r="67660" b="40849"/>
          <a:stretch/>
        </p:blipFill>
        <p:spPr>
          <a:xfrm>
            <a:off x="6846557" y="1478605"/>
            <a:ext cx="479148" cy="676824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23248" y="3092176"/>
            <a:ext cx="339911" cy="306266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3" t="42938" r="85586" b="43220"/>
          <a:stretch/>
        </p:blipFill>
        <p:spPr>
          <a:xfrm>
            <a:off x="1245751" y="2968848"/>
            <a:ext cx="470473" cy="586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8166" y="289979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4418" r="76641" b="42546"/>
          <a:stretch/>
        </p:blipFill>
        <p:spPr>
          <a:xfrm>
            <a:off x="1252641" y="3758016"/>
            <a:ext cx="456691" cy="58016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95229" y="3641642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35034" y="3806890"/>
            <a:ext cx="339911" cy="3062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52864" y="3757079"/>
            <a:ext cx="4730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(к.) – рожевої картоплі;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10688" y="3004856"/>
            <a:ext cx="807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- білої картоплі;</a:t>
            </a:r>
          </a:p>
        </p:txBody>
      </p: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74" t="44098" r="13254" b="42866"/>
          <a:stretch/>
        </p:blipFill>
        <p:spPr>
          <a:xfrm>
            <a:off x="2795651" y="2997897"/>
            <a:ext cx="443752" cy="563730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32" t="43410" r="39527" b="42748"/>
          <a:stretch/>
        </p:blipFill>
        <p:spPr>
          <a:xfrm>
            <a:off x="1995201" y="3697754"/>
            <a:ext cx="506414" cy="631783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3" t="43589" r="67596" b="42569"/>
          <a:stretch/>
        </p:blipFill>
        <p:spPr>
          <a:xfrm>
            <a:off x="1590784" y="3720333"/>
            <a:ext cx="506414" cy="602048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2" t="43967" r="58046" b="42997"/>
          <a:stretch/>
        </p:blipFill>
        <p:spPr>
          <a:xfrm>
            <a:off x="2012557" y="2989101"/>
            <a:ext cx="443752" cy="563730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8" t="44109" r="57520" b="42855"/>
          <a:stretch/>
        </p:blipFill>
        <p:spPr>
          <a:xfrm>
            <a:off x="3557976" y="3738690"/>
            <a:ext cx="455113" cy="578163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7" t="43653" r="67152" b="40831"/>
          <a:stretch/>
        </p:blipFill>
        <p:spPr>
          <a:xfrm>
            <a:off x="7642019" y="1486339"/>
            <a:ext cx="479148" cy="676824"/>
          </a:xfrm>
          <a:prstGeom prst="rect">
            <a:avLst/>
          </a:prstGeom>
        </p:spPr>
      </p:pic>
      <p:grpSp>
        <p:nvGrpSpPr>
          <p:cNvPr id="75" name="Группа 74"/>
          <p:cNvGrpSpPr/>
          <p:nvPr/>
        </p:nvGrpSpPr>
        <p:grpSpPr>
          <a:xfrm>
            <a:off x="10599057" y="-543369"/>
            <a:ext cx="408812" cy="542922"/>
            <a:chOff x="2361639" y="2985697"/>
            <a:chExt cx="408812" cy="542922"/>
          </a:xfrm>
        </p:grpSpPr>
        <p:pic>
          <p:nvPicPr>
            <p:cNvPr id="76" name="Рисунок 7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7" name="Рисунок 7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97" t="44525" r="39831" b="42439"/>
          <a:stretch/>
        </p:blipFill>
        <p:spPr>
          <a:xfrm>
            <a:off x="3527594" y="3021483"/>
            <a:ext cx="443752" cy="563730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3" t="43610" r="48685" b="43354"/>
          <a:stretch/>
        </p:blipFill>
        <p:spPr>
          <a:xfrm>
            <a:off x="1664772" y="2975870"/>
            <a:ext cx="450072" cy="571759"/>
          </a:xfrm>
          <a:prstGeom prst="rect">
            <a:avLst/>
          </a:prstGeom>
        </p:spPr>
      </p:pic>
      <p:sp>
        <p:nvSpPr>
          <p:cNvPr id="62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0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4" t="44326" r="67624" b="42638"/>
          <a:stretch/>
        </p:blipFill>
        <p:spPr>
          <a:xfrm>
            <a:off x="1253597" y="4502140"/>
            <a:ext cx="456691" cy="58016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8954" y="4387535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49470" y="4492520"/>
            <a:ext cx="159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(к.)  </a:t>
            </a:r>
          </a:p>
        </p:txBody>
      </p:sp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5" t="45109" r="57143" b="41855"/>
          <a:stretch/>
        </p:blipFill>
        <p:spPr>
          <a:xfrm>
            <a:off x="2447951" y="4528582"/>
            <a:ext cx="455113" cy="578163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2" t="44481" r="39726" b="42483"/>
          <a:stretch/>
        </p:blipFill>
        <p:spPr>
          <a:xfrm>
            <a:off x="1653446" y="4502554"/>
            <a:ext cx="443752" cy="563730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1927602" y="4605490"/>
            <a:ext cx="421206" cy="276501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18745" y="4570675"/>
            <a:ext cx="339911" cy="306266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8" t="44729" r="3700" b="42235"/>
          <a:stretch/>
        </p:blipFill>
        <p:spPr>
          <a:xfrm>
            <a:off x="3565825" y="4509302"/>
            <a:ext cx="455113" cy="57816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8" t="44204" r="85290" b="42760"/>
          <a:stretch/>
        </p:blipFill>
        <p:spPr>
          <a:xfrm>
            <a:off x="3168111" y="4488121"/>
            <a:ext cx="455113" cy="57816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81" t="44729" r="3647" b="42235"/>
          <a:stretch/>
        </p:blipFill>
        <p:spPr>
          <a:xfrm>
            <a:off x="4327220" y="5251185"/>
            <a:ext cx="455113" cy="578163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1" t="43729" r="85397" b="43235"/>
          <a:stretch/>
        </p:blipFill>
        <p:spPr>
          <a:xfrm>
            <a:off x="3913126" y="5199799"/>
            <a:ext cx="455113" cy="578163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7260417" y="1486339"/>
            <a:ext cx="450859" cy="57275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34355" y="2266461"/>
            <a:ext cx="807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2 спосіб</a:t>
            </a:r>
          </a:p>
        </p:txBody>
      </p:sp>
      <p:grpSp>
        <p:nvGrpSpPr>
          <p:cNvPr id="67" name="Группа 66"/>
          <p:cNvGrpSpPr/>
          <p:nvPr/>
        </p:nvGrpSpPr>
        <p:grpSpPr>
          <a:xfrm>
            <a:off x="2380250" y="2976445"/>
            <a:ext cx="408812" cy="542922"/>
            <a:chOff x="2361639" y="2985697"/>
            <a:chExt cx="408812" cy="542922"/>
          </a:xfrm>
        </p:grpSpPr>
        <p:pic>
          <p:nvPicPr>
            <p:cNvPr id="85" name="Рисунок 8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8" name="Рисунок 8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74" t="44098" r="13254" b="42866"/>
          <a:stretch/>
        </p:blipFill>
        <p:spPr>
          <a:xfrm>
            <a:off x="2795651" y="3739864"/>
            <a:ext cx="443752" cy="563730"/>
          </a:xfrm>
          <a:prstGeom prst="rect">
            <a:avLst/>
          </a:prstGeom>
        </p:spPr>
      </p:pic>
      <p:grpSp>
        <p:nvGrpSpPr>
          <p:cNvPr id="92" name="Группа 91"/>
          <p:cNvGrpSpPr/>
          <p:nvPr/>
        </p:nvGrpSpPr>
        <p:grpSpPr>
          <a:xfrm>
            <a:off x="2380250" y="3718412"/>
            <a:ext cx="408812" cy="542922"/>
            <a:chOff x="2361639" y="2985697"/>
            <a:chExt cx="408812" cy="542922"/>
          </a:xfrm>
        </p:grpSpPr>
        <p:pic>
          <p:nvPicPr>
            <p:cNvPr id="101" name="Рисунок 10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2" name="Рисунок 10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08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7" grpId="0"/>
      <p:bldP spid="41" grpId="0"/>
      <p:bldP spid="43" grpId="0"/>
      <p:bldP spid="59" grpId="0"/>
      <p:bldP spid="64" grpId="0"/>
      <p:bldP spid="71" grpId="0"/>
      <p:bldP spid="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37</a:t>
            </a:r>
            <a:r>
              <a:rPr lang="en-US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57551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задачу. Поясни два способи розв'язування задачі. Який спосіб для тебе зручніший?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1428750" y="1039422"/>
            <a:ext cx="10458450" cy="3477875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одному ящику 36 кг моркви, а в іншому – 18 кг. Усю моркву розфасували по 6 кг у мішечки і продали. Скільки покупців могли купити розфасовану моркву по одному мішечку?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89232" y="4517297"/>
            <a:ext cx="3132728" cy="215776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6933" y="5742289"/>
            <a:ext cx="1611390" cy="105720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98009" y="4561982"/>
            <a:ext cx="3127251" cy="215295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12866" y="5725002"/>
            <a:ext cx="1570628" cy="103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37</a:t>
            </a:r>
            <a:r>
              <a:rPr lang="en-US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57551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задачу. Поясни два способи розв'язування задачі. Який спосіб для тебе зручніший?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9" name="Рисунок 48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494" b="83614" l="26200" r="77000">
                        <a14:foregroundMark x1="46400" y1="68554" x2="50300" y2="74337"/>
                        <a14:foregroundMark x1="49600" y1="43133" x2="50500" y2="592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263" r="23215" b="17971"/>
          <a:stretch/>
        </p:blipFill>
        <p:spPr>
          <a:xfrm>
            <a:off x="2216388" y="1070041"/>
            <a:ext cx="3638137" cy="4902823"/>
          </a:xfrm>
          <a:prstGeom prst="rect">
            <a:avLst/>
          </a:prstGeom>
        </p:spPr>
      </p:pic>
      <p:sp>
        <p:nvSpPr>
          <p:cNvPr id="53" name="Прямоугольник 52"/>
          <p:cNvSpPr/>
          <p:nvPr/>
        </p:nvSpPr>
        <p:spPr>
          <a:xfrm>
            <a:off x="6181664" y="3408831"/>
            <a:ext cx="54970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Скільки мішечків?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2910649" y="3571916"/>
            <a:ext cx="21804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 6 кг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13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6</a:t>
            </a:r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50020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9" name="Рисунок 4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55674" b="58132"/>
          <a:stretch/>
        </p:blipFill>
        <p:spPr>
          <a:xfrm>
            <a:off x="1337447" y="1198540"/>
            <a:ext cx="10567682" cy="5578778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4" t="43093" r="66845" b="43065"/>
          <a:stretch/>
        </p:blipFill>
        <p:spPr>
          <a:xfrm>
            <a:off x="5821715" y="1479897"/>
            <a:ext cx="478357" cy="596780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82" t="43904" r="13477" b="42255"/>
          <a:stretch/>
        </p:blipFill>
        <p:spPr>
          <a:xfrm>
            <a:off x="3221626" y="2246696"/>
            <a:ext cx="478357" cy="596780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9" t="43563" r="67480" b="42595"/>
          <a:stretch/>
        </p:blipFill>
        <p:spPr>
          <a:xfrm>
            <a:off x="3970226" y="2244416"/>
            <a:ext cx="478357" cy="596780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66" t="43159" r="12893" b="42999"/>
          <a:stretch/>
        </p:blipFill>
        <p:spPr>
          <a:xfrm>
            <a:off x="2508847" y="2222039"/>
            <a:ext cx="478357" cy="596780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906759" y="2396118"/>
            <a:ext cx="275935" cy="24862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593497" y="2058764"/>
            <a:ext cx="415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60474" y="3553299"/>
            <a:ext cx="415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166473" y="3894998"/>
            <a:ext cx="275935" cy="24862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23177" y="4308459"/>
            <a:ext cx="415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166472" y="4642414"/>
            <a:ext cx="275935" cy="248622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276613" y="1493751"/>
            <a:ext cx="453097" cy="575602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23" t="43525" r="22205" b="43439"/>
          <a:stretch/>
        </p:blipFill>
        <p:spPr>
          <a:xfrm>
            <a:off x="6680417" y="1490486"/>
            <a:ext cx="453097" cy="575602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0035" y="2311037"/>
            <a:ext cx="408812" cy="418784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04598" y="2311037"/>
            <a:ext cx="408812" cy="418784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66" t="43159" r="12893" b="42999"/>
          <a:stretch/>
        </p:blipFill>
        <p:spPr>
          <a:xfrm>
            <a:off x="2508847" y="2970637"/>
            <a:ext cx="478357" cy="596780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915230" y="3124780"/>
            <a:ext cx="275935" cy="24862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593497" y="2807362"/>
            <a:ext cx="415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0035" y="3059635"/>
            <a:ext cx="408812" cy="418784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3242139" y="2967971"/>
            <a:ext cx="478357" cy="596780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3646922" y="2982094"/>
            <a:ext cx="442408" cy="562022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2486576" y="3714473"/>
            <a:ext cx="478357" cy="596780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2891359" y="3728596"/>
            <a:ext cx="442408" cy="562022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66" t="43159" r="12893" b="42999"/>
          <a:stretch/>
        </p:blipFill>
        <p:spPr>
          <a:xfrm>
            <a:off x="3640618" y="3719461"/>
            <a:ext cx="478357" cy="596780"/>
          </a:xfrm>
          <a:prstGeom prst="rect">
            <a:avLst/>
          </a:prstGeom>
        </p:spPr>
      </p:pic>
      <p:grpSp>
        <p:nvGrpSpPr>
          <p:cNvPr id="74" name="Группа 73"/>
          <p:cNvGrpSpPr/>
          <p:nvPr/>
        </p:nvGrpSpPr>
        <p:grpSpPr>
          <a:xfrm>
            <a:off x="3231806" y="3728596"/>
            <a:ext cx="408812" cy="542922"/>
            <a:chOff x="2361639" y="2985697"/>
            <a:chExt cx="408812" cy="542922"/>
          </a:xfrm>
        </p:grpSpPr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6" name="Рисунок 7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9" t="43563" r="67480" b="42595"/>
          <a:stretch/>
        </p:blipFill>
        <p:spPr>
          <a:xfrm>
            <a:off x="2486576" y="4472432"/>
            <a:ext cx="478357" cy="596780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82" t="43904" r="13477" b="42255"/>
          <a:stretch/>
        </p:blipFill>
        <p:spPr>
          <a:xfrm>
            <a:off x="3237849" y="5223617"/>
            <a:ext cx="478357" cy="596780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9" t="43563" r="67480" b="42595"/>
          <a:stretch/>
        </p:blipFill>
        <p:spPr>
          <a:xfrm>
            <a:off x="3986449" y="5221337"/>
            <a:ext cx="478357" cy="596780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66" t="43159" r="12893" b="42999"/>
          <a:stretch/>
        </p:blipFill>
        <p:spPr>
          <a:xfrm>
            <a:off x="2525070" y="5198960"/>
            <a:ext cx="478357" cy="596780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922982" y="5373039"/>
            <a:ext cx="275935" cy="248622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6258" y="5287958"/>
            <a:ext cx="408812" cy="418784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20821" y="5287958"/>
            <a:ext cx="408812" cy="41878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9" t="43563" r="67480" b="42595"/>
          <a:stretch/>
        </p:blipFill>
        <p:spPr>
          <a:xfrm>
            <a:off x="1726201" y="5237141"/>
            <a:ext cx="478357" cy="596780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922982" y="6109406"/>
            <a:ext cx="275935" cy="248622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3249891" y="5952597"/>
            <a:ext cx="478357" cy="596780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3654674" y="5966720"/>
            <a:ext cx="442408" cy="562022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2114245" y="5945738"/>
            <a:ext cx="478357" cy="59678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2513026" y="5977554"/>
            <a:ext cx="442408" cy="56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4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9" grpId="0"/>
      <p:bldP spid="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1"/>
            <a:ext cx="8531604" cy="2868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 Розв'яжи задачу 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83" y="1013684"/>
            <a:ext cx="3032302" cy="1548409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904825" y="4922819"/>
            <a:ext cx="2918206" cy="116639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193313" y="5256978"/>
            <a:ext cx="8477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покупців могли купити розфасовану моркву.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36353" y="3011140"/>
            <a:ext cx="159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(п.)  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9" t="43635" r="67660" b="40849"/>
          <a:stretch/>
        </p:blipFill>
        <p:spPr>
          <a:xfrm>
            <a:off x="6846557" y="1478605"/>
            <a:ext cx="479148" cy="676824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53506" y="3081271"/>
            <a:ext cx="339911" cy="306266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2722" y="2976122"/>
            <a:ext cx="408812" cy="41878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3" t="42938" r="85586" b="43220"/>
          <a:stretch/>
        </p:blipFill>
        <p:spPr>
          <a:xfrm>
            <a:off x="1265088" y="2961114"/>
            <a:ext cx="470473" cy="586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77503" y="2892063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4418" r="76641" b="42546"/>
          <a:stretch/>
        </p:blipFill>
        <p:spPr>
          <a:xfrm>
            <a:off x="1271978" y="3750282"/>
            <a:ext cx="456691" cy="58016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514566" y="3633908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26751" y="3812180"/>
            <a:ext cx="339911" cy="3062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99612" y="3735161"/>
            <a:ext cx="4845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(п.) – у другому ящику;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30025" y="2997122"/>
            <a:ext cx="807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- у першому ящику;</a:t>
            </a:r>
          </a:p>
        </p:txBody>
      </p: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1" t="44316" r="66847" b="42648"/>
          <a:stretch/>
        </p:blipFill>
        <p:spPr>
          <a:xfrm>
            <a:off x="1702217" y="3010343"/>
            <a:ext cx="443752" cy="563730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46" t="43762" r="39513" b="42396"/>
          <a:stretch/>
        </p:blipFill>
        <p:spPr>
          <a:xfrm>
            <a:off x="1983307" y="2973463"/>
            <a:ext cx="506414" cy="631783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1" t="43436" r="40058" b="42722"/>
          <a:stretch/>
        </p:blipFill>
        <p:spPr>
          <a:xfrm>
            <a:off x="2698816" y="3716645"/>
            <a:ext cx="506414" cy="602048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41" t="44466" r="40087" b="42498"/>
          <a:stretch/>
        </p:blipFill>
        <p:spPr>
          <a:xfrm>
            <a:off x="3495071" y="3010343"/>
            <a:ext cx="443752" cy="563730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3" t="44914" r="67145" b="42050"/>
          <a:stretch/>
        </p:blipFill>
        <p:spPr>
          <a:xfrm>
            <a:off x="3559703" y="3776779"/>
            <a:ext cx="455113" cy="578163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5" t="43859" r="57694" b="40625"/>
          <a:stretch/>
        </p:blipFill>
        <p:spPr>
          <a:xfrm>
            <a:off x="7642019" y="1486339"/>
            <a:ext cx="479148" cy="676824"/>
          </a:xfrm>
          <a:prstGeom prst="rect">
            <a:avLst/>
          </a:prstGeom>
        </p:spPr>
      </p:pic>
      <p:grpSp>
        <p:nvGrpSpPr>
          <p:cNvPr id="75" name="Группа 74"/>
          <p:cNvGrpSpPr/>
          <p:nvPr/>
        </p:nvGrpSpPr>
        <p:grpSpPr>
          <a:xfrm>
            <a:off x="10599057" y="-543369"/>
            <a:ext cx="408812" cy="542922"/>
            <a:chOff x="2361639" y="2985697"/>
            <a:chExt cx="408812" cy="542922"/>
          </a:xfrm>
        </p:grpSpPr>
        <p:pic>
          <p:nvPicPr>
            <p:cNvPr id="76" name="Рисунок 7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7" name="Рисунок 7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40" t="44448" r="22688" b="42516"/>
          <a:stretch/>
        </p:blipFill>
        <p:spPr>
          <a:xfrm>
            <a:off x="2005911" y="3758500"/>
            <a:ext cx="443752" cy="563730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59" t="43706" r="39769" b="43258"/>
          <a:stretch/>
        </p:blipFill>
        <p:spPr>
          <a:xfrm>
            <a:off x="2776290" y="2979821"/>
            <a:ext cx="450072" cy="571759"/>
          </a:xfrm>
          <a:prstGeom prst="rect">
            <a:avLst/>
          </a:prstGeom>
        </p:spPr>
      </p:pic>
      <p:sp>
        <p:nvSpPr>
          <p:cNvPr id="62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0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4" t="44326" r="67624" b="42638"/>
          <a:stretch/>
        </p:blipFill>
        <p:spPr>
          <a:xfrm>
            <a:off x="1272934" y="4494406"/>
            <a:ext cx="456691" cy="58016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508291" y="43798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391242" y="4476674"/>
            <a:ext cx="159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(п.)  </a:t>
            </a:r>
          </a:p>
        </p:txBody>
      </p:sp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0" t="45234" r="66638" b="41730"/>
          <a:stretch/>
        </p:blipFill>
        <p:spPr>
          <a:xfrm>
            <a:off x="2457380" y="4522903"/>
            <a:ext cx="455113" cy="578163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78" t="44463" r="39350" b="42501"/>
          <a:stretch/>
        </p:blipFill>
        <p:spPr>
          <a:xfrm>
            <a:off x="1672783" y="4494820"/>
            <a:ext cx="443752" cy="563730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3" t="11771" r="84697" b="83238"/>
          <a:stretch/>
        </p:blipFill>
        <p:spPr>
          <a:xfrm>
            <a:off x="1950113" y="4577983"/>
            <a:ext cx="421206" cy="276501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61071" y="4548218"/>
            <a:ext cx="339911" cy="306266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30" t="44241" r="12898" b="42723"/>
          <a:stretch/>
        </p:blipFill>
        <p:spPr>
          <a:xfrm>
            <a:off x="3177273" y="4476674"/>
            <a:ext cx="455113" cy="578163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67" t="43885" r="13361" b="43079"/>
          <a:stretch/>
        </p:blipFill>
        <p:spPr>
          <a:xfrm>
            <a:off x="3905165" y="5210236"/>
            <a:ext cx="455113" cy="578163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2722" y="3126595"/>
            <a:ext cx="408812" cy="41878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7268347" y="1486339"/>
            <a:ext cx="450859" cy="572758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87811" y="2250220"/>
            <a:ext cx="807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І</a:t>
            </a:r>
            <a:r>
              <a:rPr lang="uk-UA" sz="3600" dirty="0" smtClean="0">
                <a:latin typeface="Monotype Corsiva" panose="03010101010201010101" pitchFamily="66" charset="0"/>
              </a:rPr>
              <a:t> </a:t>
            </a:r>
            <a:r>
              <a:rPr lang="uk-UA" sz="3600" dirty="0">
                <a:latin typeface="Monotype Corsiva" panose="03010101010201010101" pitchFamily="66" charset="0"/>
              </a:rPr>
              <a:t>спосіб</a:t>
            </a:r>
          </a:p>
        </p:txBody>
      </p:sp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8" t="44316" r="84810" b="42648"/>
          <a:stretch/>
        </p:blipFill>
        <p:spPr>
          <a:xfrm>
            <a:off x="1700800" y="3758260"/>
            <a:ext cx="443752" cy="563730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2511" y="3852571"/>
            <a:ext cx="408812" cy="41878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0548" y="3722532"/>
            <a:ext cx="408812" cy="41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4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7" grpId="0"/>
      <p:bldP spid="41" grpId="0"/>
      <p:bldP spid="43" grpId="0"/>
      <p:bldP spid="59" grpId="0"/>
      <p:bldP spid="64" grpId="0"/>
      <p:bldP spid="71" grpId="0"/>
      <p:bldP spid="86" grpId="0"/>
      <p:bldP spid="8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4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3476609" y="1412813"/>
            <a:ext cx="8490040" cy="4597003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uk-UA" sz="4400" b="1" dirty="0">
                <a:solidFill>
                  <a:schemeClr val="bg1"/>
                </a:solidFill>
              </a:rPr>
              <a:t>Встало сонце спозаранку,</a:t>
            </a:r>
          </a:p>
          <a:p>
            <a:pPr algn="ctr"/>
            <a:r>
              <a:rPr lang="uk-UA" sz="4400" b="1" dirty="0">
                <a:solidFill>
                  <a:schemeClr val="bg1"/>
                </a:solidFill>
              </a:rPr>
              <a:t>Зазирнуло під фіранку.</a:t>
            </a:r>
          </a:p>
          <a:p>
            <a:pPr algn="ctr"/>
            <a:r>
              <a:rPr lang="uk-UA" sz="4400" b="1" dirty="0">
                <a:solidFill>
                  <a:schemeClr val="bg1"/>
                </a:solidFill>
              </a:rPr>
              <a:t>Добрий день нам всім сказало, </a:t>
            </a:r>
          </a:p>
          <a:p>
            <a:pPr algn="ctr"/>
            <a:r>
              <a:rPr lang="uk-UA" sz="4400" b="1" dirty="0">
                <a:solidFill>
                  <a:schemeClr val="bg1"/>
                </a:solidFill>
              </a:rPr>
              <a:t>І у клас наш завітало. </a:t>
            </a:r>
          </a:p>
          <a:p>
            <a:pPr algn="ctr"/>
            <a:r>
              <a:rPr lang="uk-UA" sz="4400" b="1" dirty="0">
                <a:solidFill>
                  <a:schemeClr val="bg1"/>
                </a:solidFill>
              </a:rPr>
              <a:t>Стали струнко, посміхнулись,</a:t>
            </a:r>
          </a:p>
          <a:p>
            <a:pPr algn="ctr"/>
            <a:r>
              <a:rPr lang="uk-UA" sz="4400" b="1" dirty="0">
                <a:solidFill>
                  <a:schemeClr val="bg1"/>
                </a:solidFill>
              </a:rPr>
              <a:t>І до мене повернулись.</a:t>
            </a:r>
          </a:p>
        </p:txBody>
      </p:sp>
      <p:pic>
        <p:nvPicPr>
          <p:cNvPr id="15" name="Picture 2" descr="Vektor Kreslené děti čtení knihy #63519665 | fotobanka Fotky&amp;F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29" y="2212596"/>
            <a:ext cx="2717678" cy="299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00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1"/>
            <a:ext cx="8531604" cy="2868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 Розв'яжи задачу 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83" y="1013684"/>
            <a:ext cx="3032302" cy="1548409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972007" y="4150173"/>
            <a:ext cx="2918206" cy="116639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242274" y="4521208"/>
            <a:ext cx="8477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покупців могли купити розфасовану моркву.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492078" y="3005872"/>
            <a:ext cx="159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 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9" t="43635" r="67660" b="40849"/>
          <a:stretch/>
        </p:blipFill>
        <p:spPr>
          <a:xfrm>
            <a:off x="6846557" y="1478605"/>
            <a:ext cx="479148" cy="676824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528215" y="3094859"/>
            <a:ext cx="339911" cy="306266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3" t="42938" r="85586" b="43220"/>
          <a:stretch/>
        </p:blipFill>
        <p:spPr>
          <a:xfrm>
            <a:off x="1265088" y="2961114"/>
            <a:ext cx="470473" cy="586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77503" y="2892063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4418" r="76641" b="42546"/>
          <a:stretch/>
        </p:blipFill>
        <p:spPr>
          <a:xfrm>
            <a:off x="1271978" y="3750282"/>
            <a:ext cx="456691" cy="58016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514566" y="3633908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26751" y="3812180"/>
            <a:ext cx="339911" cy="3062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99612" y="3735161"/>
            <a:ext cx="4845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(п.)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180646" y="3001773"/>
            <a:ext cx="807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- </a:t>
            </a:r>
            <a:r>
              <a:rPr lang="uk-UA" sz="3600" dirty="0">
                <a:latin typeface="Monotype Corsiva" panose="03010101010201010101" pitchFamily="66" charset="0"/>
              </a:rPr>
              <a:t>м</a:t>
            </a:r>
            <a:r>
              <a:rPr lang="uk-UA" sz="3600" dirty="0" smtClean="0">
                <a:latin typeface="Monotype Corsiva" panose="03010101010201010101" pitchFamily="66" charset="0"/>
              </a:rPr>
              <a:t>оркви </a:t>
            </a:r>
            <a:r>
              <a:rPr lang="uk-UA" sz="3600" dirty="0">
                <a:latin typeface="Monotype Corsiva" panose="03010101010201010101" pitchFamily="66" charset="0"/>
              </a:rPr>
              <a:t>в</a:t>
            </a:r>
            <a:r>
              <a:rPr lang="uk-UA" sz="3600" dirty="0" smtClean="0">
                <a:latin typeface="Monotype Corsiva" panose="03010101010201010101" pitchFamily="66" charset="0"/>
              </a:rPr>
              <a:t>сього</a:t>
            </a:r>
            <a:r>
              <a:rPr lang="uk-UA" sz="3600" dirty="0">
                <a:latin typeface="Monotype Corsiva" panose="03010101010201010101" pitchFamily="66" charset="0"/>
              </a:rPr>
              <a:t>;</a:t>
            </a:r>
          </a:p>
        </p:txBody>
      </p: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1" t="44316" r="66847" b="42648"/>
          <a:stretch/>
        </p:blipFill>
        <p:spPr>
          <a:xfrm>
            <a:off x="1702217" y="3010343"/>
            <a:ext cx="443752" cy="563730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46" t="43762" r="39513" b="42396"/>
          <a:stretch/>
        </p:blipFill>
        <p:spPr>
          <a:xfrm>
            <a:off x="1983307" y="2973463"/>
            <a:ext cx="506414" cy="631783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9" t="43536" r="58110" b="42622"/>
          <a:stretch/>
        </p:blipFill>
        <p:spPr>
          <a:xfrm>
            <a:off x="1945714" y="3709541"/>
            <a:ext cx="506414" cy="602048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0" t="44466" r="58238" b="42498"/>
          <a:stretch/>
        </p:blipFill>
        <p:spPr>
          <a:xfrm>
            <a:off x="4250796" y="3005075"/>
            <a:ext cx="443752" cy="563730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0" t="44719" r="48568" b="42245"/>
          <a:stretch/>
        </p:blipFill>
        <p:spPr>
          <a:xfrm>
            <a:off x="3916324" y="3017282"/>
            <a:ext cx="455113" cy="578163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5" t="43859" r="57694" b="40625"/>
          <a:stretch/>
        </p:blipFill>
        <p:spPr>
          <a:xfrm>
            <a:off x="7642019" y="1486339"/>
            <a:ext cx="479148" cy="676824"/>
          </a:xfrm>
          <a:prstGeom prst="rect">
            <a:avLst/>
          </a:prstGeom>
        </p:spPr>
      </p:pic>
      <p:grpSp>
        <p:nvGrpSpPr>
          <p:cNvPr id="75" name="Группа 74"/>
          <p:cNvGrpSpPr/>
          <p:nvPr/>
        </p:nvGrpSpPr>
        <p:grpSpPr>
          <a:xfrm>
            <a:off x="10599057" y="-543369"/>
            <a:ext cx="408812" cy="542922"/>
            <a:chOff x="2361639" y="2985697"/>
            <a:chExt cx="408812" cy="542922"/>
          </a:xfrm>
        </p:grpSpPr>
        <p:pic>
          <p:nvPicPr>
            <p:cNvPr id="76" name="Рисунок 7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7" name="Рисунок 7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40" t="44448" r="22688" b="42516"/>
          <a:stretch/>
        </p:blipFill>
        <p:spPr>
          <a:xfrm>
            <a:off x="3140631" y="3010583"/>
            <a:ext cx="443752" cy="563730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59" t="43706" r="39769" b="43258"/>
          <a:stretch/>
        </p:blipFill>
        <p:spPr>
          <a:xfrm>
            <a:off x="2780639" y="3713444"/>
            <a:ext cx="450072" cy="571759"/>
          </a:xfrm>
          <a:prstGeom prst="rect">
            <a:avLst/>
          </a:prstGeom>
        </p:spPr>
      </p:pic>
      <p:sp>
        <p:nvSpPr>
          <p:cNvPr id="62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0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40" t="45351" r="12388" b="41613"/>
          <a:stretch/>
        </p:blipFill>
        <p:spPr>
          <a:xfrm>
            <a:off x="3584383" y="3789414"/>
            <a:ext cx="455113" cy="578163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42" t="44442" r="48486" b="42522"/>
          <a:stretch/>
        </p:blipFill>
        <p:spPr>
          <a:xfrm>
            <a:off x="1685597" y="3752861"/>
            <a:ext cx="443752" cy="563730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3" t="11771" r="84697" b="83238"/>
          <a:stretch/>
        </p:blipFill>
        <p:spPr>
          <a:xfrm>
            <a:off x="2316261" y="3098480"/>
            <a:ext cx="421206" cy="276501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18" t="45036" r="12810" b="41928"/>
          <a:stretch/>
        </p:blipFill>
        <p:spPr>
          <a:xfrm>
            <a:off x="3939364" y="4521208"/>
            <a:ext cx="455113" cy="578163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7268347" y="1486339"/>
            <a:ext cx="450859" cy="572758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87811" y="2250220"/>
            <a:ext cx="807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err="1" smtClean="0">
                <a:latin typeface="Monotype Corsiva" panose="03010101010201010101" pitchFamily="66" charset="0"/>
              </a:rPr>
              <a:t>ІІ</a:t>
            </a:r>
            <a:r>
              <a:rPr lang="uk-UA" sz="3600" dirty="0" err="1" smtClean="0">
                <a:latin typeface="Monotype Corsiva" panose="03010101010201010101" pitchFamily="66" charset="0"/>
              </a:rPr>
              <a:t>спосіб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8" t="44316" r="84810" b="42648"/>
          <a:stretch/>
        </p:blipFill>
        <p:spPr>
          <a:xfrm>
            <a:off x="2835520" y="3010343"/>
            <a:ext cx="443752" cy="563730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2362357" y="3721178"/>
            <a:ext cx="408812" cy="542922"/>
            <a:chOff x="2361639" y="2985697"/>
            <a:chExt cx="408812" cy="542922"/>
          </a:xfrm>
        </p:grpSpPr>
        <p:pic>
          <p:nvPicPr>
            <p:cNvPr id="72" name="Рисунок 7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3" name="Рисунок 8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082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7" grpId="0"/>
      <p:bldP spid="41" grpId="0"/>
      <p:bldP spid="43" grpId="0"/>
      <p:bldP spid="59" grpId="0"/>
      <p:bldP spid="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6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50020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Запиши</a:t>
            </a:r>
            <a:r>
              <a:rPr lang="uk-UA" sz="2000" b="1" dirty="0">
                <a:solidFill>
                  <a:schemeClr val="bg1"/>
                </a:solidFill>
              </a:rPr>
              <a:t> вирази. Обчисли 4 з них (на вибір)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733068" y="1456402"/>
            <a:ext cx="10013411" cy="707886"/>
          </a:xfrm>
          <a:prstGeom prst="rect">
            <a:avLst/>
          </a:prstGeom>
          <a:solidFill>
            <a:srgbClr val="FFFF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Різницю чисел 90 і 18 зменшити в 9 разів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713402" y="2355178"/>
            <a:ext cx="10033077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(90 – 18) : 9 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737838" y="3523290"/>
            <a:ext cx="10013411" cy="707886"/>
          </a:xfrm>
          <a:prstGeom prst="rect">
            <a:avLst/>
          </a:prstGeom>
          <a:solidFill>
            <a:srgbClr val="FFFF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 збільшити на добуток чисел 9 і 6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3567027" y="4448037"/>
            <a:ext cx="5096025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 + (9 ∙ 6) = 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8633182" y="4448036"/>
            <a:ext cx="1059282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94 </a:t>
            </a:r>
          </a:p>
        </p:txBody>
      </p:sp>
    </p:spTree>
    <p:extLst>
      <p:ext uri="{BB962C8B-B14F-4D97-AF65-F5344CB8AC3E}">
        <p14:creationId xmlns:p14="http://schemas.microsoft.com/office/powerpoint/2010/main" val="40678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34" grpId="0" animBg="1"/>
      <p:bldP spid="49" grpId="0" animBg="1"/>
      <p:bldP spid="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6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50020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Запиши</a:t>
            </a:r>
            <a:r>
              <a:rPr lang="uk-UA" sz="2000" b="1" dirty="0">
                <a:solidFill>
                  <a:schemeClr val="bg1"/>
                </a:solidFill>
              </a:rPr>
              <a:t> вирази. Обчисли 4 з них (на вибір)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733068" y="1456402"/>
            <a:ext cx="10013411" cy="707886"/>
          </a:xfrm>
          <a:prstGeom prst="rect">
            <a:avLst/>
          </a:prstGeom>
          <a:solidFill>
            <a:srgbClr val="FFFF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Частку чисел 81 і 9 зменшити в 3 рази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3845625" y="2319045"/>
            <a:ext cx="4083814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(81 : 9) : 3 =  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737838" y="3523290"/>
            <a:ext cx="10013411" cy="707886"/>
          </a:xfrm>
          <a:prstGeom prst="rect">
            <a:avLst/>
          </a:prstGeom>
          <a:solidFill>
            <a:srgbClr val="FFFF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Знайти суму часток чисел 72 і 8 та 45 і 9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2730383" y="4448037"/>
            <a:ext cx="5932669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(72 : 8) + (45 : 9) = 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8633182" y="4448036"/>
            <a:ext cx="1059282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 </a:t>
            </a:r>
          </a:p>
        </p:txBody>
      </p:sp>
      <p:sp>
        <p:nvSpPr>
          <p:cNvPr id="51" name="Прямоугольник 49">
            <a:extLst>
              <a:ext uri="{FF2B5EF4-FFF2-40B4-BE49-F238E27FC236}">
                <a16:creationId xmlns:a16="http://schemas.microsoft.com/office/drawing/2014/main" id="{B1847F70-211D-4D38-903C-CF2D3FC3A251}"/>
              </a:ext>
            </a:extLst>
          </p:cNvPr>
          <p:cNvSpPr/>
          <p:nvPr/>
        </p:nvSpPr>
        <p:spPr>
          <a:xfrm>
            <a:off x="7926471" y="2319044"/>
            <a:ext cx="1059282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</a:t>
            </a:r>
          </a:p>
        </p:txBody>
      </p:sp>
    </p:spTree>
    <p:extLst>
      <p:ext uri="{BB962C8B-B14F-4D97-AF65-F5344CB8AC3E}">
        <p14:creationId xmlns:p14="http://schemas.microsoft.com/office/powerpoint/2010/main" val="303153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34" grpId="0" animBg="1"/>
      <p:bldP spid="49" grpId="0" animBg="1"/>
      <p:bldP spid="50" grpId="0" animBg="1"/>
      <p:bldP spid="5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6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50020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Запиши</a:t>
            </a:r>
            <a:r>
              <a:rPr lang="uk-UA" sz="2000" b="1" dirty="0">
                <a:solidFill>
                  <a:schemeClr val="bg1"/>
                </a:solidFill>
              </a:rPr>
              <a:t> вирази. Обчисли 4 з них (на вибір)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733068" y="1456402"/>
            <a:ext cx="10013411" cy="707886"/>
          </a:xfrm>
          <a:prstGeom prst="rect">
            <a:avLst/>
          </a:prstGeom>
          <a:solidFill>
            <a:srgbClr val="FFFF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Знайти суму добутків чисел 8 і 8 та 6 і 6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737838" y="3523290"/>
            <a:ext cx="10013411" cy="707886"/>
          </a:xfrm>
          <a:prstGeom prst="rect">
            <a:avLst/>
          </a:prstGeom>
          <a:solidFill>
            <a:srgbClr val="FFFF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Число 100 зменшити на добуток чисел 7 і 8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2730383" y="4448037"/>
            <a:ext cx="5932669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– (7 ∙ 8) = 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8633182" y="4448036"/>
            <a:ext cx="1059282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44 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2730383" y="2294874"/>
            <a:ext cx="5932669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(8 ∙ 8) + (6 ∙ 6) = 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8246853" y="2294873"/>
            <a:ext cx="1445611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</a:t>
            </a:r>
          </a:p>
        </p:txBody>
      </p:sp>
    </p:spTree>
    <p:extLst>
      <p:ext uri="{BB962C8B-B14F-4D97-AF65-F5344CB8AC3E}">
        <p14:creationId xmlns:p14="http://schemas.microsoft.com/office/powerpoint/2010/main" val="207309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6</a:t>
            </a:r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37</a:t>
            </a:r>
            <a:r>
              <a:rPr lang="en-US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0"/>
            <a:ext cx="8531604" cy="9029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Сума двох чисел 66. Якщо до меншого числа дописати справа 0, то числа будуть дорівнювати одне одному. Які це числа?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8854843" y="1597386"/>
            <a:ext cx="2338789" cy="1862048"/>
          </a:xfrm>
          <a:prstGeom prst="rect">
            <a:avLst/>
          </a:prstGeom>
          <a:solidFill>
            <a:srgbClr val="FFFF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66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2021770" y="1597386"/>
            <a:ext cx="2338789" cy="1862048"/>
          </a:xfrm>
          <a:prstGeom prst="rect">
            <a:avLst/>
          </a:prstGeom>
          <a:solidFill>
            <a:srgbClr val="FFFF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5886774" y="1597386"/>
            <a:ext cx="1556290" cy="1862048"/>
          </a:xfrm>
          <a:prstGeom prst="rect">
            <a:avLst/>
          </a:prstGeom>
          <a:solidFill>
            <a:srgbClr val="FFFF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4347993" y="1597386"/>
            <a:ext cx="1556290" cy="1862048"/>
          </a:xfrm>
          <a:prstGeom prst="rect">
            <a:avLst/>
          </a:prstGeom>
          <a:solidFill>
            <a:srgbClr val="FFFF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7430498" y="1597386"/>
            <a:ext cx="1556290" cy="1862048"/>
          </a:xfrm>
          <a:prstGeom prst="rect">
            <a:avLst/>
          </a:prstGeom>
          <a:solidFill>
            <a:srgbClr val="FFFF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15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485" y="3659341"/>
            <a:ext cx="4619031" cy="289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9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34" grpId="0" animBg="1"/>
      <p:bldP spid="49" grpId="0" animBg="1"/>
      <p:bldP spid="51" grpId="0" animBg="1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 flipH="1">
            <a:off x="3257068" y="3179034"/>
            <a:ext cx="1577596" cy="1320227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622707" y="3129577"/>
            <a:ext cx="1607213" cy="13543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1699500" y="1989237"/>
            <a:ext cx="2316177" cy="1355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 «Знайди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ділене»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3" t="13236" r="14237" b="21810"/>
          <a:stretch/>
        </p:blipFill>
        <p:spPr>
          <a:xfrm>
            <a:off x="3862897" y="684783"/>
            <a:ext cx="3733653" cy="3638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556789" y="1311355"/>
            <a:ext cx="2316177" cy="135576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7538273" y="1708583"/>
            <a:ext cx="2316177" cy="135576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4396032" y="1377984"/>
            <a:ext cx="276188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9179442" y="1220635"/>
            <a:ext cx="2316177" cy="1355765"/>
          </a:xfrm>
          <a:prstGeom prst="rect">
            <a:avLst/>
          </a:prstGeom>
        </p:spPr>
      </p:pic>
      <p:sp>
        <p:nvSpPr>
          <p:cNvPr id="23" name="Овал 22"/>
          <p:cNvSpPr/>
          <p:nvPr/>
        </p:nvSpPr>
        <p:spPr>
          <a:xfrm>
            <a:off x="1689256" y="425579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595166" y="416183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862205" y="4726387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322128" y="3844497"/>
            <a:ext cx="1760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927202" y="4008075"/>
            <a:ext cx="246495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09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 flipH="1">
            <a:off x="3257068" y="3179034"/>
            <a:ext cx="1577596" cy="1320227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622707" y="3129577"/>
            <a:ext cx="1607213" cy="13543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1699500" y="1989237"/>
            <a:ext cx="2316177" cy="1355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3" t="13236" r="14237" b="21810"/>
          <a:stretch/>
        </p:blipFill>
        <p:spPr>
          <a:xfrm>
            <a:off x="3862897" y="684783"/>
            <a:ext cx="3733653" cy="3638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556789" y="1311355"/>
            <a:ext cx="2316177" cy="135576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7538273" y="1708583"/>
            <a:ext cx="2316177" cy="135576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4396032" y="1377984"/>
            <a:ext cx="276188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9179442" y="1220635"/>
            <a:ext cx="2316177" cy="1355765"/>
          </a:xfrm>
          <a:prstGeom prst="rect">
            <a:avLst/>
          </a:prstGeom>
        </p:spPr>
      </p:pic>
      <p:sp>
        <p:nvSpPr>
          <p:cNvPr id="23" name="Овал 22"/>
          <p:cNvSpPr/>
          <p:nvPr/>
        </p:nvSpPr>
        <p:spPr>
          <a:xfrm>
            <a:off x="1689256" y="425579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595166" y="416183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862205" y="4726387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322128" y="3844497"/>
            <a:ext cx="1760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927202" y="4008075"/>
            <a:ext cx="246495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 «Знайди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ділене»</a:t>
            </a:r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60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 flipH="1">
            <a:off x="3257068" y="3179034"/>
            <a:ext cx="1577596" cy="1320227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622707" y="3129577"/>
            <a:ext cx="1607213" cy="13543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1699500" y="1989237"/>
            <a:ext cx="2316177" cy="1355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3" t="13236" r="14237" b="21810"/>
          <a:stretch/>
        </p:blipFill>
        <p:spPr>
          <a:xfrm>
            <a:off x="3862897" y="684783"/>
            <a:ext cx="3733653" cy="3638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556789" y="1311355"/>
            <a:ext cx="2316177" cy="135576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7538273" y="1708583"/>
            <a:ext cx="2316177" cy="135576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4396032" y="1377984"/>
            <a:ext cx="276188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9179442" y="1220635"/>
            <a:ext cx="2316177" cy="1355765"/>
          </a:xfrm>
          <a:prstGeom prst="rect">
            <a:avLst/>
          </a:prstGeom>
        </p:spPr>
      </p:pic>
      <p:sp>
        <p:nvSpPr>
          <p:cNvPr id="23" name="Овал 22"/>
          <p:cNvSpPr/>
          <p:nvPr/>
        </p:nvSpPr>
        <p:spPr>
          <a:xfrm>
            <a:off x="1689256" y="425579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595166" y="416183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862205" y="4726387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322128" y="3844497"/>
            <a:ext cx="1760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927202" y="4008075"/>
            <a:ext cx="246495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 «Знайди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ділене»</a:t>
            </a:r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96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 flipH="1">
            <a:off x="3257068" y="3179034"/>
            <a:ext cx="1577596" cy="1320227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622707" y="3129577"/>
            <a:ext cx="1607213" cy="13543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1699500" y="1989237"/>
            <a:ext cx="2316177" cy="1355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3" t="13236" r="14237" b="21810"/>
          <a:stretch/>
        </p:blipFill>
        <p:spPr>
          <a:xfrm>
            <a:off x="3862897" y="684783"/>
            <a:ext cx="3733653" cy="3638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556789" y="1311355"/>
            <a:ext cx="2316177" cy="135576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7538273" y="1708583"/>
            <a:ext cx="2316177" cy="135576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4396032" y="1377984"/>
            <a:ext cx="276188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9179442" y="1220635"/>
            <a:ext cx="2316177" cy="1355765"/>
          </a:xfrm>
          <a:prstGeom prst="rect">
            <a:avLst/>
          </a:prstGeom>
        </p:spPr>
      </p:pic>
      <p:sp>
        <p:nvSpPr>
          <p:cNvPr id="23" name="Овал 22"/>
          <p:cNvSpPr/>
          <p:nvPr/>
        </p:nvSpPr>
        <p:spPr>
          <a:xfrm>
            <a:off x="1689256" y="425579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595166" y="416183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862205" y="4726387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322128" y="3844497"/>
            <a:ext cx="1760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927202" y="4008075"/>
            <a:ext cx="246495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81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 «Знайди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ділене»</a:t>
            </a:r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92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 flipH="1">
            <a:off x="3257068" y="3179034"/>
            <a:ext cx="1577596" cy="1320227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622707" y="3129577"/>
            <a:ext cx="1607213" cy="13543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1699500" y="1989237"/>
            <a:ext cx="2316177" cy="1355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3" t="13236" r="14237" b="21810"/>
          <a:stretch/>
        </p:blipFill>
        <p:spPr>
          <a:xfrm>
            <a:off x="3862897" y="684783"/>
            <a:ext cx="3733653" cy="3638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556789" y="1311355"/>
            <a:ext cx="2316177" cy="135576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7538273" y="1708583"/>
            <a:ext cx="2316177" cy="135576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4396032" y="1377984"/>
            <a:ext cx="276188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9179442" y="1220635"/>
            <a:ext cx="2316177" cy="1355765"/>
          </a:xfrm>
          <a:prstGeom prst="rect">
            <a:avLst/>
          </a:prstGeom>
        </p:spPr>
      </p:pic>
      <p:sp>
        <p:nvSpPr>
          <p:cNvPr id="23" name="Овал 22"/>
          <p:cNvSpPr/>
          <p:nvPr/>
        </p:nvSpPr>
        <p:spPr>
          <a:xfrm>
            <a:off x="1689256" y="425579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595166" y="416183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862205" y="4726387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322128" y="3844497"/>
            <a:ext cx="1760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927202" y="4008075"/>
            <a:ext cx="246495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 «Знайди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ділене»</a:t>
            </a:r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63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 flipH="1">
            <a:off x="3257068" y="3179034"/>
            <a:ext cx="1577596" cy="1320227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622707" y="3129577"/>
            <a:ext cx="1607213" cy="13543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1699500" y="1989237"/>
            <a:ext cx="2316177" cy="1355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3" t="13236" r="14237" b="21810"/>
          <a:stretch/>
        </p:blipFill>
        <p:spPr>
          <a:xfrm>
            <a:off x="3862897" y="684783"/>
            <a:ext cx="3733653" cy="3638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556789" y="1311355"/>
            <a:ext cx="2316177" cy="135576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7538273" y="1708583"/>
            <a:ext cx="2316177" cy="135576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4396032" y="1377984"/>
            <a:ext cx="276188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9179442" y="1220635"/>
            <a:ext cx="2316177" cy="1355765"/>
          </a:xfrm>
          <a:prstGeom prst="rect">
            <a:avLst/>
          </a:prstGeom>
        </p:spPr>
      </p:pic>
      <p:sp>
        <p:nvSpPr>
          <p:cNvPr id="23" name="Овал 22"/>
          <p:cNvSpPr/>
          <p:nvPr/>
        </p:nvSpPr>
        <p:spPr>
          <a:xfrm>
            <a:off x="1689256" y="425579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595166" y="416183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862205" y="4726387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322128" y="3844497"/>
            <a:ext cx="1760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927202" y="4008075"/>
            <a:ext cx="246495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 «Знайди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ділене»</a:t>
            </a:r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56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90" y="807755"/>
            <a:ext cx="4126726" cy="2063363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0" t="43042" r="22609" b="43116"/>
          <a:stretch/>
        </p:blipFill>
        <p:spPr>
          <a:xfrm>
            <a:off x="1712176" y="3422682"/>
            <a:ext cx="584567" cy="729284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2" t="43569" r="12547" b="42589"/>
          <a:stretch/>
        </p:blipFill>
        <p:spPr>
          <a:xfrm>
            <a:off x="910719" y="3453216"/>
            <a:ext cx="584567" cy="72928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0" t="43042" r="22609" b="43116"/>
          <a:stretch/>
        </p:blipFill>
        <p:spPr>
          <a:xfrm>
            <a:off x="7047073" y="3420118"/>
            <a:ext cx="584567" cy="72928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2" t="43569" r="12547" b="42589"/>
          <a:stretch/>
        </p:blipFill>
        <p:spPr>
          <a:xfrm>
            <a:off x="6245616" y="3450652"/>
            <a:ext cx="584567" cy="729284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0" t="43042" r="22609" b="43116"/>
          <a:stretch/>
        </p:blipFill>
        <p:spPr>
          <a:xfrm>
            <a:off x="3503982" y="3430701"/>
            <a:ext cx="584567" cy="729284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2" t="43569" r="12547" b="42589"/>
          <a:stretch/>
        </p:blipFill>
        <p:spPr>
          <a:xfrm>
            <a:off x="2702525" y="3461235"/>
            <a:ext cx="584567" cy="729284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0" t="43042" r="22609" b="43116"/>
          <a:stretch/>
        </p:blipFill>
        <p:spPr>
          <a:xfrm>
            <a:off x="8821849" y="3430599"/>
            <a:ext cx="584567" cy="729284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2" t="43569" r="12547" b="42589"/>
          <a:stretch/>
        </p:blipFill>
        <p:spPr>
          <a:xfrm>
            <a:off x="8020392" y="3461133"/>
            <a:ext cx="584567" cy="72928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0" t="43042" r="22609" b="43116"/>
          <a:stretch/>
        </p:blipFill>
        <p:spPr>
          <a:xfrm>
            <a:off x="5272297" y="3430599"/>
            <a:ext cx="584567" cy="729284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2" t="43569" r="12547" b="42589"/>
          <a:stretch/>
        </p:blipFill>
        <p:spPr>
          <a:xfrm>
            <a:off x="4470840" y="3461133"/>
            <a:ext cx="584567" cy="729284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0" t="43042" r="22609" b="43116"/>
          <a:stretch/>
        </p:blipFill>
        <p:spPr>
          <a:xfrm>
            <a:off x="10625117" y="3420118"/>
            <a:ext cx="584567" cy="729284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2" t="43569" r="12547" b="42589"/>
          <a:stretch/>
        </p:blipFill>
        <p:spPr>
          <a:xfrm>
            <a:off x="9823660" y="3450652"/>
            <a:ext cx="584567" cy="72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7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34416</TotalTime>
  <Words>734</Words>
  <Application>Microsoft Office PowerPoint</Application>
  <PresentationFormat>Широкоэкранный</PresentationFormat>
  <Paragraphs>277</Paragraphs>
  <Slides>24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4049</cp:revision>
  <dcterms:created xsi:type="dcterms:W3CDTF">2018-01-05T16:38:53Z</dcterms:created>
  <dcterms:modified xsi:type="dcterms:W3CDTF">2021-10-26T19:40:48Z</dcterms:modified>
</cp:coreProperties>
</file>