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559" r:id="rId3"/>
    <p:sldId id="561" r:id="rId4"/>
    <p:sldId id="563" r:id="rId5"/>
    <p:sldId id="554" r:id="rId6"/>
    <p:sldId id="553" r:id="rId7"/>
    <p:sldId id="557" r:id="rId8"/>
    <p:sldId id="30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1694E9"/>
    <a:srgbClr val="00B050"/>
    <a:srgbClr val="CC0099"/>
    <a:srgbClr val="295FFF"/>
    <a:srgbClr val="FFFF00"/>
    <a:srgbClr val="CC0066"/>
    <a:srgbClr val="709E32"/>
    <a:srgbClr val="FFB44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28.10.2021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28.10.2021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28.10.2021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7620" y="2947949"/>
            <a:ext cx="19717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4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№26</a:t>
            </a:r>
            <a:endParaRPr lang="ru-RU" sz="44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5543890"/>
            <a:ext cx="8610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 err="1" smtClean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Медіавіконце</a:t>
            </a:r>
            <a:r>
              <a:rPr lang="uk-UA" sz="5400" b="1" dirty="0" smtClean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: мультфільми</a:t>
            </a:r>
            <a:endParaRPr lang="ru-RU" sz="5400" b="1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Читання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AutoShape 2" descr="ÐÐ°ÑÑÐ¸Ð½ÐºÐ¸ Ð¿Ð¾ Ð·Ð°Ð¿ÑÐ¾ÑÑ ÐºÐ»Ð¸Ð¿Ð°ÑÑ Ð´ÐµÑÐ¸ ÑÐ°Ð·Ð¾Ð¼ Ñ Ð´Ð¾Ð±ÑÑ Ð¿ÑÑÑ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907956" y="411343"/>
            <a:ext cx="806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Розділ 3. Із джерел народної мудрості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МИКИТА КОЖУМ'ЯКА - повнометражний анімаційний фільм!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31" y="1061886"/>
            <a:ext cx="7470604" cy="4202215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ьная выноска 1"/>
          <p:cNvSpPr/>
          <p:nvPr/>
        </p:nvSpPr>
        <p:spPr>
          <a:xfrm>
            <a:off x="3355596" y="1420452"/>
            <a:ext cx="8276639" cy="4507012"/>
          </a:xfrm>
          <a:prstGeom prst="wedgeEllipseCallout">
            <a:avLst>
              <a:gd name="adj1" fmla="val -65075"/>
              <a:gd name="adj2" fmla="val -43083"/>
            </a:avLst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Читацька розминка. Прочитай і відгадай загадки.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8525" y="2304073"/>
            <a:ext cx="70595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Старенька бабуся у лісі жила,</a:t>
            </a:r>
            <a:b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Гостинці для неї онука несла.</a:t>
            </a:r>
            <a:b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Хто дівчинку ту по дорозі зустрів?</a:t>
            </a:r>
            <a:b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 казка ця зветься? Хто б відповів?</a:t>
            </a:r>
          </a:p>
          <a:p>
            <a:endParaRPr lang="uk-UA" sz="1200" b="1" dirty="0" smtClean="0">
              <a:solidFill>
                <a:srgbClr val="FFFF00"/>
              </a:solidFill>
            </a:endParaRPr>
          </a:p>
        </p:txBody>
      </p:sp>
      <p:pic>
        <p:nvPicPr>
          <p:cNvPr id="8194" name="Picture 2" descr="ÐÐ°ÑÑÐ¸Ð½ÐºÐ¸ Ð¿Ð¾ Ð·Ð°Ð¿ÑÐ¾ÑÑ ÐºÐ»Ð¸Ð¿Ð°ÑÑ Ð´ÐµÑÐ¸ ÑÐ°Ð·Ð³Ð¾Ð²Ð°ÑÐ¸Ð²Ð°ÑÑ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2" y="2694997"/>
            <a:ext cx="3357263" cy="361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20450" y="4503623"/>
            <a:ext cx="374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Червона Шапочка</a:t>
            </a:r>
            <a:endParaRPr lang="uk-UA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040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ьная выноска 1"/>
          <p:cNvSpPr/>
          <p:nvPr/>
        </p:nvSpPr>
        <p:spPr>
          <a:xfrm>
            <a:off x="731518" y="1441969"/>
            <a:ext cx="8805821" cy="4552303"/>
          </a:xfrm>
          <a:prstGeom prst="wedgeEllipseCallout">
            <a:avLst>
              <a:gd name="adj1" fmla="val 51600"/>
              <a:gd name="adj2" fmla="val -41138"/>
            </a:avLst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Читацька розминка. Прочитай і відгадай загадки.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3068" y="2562416"/>
            <a:ext cx="75470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Жила я у гномів, ласкава та ніжна,</a:t>
            </a:r>
            <a:b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пташок я слухала спів дивовижний,</a:t>
            </a:r>
            <a:b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Мов кров, мої губи , волосся – мов нічка,</a:t>
            </a:r>
            <a:b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личко – як сніг… Мене звуть</a:t>
            </a:r>
            <a:r>
              <a:rPr lang="ru-RU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uk-UA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 descr="ÐÐ°ÑÑÐ¸Ð½ÐºÐ¸ Ð¿Ð¾ Ð·Ð°Ð¿ÑÐ¾ÑÑ ÐºÐ»Ð¸Ð¿Ð°ÑÑ Ð´ÐµÑÐ¸ ÑÐ°Ð·Ð³Ð¾Ð²Ð°ÑÐ¸Ð²Ð°ÑÑ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3901" y="2815893"/>
            <a:ext cx="3357263" cy="361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54797" y="4860940"/>
            <a:ext cx="2367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Білосніжка</a:t>
            </a:r>
            <a:endParaRPr lang="uk-UA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90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ьная выноска 1"/>
          <p:cNvSpPr/>
          <p:nvPr/>
        </p:nvSpPr>
        <p:spPr>
          <a:xfrm>
            <a:off x="2915322" y="1441969"/>
            <a:ext cx="8229600" cy="4550040"/>
          </a:xfrm>
          <a:prstGeom prst="wedgeEllipseCallout">
            <a:avLst>
              <a:gd name="adj1" fmla="val -65075"/>
              <a:gd name="adj2" fmla="val -43083"/>
            </a:avLst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Читацька розминка. Прочитай і відгадай загадки.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0391" y="2166305"/>
            <a:ext cx="5740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– істота нежива,</a:t>
            </a:r>
            <a:b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– істота снігова.</a:t>
            </a:r>
            <a:b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Мене зліпили дві сестри,</a:t>
            </a:r>
            <a:b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Коли грали уночі</a:t>
            </a:r>
            <a:r>
              <a:rPr lang="ru-RU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 descr="ÐÐ°ÑÑÐ¸Ð½ÐºÐ¸ Ð¿Ð¾ Ð·Ð°Ð¿ÑÐ¾ÑÑ ÐºÐ»Ð¸Ð¿Ð°ÑÑ Ð´ÐµÑÐ¸ ÑÐ°Ð·Ð³Ð¾Ð²Ð°ÑÐ¸Ð²Ð°ÑÑ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2" y="2694997"/>
            <a:ext cx="3357263" cy="361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47279" y="4705461"/>
            <a:ext cx="374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Сніговик Олаф</a:t>
            </a:r>
            <a:endParaRPr lang="uk-UA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532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Повідомлення теми уроку. </a:t>
            </a: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0" y="2013038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 rot="476101">
            <a:off x="2686301" y="1451402"/>
            <a:ext cx="7650170" cy="4989392"/>
          </a:xfrm>
          <a:prstGeom prst="cloudCallout">
            <a:avLst>
              <a:gd name="adj1" fmla="val -55103"/>
              <a:gd name="adj2" fmla="val -27052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00770" y="2218311"/>
            <a:ext cx="58212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rgbClr val="FFFF00"/>
                </a:solidFill>
              </a:rPr>
              <a:t>Сьогодні ми з вами поринемо у світ мультфільмів. </a:t>
            </a:r>
          </a:p>
          <a:p>
            <a:pPr algn="ctr"/>
            <a:r>
              <a:rPr lang="uk-UA" sz="2800" b="1" dirty="0" smtClean="0">
                <a:solidFill>
                  <a:srgbClr val="FFFF00"/>
                </a:solidFill>
              </a:rPr>
              <a:t>Які мультфільми тобі подобаються? Хто в них головні герої? </a:t>
            </a:r>
          </a:p>
          <a:p>
            <a:pPr algn="ctr"/>
            <a:r>
              <a:rPr lang="uk-UA" sz="2800" b="1" dirty="0" smtClean="0">
                <a:solidFill>
                  <a:srgbClr val="FFFF00"/>
                </a:solidFill>
              </a:rPr>
              <a:t>Які герої мультфільмів для тебе є прикладом для наслідування</a:t>
            </a:r>
            <a:r>
              <a:rPr lang="ru-RU" sz="2800" b="1" dirty="0" smtClean="0">
                <a:solidFill>
                  <a:srgbClr val="FFFF00"/>
                </a:solidFill>
              </a:rPr>
              <a:t>? </a:t>
            </a:r>
            <a:endParaRPr lang="uk-UA" sz="2800" b="1" dirty="0" smtClean="0">
              <a:solidFill>
                <a:srgbClr val="FFFF00"/>
              </a:solidFill>
            </a:endParaRPr>
          </a:p>
          <a:p>
            <a:pPr algn="ctr"/>
            <a:endParaRPr lang="uk-UA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0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6752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 Стіна слів. Словник.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0" y="1303925"/>
            <a:ext cx="11847762" cy="514270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09650" y="1989437"/>
            <a:ext cx="68389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</a:rPr>
              <a:t>Мультфільм </a:t>
            </a:r>
            <a:r>
              <a:rPr lang="uk-UA" sz="2800" b="1" dirty="0" smtClean="0"/>
              <a:t>- (</a:t>
            </a:r>
            <a:r>
              <a:rPr lang="uk-UA" sz="2800" b="1" dirty="0"/>
              <a:t>від латинського слова «множення») — фільм, створений за допомогою серії малюнків, ляльок або інших фігур. Їхні зображення швидко рухаються. Інша назва цього методу — </a:t>
            </a:r>
            <a:r>
              <a:rPr lang="uk-UA" sz="2800" b="1" dirty="0" smtClean="0"/>
              <a:t>анімація</a:t>
            </a:r>
            <a:r>
              <a:rPr lang="uk-UA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39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4354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Бесіда </a:t>
            </a:r>
            <a:r>
              <a:rPr lang="uk-UA" sz="2000" b="1" dirty="0">
                <a:solidFill>
                  <a:schemeClr val="bg1"/>
                </a:solidFill>
              </a:rPr>
              <a:t>за змістом </a:t>
            </a:r>
            <a:r>
              <a:rPr lang="uk-UA" sz="2000" b="1" dirty="0" smtClean="0">
                <a:solidFill>
                  <a:schemeClr val="bg1"/>
                </a:solidFill>
              </a:rPr>
              <a:t>переглянутих мультфільмів.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1255595" y="1924050"/>
            <a:ext cx="10242722" cy="417195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1647" y="2258148"/>
            <a:ext cx="973061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4000" b="1" dirty="0" smtClean="0">
                <a:solidFill>
                  <a:srgbClr val="FFFF00"/>
                </a:solidFill>
              </a:rPr>
              <a:t>Що нового тобі відкрилось у </a:t>
            </a:r>
            <a:r>
              <a:rPr lang="uk-UA" sz="4000" b="1" dirty="0" err="1" smtClean="0">
                <a:solidFill>
                  <a:srgbClr val="FFFF00"/>
                </a:solidFill>
              </a:rPr>
              <a:t>героях</a:t>
            </a:r>
            <a:r>
              <a:rPr lang="uk-UA" sz="4000" b="1" dirty="0" smtClean="0">
                <a:solidFill>
                  <a:srgbClr val="FFFF00"/>
                </a:solidFill>
              </a:rPr>
              <a:t>?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4000" b="1" dirty="0" smtClean="0">
                <a:solidFill>
                  <a:srgbClr val="FFFF00"/>
                </a:solidFill>
              </a:rPr>
              <a:t>Що зображено по-іншому, ніж у казці?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4000" b="1" dirty="0" smtClean="0">
                <a:solidFill>
                  <a:srgbClr val="FFFF00"/>
                </a:solidFill>
              </a:rPr>
              <a:t> </a:t>
            </a:r>
            <a:r>
              <a:rPr lang="uk-UA" sz="4000" b="1" dirty="0" err="1" smtClean="0">
                <a:solidFill>
                  <a:srgbClr val="FFFF00"/>
                </a:solidFill>
              </a:rPr>
              <a:t>Дослідіть</a:t>
            </a:r>
            <a:r>
              <a:rPr lang="uk-UA" sz="4000" b="1" dirty="0" smtClean="0">
                <a:solidFill>
                  <a:srgbClr val="FFFF00"/>
                </a:solidFill>
              </a:rPr>
              <a:t>: які мультфільми подобалися в дитинстві вашим батькам? Які мультфільми ви дивитеся разом?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164" name="Picture 20" descr="ÐÐ°ÑÑÐ¸Ð½ÐºÐ¸ Ð¿Ð¾ Ð·Ð°Ð¿ÑÐ¾ÑÑ ÐºÐ»Ð¸Ð¿Ð°ÑÑ Ð´ÐµÑÐ¸ ÑÐ¸ÑÐ°ÑÑ ÐºÐ½Ð¸Ð³Ñ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963997"/>
            <a:ext cx="2411782" cy="13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холодный Emoticon смешной имеет вопрос о метки Иллюстрация штока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5">
                        <a14:foregroundMark x1="29375" y1="45750" x2="29375" y2="45750"/>
                        <a14:foregroundMark x1="37375" y1="43125" x2="37375" y2="43125"/>
                        <a14:foregroundMark x1="31000" y1="75250" x2="31000" y2="75250"/>
                        <a14:foregroundMark x1="65875" y1="70250" x2="65875" y2="70250"/>
                        <a14:foregroundMark x1="76500" y1="70000" x2="76500" y2="70000"/>
                        <a14:foregroundMark x1="67000" y1="79625" x2="67000" y2="79625"/>
                        <a14:foregroundMark x1="62375" y1="80375" x2="62375" y2="80375"/>
                        <a14:foregroundMark x1="72125" y1="77500" x2="72125" y2="77500"/>
                        <a14:foregroundMark x1="35625" y1="78000" x2="35625" y2="78000"/>
                        <a14:foregroundMark x1="36250" y1="72375" x2="36250" y2="72375"/>
                        <a14:foregroundMark x1="31750" y1="53250" x2="31750" y2="53250"/>
                        <a14:foregroundMark x1="19375" y1="15875" x2="19375" y2="15875"/>
                        <a14:foregroundMark x1="29250" y1="19250" x2="29250" y2="19250"/>
                        <a14:foregroundMark x1="42875" y1="29500" x2="42875" y2="29500"/>
                        <a14:backgroundMark x1="17875" y1="80375" x2="17875" y2="80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622" y="4608665"/>
            <a:ext cx="1118106" cy="111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23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28.10.2021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Пояснення домашнього завдання.</a:t>
            </a:r>
          </a:p>
        </p:txBody>
      </p:sp>
      <p:sp>
        <p:nvSpPr>
          <p:cNvPr id="23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742350" y="1862732"/>
            <a:ext cx="5029435" cy="3693094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5368" y="2432006"/>
            <a:ext cx="45622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 smtClean="0">
                <a:solidFill>
                  <a:srgbClr val="FFFF00"/>
                </a:solidFill>
              </a:rPr>
              <a:t>Намалюйте героїв своїх улюблених мультфільмів.</a:t>
            </a:r>
          </a:p>
        </p:txBody>
      </p:sp>
      <p:pic>
        <p:nvPicPr>
          <p:cNvPr id="8" name="Picture 6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076" b="10756"/>
          <a:stretch/>
        </p:blipFill>
        <p:spPr bwMode="auto">
          <a:xfrm>
            <a:off x="5960602" y="1586347"/>
            <a:ext cx="5531062" cy="432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25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7393</TotalTime>
  <Words>206</Words>
  <Application>Microsoft Office PowerPoint</Application>
  <PresentationFormat>Широкоэкранный</PresentationFormat>
  <Paragraphs>45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Monotype Corsiva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modified xsi:type="dcterms:W3CDTF">2021-10-28T20:02:00Z</dcterms:modified>
</cp:coreProperties>
</file>