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721" r:id="rId3"/>
    <p:sldId id="1649" r:id="rId4"/>
    <p:sldId id="3082" r:id="rId5"/>
    <p:sldId id="3083" r:id="rId6"/>
    <p:sldId id="2394" r:id="rId7"/>
    <p:sldId id="3088" r:id="rId8"/>
    <p:sldId id="3084" r:id="rId9"/>
    <p:sldId id="3094" r:id="rId10"/>
    <p:sldId id="3089" r:id="rId11"/>
    <p:sldId id="3090" r:id="rId12"/>
    <p:sldId id="3111" r:id="rId13"/>
    <p:sldId id="269" r:id="rId14"/>
    <p:sldId id="965" r:id="rId15"/>
    <p:sldId id="3106" r:id="rId16"/>
    <p:sldId id="309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1649"/>
            <p14:sldId id="3082"/>
            <p14:sldId id="3083"/>
            <p14:sldId id="2394"/>
            <p14:sldId id="3088"/>
            <p14:sldId id="3084"/>
            <p14:sldId id="3094"/>
            <p14:sldId id="3089"/>
            <p14:sldId id="3090"/>
            <p14:sldId id="3111"/>
          </p14:sldIdLst>
        </p14:section>
        <p14:section name="Раздел без заголовка" id="{AC9334F8-F988-4E78-9E68-3A8F16322EC6}">
          <p14:sldIdLst>
            <p14:sldId id="269"/>
            <p14:sldId id="965"/>
            <p14:sldId id="3106"/>
            <p14:sldId id="30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FFFF00"/>
    <a:srgbClr val="A43695"/>
    <a:srgbClr val="F16B90"/>
    <a:srgbClr val="FF0000"/>
    <a:srgbClr val="FF99FF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№150-152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504720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Закони ділення без остачі на 2 і на 5. Нерівності. Вправи і задачі на застосування вивчених випадків арифметичних дій. Діагностична робота  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6F3EB7-3B9B-4D5C-9254-24B438CF5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9276" r="4667" b="19420"/>
          <a:stretch/>
        </p:blipFill>
        <p:spPr>
          <a:xfrm>
            <a:off x="6251713" y="1199118"/>
            <a:ext cx="5499906" cy="32985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79F0CF0-39FC-4C2F-AC64-521B8F4ED7D1}"/>
              </a:ext>
            </a:extLst>
          </p:cNvPr>
          <p:cNvSpPr txBox="1"/>
          <p:nvPr/>
        </p:nvSpPr>
        <p:spPr>
          <a:xfrm>
            <a:off x="2829094" y="126994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555C68-A191-4D30-994A-F318EBDECC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87"/>
          <a:stretch/>
        </p:blipFill>
        <p:spPr>
          <a:xfrm>
            <a:off x="102838" y="1456402"/>
            <a:ext cx="2272893" cy="229086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7792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34D06971-28F1-45F0-B85D-6211E646D088}"/>
              </a:ext>
            </a:extLst>
          </p:cNvPr>
          <p:cNvSpPr/>
          <p:nvPr/>
        </p:nvSpPr>
        <p:spPr>
          <a:xfrm>
            <a:off x="2400332" y="1185893"/>
            <a:ext cx="8230636" cy="313828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- 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год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</a:p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1 год -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 л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ІІ </a:t>
            </a:r>
            <a:r>
              <a:rPr lang="uk-U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год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л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менше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7 год - ? л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>
            <a:off x="7964681" y="2347677"/>
            <a:ext cx="1563880" cy="814712"/>
          </a:xfrm>
          <a:prstGeom prst="bentConnector3">
            <a:avLst>
              <a:gd name="adj1" fmla="val -5163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731" y="4651913"/>
            <a:ext cx="6856398" cy="17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Яку блок-схему складено до задачі?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45867" y="568239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6C42A902-3DE0-4440-BEE9-A0C15775992B}"/>
              </a:ext>
            </a:extLst>
          </p:cNvPr>
          <p:cNvSpPr/>
          <p:nvPr/>
        </p:nvSpPr>
        <p:spPr>
          <a:xfrm>
            <a:off x="506897" y="1250623"/>
            <a:ext cx="11560044" cy="156215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виставці сільгосптехніки в </a:t>
            </a:r>
            <a:r>
              <a:rPr lang="uk-U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рядах було по 10 тракторів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в </a:t>
            </a:r>
            <a:r>
              <a:rPr lang="uk-U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однакових рядах – причепи 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тракторів. Усього </a:t>
            </a:r>
            <a:r>
              <a:rPr lang="uk-U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одиниці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техніки. </a:t>
            </a:r>
            <a:r>
              <a:rPr lang="uk-U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 причепів було в одному ряду?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557D7509-A1FB-4B2B-913A-6C54CADBAF12}"/>
              </a:ext>
            </a:extLst>
          </p:cNvPr>
          <p:cNvSpPr/>
          <p:nvPr/>
        </p:nvSpPr>
        <p:spPr>
          <a:xfrm>
            <a:off x="2976171" y="2966568"/>
            <a:ext cx="1035227" cy="621458"/>
          </a:xfrm>
          <a:prstGeom prst="rect">
            <a:avLst/>
          </a:prstGeom>
          <a:solidFill>
            <a:srgbClr val="FF505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374B13B-16E5-411C-8DC3-354403838B1A}"/>
              </a:ext>
            </a:extLst>
          </p:cNvPr>
          <p:cNvSpPr/>
          <p:nvPr/>
        </p:nvSpPr>
        <p:spPr>
          <a:xfrm>
            <a:off x="2276786" y="3876275"/>
            <a:ext cx="1035227" cy="621458"/>
          </a:xfrm>
          <a:prstGeom prst="rect">
            <a:avLst/>
          </a:prstGeom>
          <a:solidFill>
            <a:srgbClr val="FF505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3173B8C0-45E5-43CD-A4E1-9038B711F35A}"/>
              </a:ext>
            </a:extLst>
          </p:cNvPr>
          <p:cNvSpPr/>
          <p:nvPr/>
        </p:nvSpPr>
        <p:spPr>
          <a:xfrm>
            <a:off x="3634460" y="3876275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DAFE0501-76AA-422D-B5D3-D5064188AEB5}"/>
              </a:ext>
            </a:extLst>
          </p:cNvPr>
          <p:cNvSpPr/>
          <p:nvPr/>
        </p:nvSpPr>
        <p:spPr>
          <a:xfrm>
            <a:off x="1460049" y="4888372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53965940-84CB-42AA-BC6B-4C66F1900C9C}"/>
              </a:ext>
            </a:extLst>
          </p:cNvPr>
          <p:cNvSpPr/>
          <p:nvPr/>
        </p:nvSpPr>
        <p:spPr>
          <a:xfrm>
            <a:off x="2817723" y="4888372"/>
            <a:ext cx="1035227" cy="621458"/>
          </a:xfrm>
          <a:prstGeom prst="rect">
            <a:avLst/>
          </a:prstGeom>
          <a:solidFill>
            <a:srgbClr val="FF505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FE4A6B0B-81C6-4129-ACB9-6D7BE2E4DE81}"/>
              </a:ext>
            </a:extLst>
          </p:cNvPr>
          <p:cNvSpPr/>
          <p:nvPr/>
        </p:nvSpPr>
        <p:spPr>
          <a:xfrm>
            <a:off x="2098736" y="5976194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78DFC6E4-3111-4611-9D2F-C98AE00F9F91}"/>
              </a:ext>
            </a:extLst>
          </p:cNvPr>
          <p:cNvSpPr/>
          <p:nvPr/>
        </p:nvSpPr>
        <p:spPr>
          <a:xfrm>
            <a:off x="3456410" y="5976194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F4BD7720-005F-4C91-9F4E-927DC5FA09E8}"/>
              </a:ext>
            </a:extLst>
          </p:cNvPr>
          <p:cNvSpPr/>
          <p:nvPr/>
        </p:nvSpPr>
        <p:spPr>
          <a:xfrm>
            <a:off x="6695712" y="2966568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314F10AB-2B09-4870-936D-E838AAA44660}"/>
              </a:ext>
            </a:extLst>
          </p:cNvPr>
          <p:cNvSpPr/>
          <p:nvPr/>
        </p:nvSpPr>
        <p:spPr>
          <a:xfrm>
            <a:off x="8039928" y="2966568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A78E17F4-5C26-448A-B83D-243A3789DB3D}"/>
              </a:ext>
            </a:extLst>
          </p:cNvPr>
          <p:cNvSpPr/>
          <p:nvPr/>
        </p:nvSpPr>
        <p:spPr>
          <a:xfrm>
            <a:off x="9500024" y="2966568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ED88C332-4008-427A-9A6E-1C6B2D02C9EA}"/>
              </a:ext>
            </a:extLst>
          </p:cNvPr>
          <p:cNvSpPr/>
          <p:nvPr/>
        </p:nvSpPr>
        <p:spPr>
          <a:xfrm>
            <a:off x="10893476" y="2966568"/>
            <a:ext cx="1035227" cy="621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1" name="Прямокутник 40">
            <a:extLst>
              <a:ext uri="{FF2B5EF4-FFF2-40B4-BE49-F238E27FC236}">
                <a16:creationId xmlns:a16="http://schemas.microsoft.com/office/drawing/2014/main" id="{6F3153E2-FF53-4DF3-B5EC-92B5F587D956}"/>
              </a:ext>
            </a:extLst>
          </p:cNvPr>
          <p:cNvSpPr/>
          <p:nvPr/>
        </p:nvSpPr>
        <p:spPr>
          <a:xfrm>
            <a:off x="7325864" y="4191190"/>
            <a:ext cx="1035227" cy="621458"/>
          </a:xfrm>
          <a:prstGeom prst="rect">
            <a:avLst/>
          </a:prstGeom>
          <a:solidFill>
            <a:srgbClr val="FF505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Прямокутник 41">
            <a:extLst>
              <a:ext uri="{FF2B5EF4-FFF2-40B4-BE49-F238E27FC236}">
                <a16:creationId xmlns:a16="http://schemas.microsoft.com/office/drawing/2014/main" id="{6872D6C7-E231-4FF3-BA4B-C41D59D2BDE1}"/>
              </a:ext>
            </a:extLst>
          </p:cNvPr>
          <p:cNvSpPr/>
          <p:nvPr/>
        </p:nvSpPr>
        <p:spPr>
          <a:xfrm>
            <a:off x="10228090" y="4191190"/>
            <a:ext cx="1035227" cy="621458"/>
          </a:xfrm>
          <a:prstGeom prst="rect">
            <a:avLst/>
          </a:prstGeom>
          <a:solidFill>
            <a:srgbClr val="FF505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3" name="Прямокутник 42">
            <a:extLst>
              <a:ext uri="{FF2B5EF4-FFF2-40B4-BE49-F238E27FC236}">
                <a16:creationId xmlns:a16="http://schemas.microsoft.com/office/drawing/2014/main" id="{C19CC82F-E267-4BDD-9B7C-F6985C96D9B3}"/>
              </a:ext>
            </a:extLst>
          </p:cNvPr>
          <p:cNvSpPr/>
          <p:nvPr/>
        </p:nvSpPr>
        <p:spPr>
          <a:xfrm>
            <a:off x="8786916" y="5296648"/>
            <a:ext cx="1035227" cy="621458"/>
          </a:xfrm>
          <a:prstGeom prst="rect">
            <a:avLst/>
          </a:prstGeom>
          <a:solidFill>
            <a:srgbClr val="FF505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51" name="Пряма сполучна лінія 50">
            <a:extLst>
              <a:ext uri="{FF2B5EF4-FFF2-40B4-BE49-F238E27FC236}">
                <a16:creationId xmlns:a16="http://schemas.microsoft.com/office/drawing/2014/main" id="{6474B186-0022-4AD8-B517-19E983C2CD17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2794400" y="3588026"/>
            <a:ext cx="699385" cy="28824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 сполучна лінія 51">
            <a:extLst>
              <a:ext uri="{FF2B5EF4-FFF2-40B4-BE49-F238E27FC236}">
                <a16:creationId xmlns:a16="http://schemas.microsoft.com/office/drawing/2014/main" id="{701C30F1-CBED-4941-B146-A26EF1334E9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3493785" y="3588026"/>
            <a:ext cx="658289" cy="28824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 сполучна лінія 54">
            <a:extLst>
              <a:ext uri="{FF2B5EF4-FFF2-40B4-BE49-F238E27FC236}">
                <a16:creationId xmlns:a16="http://schemas.microsoft.com/office/drawing/2014/main" id="{1F9138E6-A5CD-4719-A19D-F5DECAF1A96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1977663" y="4497733"/>
            <a:ext cx="816737" cy="39063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 сполучна лінія 57">
            <a:extLst>
              <a:ext uri="{FF2B5EF4-FFF2-40B4-BE49-F238E27FC236}">
                <a16:creationId xmlns:a16="http://schemas.microsoft.com/office/drawing/2014/main" id="{32C882D2-889B-44E0-BC6E-767EF10C32CC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2794400" y="4497733"/>
            <a:ext cx="540937" cy="39063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 сполучна лінія 60">
            <a:extLst>
              <a:ext uri="{FF2B5EF4-FFF2-40B4-BE49-F238E27FC236}">
                <a16:creationId xmlns:a16="http://schemas.microsoft.com/office/drawing/2014/main" id="{BA9A6ADE-CB7A-47D8-B43C-CE36CECB475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335337" y="5509830"/>
            <a:ext cx="638687" cy="46636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 сполучна лінія 63">
            <a:extLst>
              <a:ext uri="{FF2B5EF4-FFF2-40B4-BE49-F238E27FC236}">
                <a16:creationId xmlns:a16="http://schemas.microsoft.com/office/drawing/2014/main" id="{0215E521-FB43-4D9A-BDBE-A8BE379DAEC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616350" y="5509830"/>
            <a:ext cx="718987" cy="46636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 сполучна лінія 66">
            <a:extLst>
              <a:ext uri="{FF2B5EF4-FFF2-40B4-BE49-F238E27FC236}">
                <a16:creationId xmlns:a16="http://schemas.microsoft.com/office/drawing/2014/main" id="{24BB1657-282D-47D2-B539-E591A8446908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7213326" y="3588026"/>
            <a:ext cx="630152" cy="60316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 сполучна лінія 69">
            <a:extLst>
              <a:ext uri="{FF2B5EF4-FFF2-40B4-BE49-F238E27FC236}">
                <a16:creationId xmlns:a16="http://schemas.microsoft.com/office/drawing/2014/main" id="{B2ACEC09-A9D0-4AF6-B9FD-FD7F10425B16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7843478" y="3588026"/>
            <a:ext cx="714064" cy="60316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 сполучна лінія 72">
            <a:extLst>
              <a:ext uri="{FF2B5EF4-FFF2-40B4-BE49-F238E27FC236}">
                <a16:creationId xmlns:a16="http://schemas.microsoft.com/office/drawing/2014/main" id="{F418DC83-E855-460C-A13D-51786B4BE7F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10745704" y="3588026"/>
            <a:ext cx="665386" cy="60316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 сполучна лінія 75">
            <a:extLst>
              <a:ext uri="{FF2B5EF4-FFF2-40B4-BE49-F238E27FC236}">
                <a16:creationId xmlns:a16="http://schemas.microsoft.com/office/drawing/2014/main" id="{8FF2203D-8C92-41D8-AF8C-790095508FC9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017638" y="3588026"/>
            <a:ext cx="728066" cy="60316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 сполучна лінія 78">
            <a:extLst>
              <a:ext uri="{FF2B5EF4-FFF2-40B4-BE49-F238E27FC236}">
                <a16:creationId xmlns:a16="http://schemas.microsoft.com/office/drawing/2014/main" id="{6F022E1B-D1F6-43B9-A702-43D56450B511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7843478" y="4812648"/>
            <a:ext cx="1461052" cy="48400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 сполучна лінія 81">
            <a:extLst>
              <a:ext uri="{FF2B5EF4-FFF2-40B4-BE49-F238E27FC236}">
                <a16:creationId xmlns:a16="http://schemas.microsoft.com/office/drawing/2014/main" id="{4D74971A-32CD-4B79-86C0-E5380A15FAB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9304530" y="4812648"/>
            <a:ext cx="1441174" cy="48400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08.05.2022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425" t="41715" r="60140" b="2468"/>
          <a:stretch/>
        </p:blipFill>
        <p:spPr>
          <a:xfrm>
            <a:off x="415182" y="1196412"/>
            <a:ext cx="2328018" cy="19142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98" y="1580973"/>
            <a:ext cx="6315374" cy="18995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1293" y="3948408"/>
            <a:ext cx="850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1) 10 ∙ 4 = … (тр.) – у 4 рядах.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2) … - … = …(пр.) – у 3 рядах.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3) … : 3 = … (пр.)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Відповідь</a:t>
            </a:r>
            <a:r>
              <a:rPr lang="ru-RU" sz="3600" b="1" dirty="0">
                <a:solidFill>
                  <a:srgbClr val="0070C0"/>
                </a:solidFill>
              </a:rPr>
              <a:t>: … </a:t>
            </a:r>
            <a:r>
              <a:rPr lang="ru-RU" sz="3600" b="1" dirty="0" err="1">
                <a:solidFill>
                  <a:srgbClr val="0070C0"/>
                </a:solidFill>
              </a:rPr>
              <a:t>причепів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b="1" dirty="0" err="1">
                <a:solidFill>
                  <a:srgbClr val="0070C0"/>
                </a:solidFill>
              </a:rPr>
              <a:t>було</a:t>
            </a:r>
            <a:r>
              <a:rPr lang="ru-RU" sz="3600" b="1" dirty="0">
                <a:solidFill>
                  <a:srgbClr val="0070C0"/>
                </a:solidFill>
              </a:rPr>
              <a:t> в 1 ряду.</a:t>
            </a:r>
          </a:p>
        </p:txBody>
      </p:sp>
    </p:spTree>
    <p:extLst>
      <p:ext uri="{BB962C8B-B14F-4D97-AF65-F5344CB8AC3E}">
        <p14:creationId xmlns:p14="http://schemas.microsoft.com/office/powerpoint/2010/main" val="302149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72183" y="1981998"/>
            <a:ext cx="5160437" cy="272673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 645,</a:t>
            </a:r>
            <a:r>
              <a:rPr lang="uk-UA" sz="4400" b="1" dirty="0" smtClean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647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B3F2E8-7B60-4FB0-ADA5-90A3C0A44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967" r="11625" b="18236"/>
          <a:stretch/>
        </p:blipFill>
        <p:spPr>
          <a:xfrm>
            <a:off x="221020" y="1705065"/>
            <a:ext cx="4937949" cy="41410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34D06971-28F1-45F0-B85D-6211E646D088}"/>
              </a:ext>
            </a:extLst>
          </p:cNvPr>
          <p:cNvSpPr/>
          <p:nvPr/>
        </p:nvSpPr>
        <p:spPr>
          <a:xfrm>
            <a:off x="5126115" y="1250623"/>
            <a:ext cx="6940825" cy="177883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Чотири трактори об 11 год почали орати поле під посів ячменю. Через 3 год поле було зорано. О котрій годині вони завершили роботу?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Групувати 19">
            <a:extLst>
              <a:ext uri="{FF2B5EF4-FFF2-40B4-BE49-F238E27FC236}">
                <a16:creationId xmlns:a16="http://schemas.microsoft.com/office/drawing/2014/main" id="{47A33051-CFAF-47D1-B8D5-ECF76F0E4C94}"/>
              </a:ext>
            </a:extLst>
          </p:cNvPr>
          <p:cNvGrpSpPr/>
          <p:nvPr/>
        </p:nvGrpSpPr>
        <p:grpSpPr>
          <a:xfrm>
            <a:off x="7055596" y="3210339"/>
            <a:ext cx="3361846" cy="3343047"/>
            <a:chOff x="6964983" y="1392097"/>
            <a:chExt cx="4822223" cy="4795258"/>
          </a:xfrm>
        </p:grpSpPr>
        <p:sp>
          <p:nvSpPr>
            <p:cNvPr id="21" name="Прямокутник: округлені кути 20">
              <a:extLst>
                <a:ext uri="{FF2B5EF4-FFF2-40B4-BE49-F238E27FC236}">
                  <a16:creationId xmlns:a16="http://schemas.microsoft.com/office/drawing/2014/main" id="{231D38CF-7BD0-4E66-B6E6-975A45483669}"/>
                </a:ext>
              </a:extLst>
            </p:cNvPr>
            <p:cNvSpPr/>
            <p:nvPr/>
          </p:nvSpPr>
          <p:spPr>
            <a:xfrm rot="3203572">
              <a:off x="8595112" y="3243138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A2ACC16-45BF-409A-8629-354AB8B013E9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7E3D098-AA95-4763-85EF-CE73AC66A2A2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2F73983F-BDB8-482E-8551-5AF1696FF654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F66538D9-14A5-4FB1-917D-8BC180C529A1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9C8148E4-1539-474E-9104-22820083F170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585BCF74-B468-4812-8E5C-4FB235FD5DDE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BB3E5191-1FBB-4300-957B-DCCCFB0218A6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9F58E8-EE5C-47D3-9FCD-9C4973CEF173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BC41224F-70E9-44A3-98C3-C8A4782E1E06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DA53B86E-E13C-41C6-8CFB-5EF8FE1BD336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CD03B9F7-F02A-4CC5-8FBB-B4F3241C9E07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5" name="Рівнобедрений трикутник 34">
              <a:extLst>
                <a:ext uri="{FF2B5EF4-FFF2-40B4-BE49-F238E27FC236}">
                  <a16:creationId xmlns:a16="http://schemas.microsoft.com/office/drawing/2014/main" id="{1CF98A82-36FF-493D-9F35-16AD73C9DBD3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6" name="Рівнобедрений трикутник 35">
              <a:extLst>
                <a:ext uri="{FF2B5EF4-FFF2-40B4-BE49-F238E27FC236}">
                  <a16:creationId xmlns:a16="http://schemas.microsoft.com/office/drawing/2014/main" id="{98C7A895-9AF2-4FE1-9557-6ED8281AAFA6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7" name="Рівнобедрений трикутник 36">
              <a:extLst>
                <a:ext uri="{FF2B5EF4-FFF2-40B4-BE49-F238E27FC236}">
                  <a16:creationId xmlns:a16="http://schemas.microsoft.com/office/drawing/2014/main" id="{393C7B96-F2BC-4737-BF7E-FBAAAF6E1C12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54128182-5FE8-491A-ACA5-6757E0D41A7A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C2F9015-6E1D-4833-8974-A4883331F29D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EE217008-346D-4789-8AC1-F416EB2C9F2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F8790E-E460-47F6-A418-589E7BD2E37E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885B931F-D88C-4365-91D2-6C6A5D62BBC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9C25219-EE5B-4540-97AB-8E4DCAEE8C6F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A40EF720-2A5E-4A58-AEB8-A22776F8630F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D371252-B263-402A-A204-3E38A1403373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31622ABD-CBA9-4656-9821-1878668E4B0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D10E490E-1BBA-4606-90D7-999927684784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52FBB2CA-480F-4895-9E7B-D2F8334A9B36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E0C9D97-3E48-4E98-BA32-91E8EC899A1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5FD323F-E4D2-4D98-9BEC-D258034E5A1F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5D6D47CE-B745-4AAA-9707-1E5F0EECAFB6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A6B6031-C7D4-4CB1-8944-6CF456E937AC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37094F5F-EF50-467E-B155-C8933BA9A97A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3C4D8DE-8864-4191-84BF-96DCF8986294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30AB4D72-B8F1-42D8-B262-682F48111E29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DBE0D12F-D09E-41F9-AFAA-D84AC4C80F34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A6A3D4E4-AEB4-482F-9D6D-6FF56C0A3FD1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1C2F8D8-C5B5-4F4B-887A-27D6259F6D77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55A2EFF6-A301-4A7D-AE1D-E86C3D802EBF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70CFF039-C89E-41A3-8CE5-145423BAA2D2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9DA3A27D-D9E6-4747-85F2-0439307ADBE2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272F859F-767F-400A-BF9F-A814E16C050B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7DF4212D-575F-4868-ACBE-C0B5696441F4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5A3E90EE-3717-4322-A30B-1ED6A43BFFCF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ACAF2CAF-44A5-4C69-8C69-DB56286357E3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89B9B9CD-D2D5-4EDA-B7F4-F10FCFE7125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FCCB26F8-4D6A-4A89-83FB-ADEE7D99E399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A80742EC-F145-44C3-9EE2-75317E34A865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5676159-E649-4068-AD52-AB760B4D8D7F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E50F7167-5068-4691-A692-F1B29662C8A6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8688E571-CD74-4724-A727-D8E072C9223F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F1E33938-6CF4-4DCE-AD7C-8AFA2F672EF0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3419BEFF-190E-474F-BC65-E734C202009F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0EF4D066-B656-4B45-BD72-A867471009E7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1B55B0D7-CE70-4733-AB78-B9A41FB7C8CA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B122B55E-F06C-402C-9F88-0DA6E7067D9B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E6D90A92-3327-47D5-B165-D001308A2E41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19DBBC3D-4F80-4285-871F-01A2F5A08545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C6E181F6-5F10-43D4-B5FB-5C37B144D449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22136140-BC1B-4350-BF05-BD923328F3CE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C094391B-A2EC-450E-A4AD-767716D7F017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522EC262-F9CD-4B76-9261-7B931A8509AC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7B850765-A3C4-4FE8-BFE6-58D5900A26F3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355B7E65-93B3-49F5-9692-988D1EDD8717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5FAF3255-9EDD-4867-8153-0D00E74C30EE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6" name="TextBox 102">
              <a:extLst>
                <a:ext uri="{FF2B5EF4-FFF2-40B4-BE49-F238E27FC236}">
                  <a16:creationId xmlns:a16="http://schemas.microsoft.com/office/drawing/2014/main" id="{0A0A1A64-2AEC-40CA-B885-D55BFD43A624}"/>
                </a:ext>
              </a:extLst>
            </p:cNvPr>
            <p:cNvSpPr txBox="1"/>
            <p:nvPr/>
          </p:nvSpPr>
          <p:spPr>
            <a:xfrm>
              <a:off x="9932748" y="2016604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7" name="TextBox 103">
              <a:extLst>
                <a:ext uri="{FF2B5EF4-FFF2-40B4-BE49-F238E27FC236}">
                  <a16:creationId xmlns:a16="http://schemas.microsoft.com/office/drawing/2014/main" id="{B80DBE36-6113-408B-9611-1C118AA49360}"/>
                </a:ext>
              </a:extLst>
            </p:cNvPr>
            <p:cNvSpPr txBox="1"/>
            <p:nvPr/>
          </p:nvSpPr>
          <p:spPr>
            <a:xfrm>
              <a:off x="10616362" y="2637759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8" name="TextBox 104">
              <a:extLst>
                <a:ext uri="{FF2B5EF4-FFF2-40B4-BE49-F238E27FC236}">
                  <a16:creationId xmlns:a16="http://schemas.microsoft.com/office/drawing/2014/main" id="{BCE2CC5A-2068-4E65-93DF-E91D7123419E}"/>
                </a:ext>
              </a:extLst>
            </p:cNvPr>
            <p:cNvSpPr txBox="1"/>
            <p:nvPr/>
          </p:nvSpPr>
          <p:spPr>
            <a:xfrm>
              <a:off x="10668251" y="3396741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9" name="TextBox 105">
              <a:extLst>
                <a:ext uri="{FF2B5EF4-FFF2-40B4-BE49-F238E27FC236}">
                  <a16:creationId xmlns:a16="http://schemas.microsoft.com/office/drawing/2014/main" id="{1B451508-7EC8-4A18-8B94-CD80B72DBB1D}"/>
                </a:ext>
              </a:extLst>
            </p:cNvPr>
            <p:cNvSpPr txBox="1"/>
            <p:nvPr/>
          </p:nvSpPr>
          <p:spPr>
            <a:xfrm>
              <a:off x="10489528" y="4197770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90" name="TextBox 106">
              <a:extLst>
                <a:ext uri="{FF2B5EF4-FFF2-40B4-BE49-F238E27FC236}">
                  <a16:creationId xmlns:a16="http://schemas.microsoft.com/office/drawing/2014/main" id="{90326324-A4F5-4982-99F9-84F8497FB609}"/>
                </a:ext>
              </a:extLst>
            </p:cNvPr>
            <p:cNvSpPr txBox="1"/>
            <p:nvPr/>
          </p:nvSpPr>
          <p:spPr>
            <a:xfrm>
              <a:off x="9980164" y="4818926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1" name="TextBox 107">
              <a:extLst>
                <a:ext uri="{FF2B5EF4-FFF2-40B4-BE49-F238E27FC236}">
                  <a16:creationId xmlns:a16="http://schemas.microsoft.com/office/drawing/2014/main" id="{A1F5AB9F-BF39-4ECF-AF4C-C92593560543}"/>
                </a:ext>
              </a:extLst>
            </p:cNvPr>
            <p:cNvSpPr txBox="1"/>
            <p:nvPr/>
          </p:nvSpPr>
          <p:spPr>
            <a:xfrm>
              <a:off x="9192840" y="4982698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92" name="TextBox 108">
              <a:extLst>
                <a:ext uri="{FF2B5EF4-FFF2-40B4-BE49-F238E27FC236}">
                  <a16:creationId xmlns:a16="http://schemas.microsoft.com/office/drawing/2014/main" id="{7C655B18-0FBD-4521-9AF7-8B0EEC73D73D}"/>
                </a:ext>
              </a:extLst>
            </p:cNvPr>
            <p:cNvSpPr txBox="1"/>
            <p:nvPr/>
          </p:nvSpPr>
          <p:spPr>
            <a:xfrm>
              <a:off x="8405507" y="4867919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3" name="TextBox 109">
              <a:extLst>
                <a:ext uri="{FF2B5EF4-FFF2-40B4-BE49-F238E27FC236}">
                  <a16:creationId xmlns:a16="http://schemas.microsoft.com/office/drawing/2014/main" id="{20FDE0F7-2997-40D7-9F08-93D97CBF9433}"/>
                </a:ext>
              </a:extLst>
            </p:cNvPr>
            <p:cNvSpPr txBox="1"/>
            <p:nvPr/>
          </p:nvSpPr>
          <p:spPr>
            <a:xfrm>
              <a:off x="7769515" y="4272925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4" name="TextBox 110">
              <a:extLst>
                <a:ext uri="{FF2B5EF4-FFF2-40B4-BE49-F238E27FC236}">
                  <a16:creationId xmlns:a16="http://schemas.microsoft.com/office/drawing/2014/main" id="{4435FAD2-237E-4570-BC08-DD94D4C0BED0}"/>
                </a:ext>
              </a:extLst>
            </p:cNvPr>
            <p:cNvSpPr txBox="1"/>
            <p:nvPr/>
          </p:nvSpPr>
          <p:spPr>
            <a:xfrm>
              <a:off x="7554837" y="3472052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5" name="TextBox 111">
              <a:extLst>
                <a:ext uri="{FF2B5EF4-FFF2-40B4-BE49-F238E27FC236}">
                  <a16:creationId xmlns:a16="http://schemas.microsoft.com/office/drawing/2014/main" id="{C91686F1-70B9-4214-9D11-88770861AC3F}"/>
                </a:ext>
              </a:extLst>
            </p:cNvPr>
            <p:cNvSpPr txBox="1"/>
            <p:nvPr/>
          </p:nvSpPr>
          <p:spPr>
            <a:xfrm>
              <a:off x="7759365" y="2747950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6" name="TextBox 112">
              <a:extLst>
                <a:ext uri="{FF2B5EF4-FFF2-40B4-BE49-F238E27FC236}">
                  <a16:creationId xmlns:a16="http://schemas.microsoft.com/office/drawing/2014/main" id="{BBDDD803-5F7E-4048-9E3D-EEBAE7D39351}"/>
                </a:ext>
              </a:extLst>
            </p:cNvPr>
            <p:cNvSpPr txBox="1"/>
            <p:nvPr/>
          </p:nvSpPr>
          <p:spPr>
            <a:xfrm>
              <a:off x="8203545" y="2113156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7" name="TextBox 113">
              <a:extLst>
                <a:ext uri="{FF2B5EF4-FFF2-40B4-BE49-F238E27FC236}">
                  <a16:creationId xmlns:a16="http://schemas.microsoft.com/office/drawing/2014/main" id="{DED050B7-4587-4C82-92E2-0899E1CD8735}"/>
                </a:ext>
              </a:extLst>
            </p:cNvPr>
            <p:cNvSpPr txBox="1"/>
            <p:nvPr/>
          </p:nvSpPr>
          <p:spPr>
            <a:xfrm>
              <a:off x="9042319" y="1898048"/>
              <a:ext cx="714627" cy="6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8" name="Прямокутник: округлені кути 97">
              <a:extLst>
                <a:ext uri="{FF2B5EF4-FFF2-40B4-BE49-F238E27FC236}">
                  <a16:creationId xmlns:a16="http://schemas.microsoft.com/office/drawing/2014/main" id="{F2CAB1A3-72E2-4745-A384-D6376EE51777}"/>
                </a:ext>
              </a:extLst>
            </p:cNvPr>
            <p:cNvSpPr/>
            <p:nvPr/>
          </p:nvSpPr>
          <p:spPr>
            <a:xfrm rot="16200000">
              <a:off x="8653950" y="2928840"/>
              <a:ext cx="1390336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</p:spTree>
    <p:extLst>
      <p:ext uri="{BB962C8B-B14F-4D97-AF65-F5344CB8AC3E}">
        <p14:creationId xmlns:p14="http://schemas.microsoft.com/office/powerpoint/2010/main" val="364631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2115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BC696F-1E3A-4C88-8D87-AC2315A41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A7F060-C0F2-445B-802F-3A3CE8AC1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F514A50-360E-4CEE-953C-5605A179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2" r="33376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F52640-EFDA-4AC5-A556-286283205D9B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1BE8C7F-6291-4D3C-96E8-EAA41752EF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r="73543"/>
          <a:stretch/>
        </p:blipFill>
        <p:spPr>
          <a:xfrm>
            <a:off x="4213352" y="2045595"/>
            <a:ext cx="36346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FC601C-DC61-452E-83EC-FA2492D64AF8}"/>
              </a:ext>
            </a:extLst>
          </p:cNvPr>
          <p:cNvSpPr txBox="1"/>
          <p:nvPr/>
        </p:nvSpPr>
        <p:spPr>
          <a:xfrm>
            <a:off x="5044386" y="206379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E4A9F-F605-47D1-832A-138404EB012B}"/>
              </a:ext>
            </a:extLst>
          </p:cNvPr>
          <p:cNvSpPr txBox="1"/>
          <p:nvPr/>
        </p:nvSpPr>
        <p:spPr>
          <a:xfrm>
            <a:off x="6003641" y="2095875"/>
            <a:ext cx="580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– витратить менше </a:t>
            </a:r>
            <a:r>
              <a:rPr lang="uk-UA" sz="3200" dirty="0" smtClean="0">
                <a:latin typeface="Monotype Corsiva" panose="03010101010201010101" pitchFamily="66" charset="0"/>
              </a:rPr>
              <a:t>ІІ трактор.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D5806-6E10-40FA-809B-5BFD3935FDEA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A6DDF-0D79-4829-B993-81B7883656C8}"/>
              </a:ext>
            </a:extLst>
          </p:cNvPr>
          <p:cNvSpPr txBox="1"/>
          <p:nvPr/>
        </p:nvSpPr>
        <p:spPr>
          <a:xfrm>
            <a:off x="3806590" y="3276103"/>
            <a:ext cx="8255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300" dirty="0">
                <a:latin typeface="Monotype Corsiva" panose="03010101010201010101" pitchFamily="66" charset="0"/>
              </a:rPr>
              <a:t>Відповідь: 42 л пального витрачає </a:t>
            </a:r>
            <a:r>
              <a:rPr lang="uk-UA" sz="3300" dirty="0" smtClean="0">
                <a:latin typeface="Monotype Corsiva" panose="03010101010201010101" pitchFamily="66" charset="0"/>
              </a:rPr>
              <a:t>ІІ</a:t>
            </a:r>
            <a:r>
              <a:rPr lang="uk-UA" sz="3300" dirty="0" smtClean="0">
                <a:latin typeface="Monotype Corsiva" panose="03010101010201010101" pitchFamily="66" charset="0"/>
              </a:rPr>
              <a:t> </a:t>
            </a:r>
            <a:r>
              <a:rPr lang="uk-UA" sz="3300" dirty="0">
                <a:latin typeface="Monotype Corsiva" panose="03010101010201010101" pitchFamily="66" charset="0"/>
              </a:rPr>
              <a:t>трактор за </a:t>
            </a:r>
            <a:endParaRPr lang="uk-UA" sz="3300" dirty="0" smtClean="0">
              <a:latin typeface="Monotype Corsiva" panose="03010101010201010101" pitchFamily="66" charset="0"/>
            </a:endParaRPr>
          </a:p>
          <a:p>
            <a:r>
              <a:rPr lang="uk-UA" sz="3300" dirty="0" smtClean="0">
                <a:latin typeface="Monotype Corsiva" panose="03010101010201010101" pitchFamily="66" charset="0"/>
              </a:rPr>
              <a:t>7 </a:t>
            </a:r>
            <a:r>
              <a:rPr lang="uk-UA" sz="3300" dirty="0">
                <a:latin typeface="Monotype Corsiva" panose="03010101010201010101" pitchFamily="66" charset="0"/>
              </a:rPr>
              <a:t>год.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59E314-FC48-4D40-AEDF-6E192C8C82DD}"/>
              </a:ext>
            </a:extLst>
          </p:cNvPr>
          <p:cNvSpPr txBox="1"/>
          <p:nvPr/>
        </p:nvSpPr>
        <p:spPr>
          <a:xfrm>
            <a:off x="4511640" y="204087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046F4F1-D8BA-458E-A5CF-3544600965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6" r="23202"/>
          <a:stretch/>
        </p:blipFill>
        <p:spPr>
          <a:xfrm>
            <a:off x="4778801" y="2033933"/>
            <a:ext cx="464207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8D87F88-8A87-4131-892E-E6713921FE88}"/>
              </a:ext>
            </a:extLst>
          </p:cNvPr>
          <p:cNvSpPr txBox="1"/>
          <p:nvPr/>
        </p:nvSpPr>
        <p:spPr>
          <a:xfrm>
            <a:off x="6575355" y="266535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5B85589-AA04-4060-AF43-D0A2BF2A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5" r="54343"/>
          <a:stretch/>
        </p:blipFill>
        <p:spPr>
          <a:xfrm>
            <a:off x="9292842" y="1435400"/>
            <a:ext cx="443631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4A4C1ED-BDF4-46E5-B5AB-14846CFF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88600"/>
          <a:stretch/>
        </p:blipFill>
        <p:spPr>
          <a:xfrm>
            <a:off x="9597665" y="1435400"/>
            <a:ext cx="443631" cy="6081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FD0E6E1-36D4-4EFE-B9AB-1E2ED1FBFC3C}"/>
              </a:ext>
            </a:extLst>
          </p:cNvPr>
          <p:cNvSpPr txBox="1"/>
          <p:nvPr/>
        </p:nvSpPr>
        <p:spPr>
          <a:xfrm>
            <a:off x="5659604" y="26494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6FFDD17-3B52-49EB-95EE-59DA39E61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2" r="54326"/>
          <a:stretch/>
        </p:blipFill>
        <p:spPr>
          <a:xfrm>
            <a:off x="5966753" y="2627822"/>
            <a:ext cx="464207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8AEB76F-5658-4E85-8874-8702ABB73D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r="73234"/>
          <a:stretch/>
        </p:blipFill>
        <p:spPr>
          <a:xfrm>
            <a:off x="6369194" y="2635419"/>
            <a:ext cx="36346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047A364-0FE8-4248-8161-9F8C99E12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2" r="54326"/>
          <a:stretch/>
        </p:blipFill>
        <p:spPr>
          <a:xfrm>
            <a:off x="5667316" y="2032369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5F6A9FC-5B14-4C3B-8895-E4E82A97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r="81563"/>
          <a:stretch/>
        </p:blipFill>
        <p:spPr>
          <a:xfrm>
            <a:off x="5458107" y="2032369"/>
            <a:ext cx="33492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10FEBD2-1140-4D0A-981D-2E36D3304A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7" r="44091"/>
          <a:stretch/>
        </p:blipFill>
        <p:spPr>
          <a:xfrm>
            <a:off x="4156600" y="2625973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1D07190-2A23-4363-A263-B7E973A75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3" r="33175"/>
          <a:stretch/>
        </p:blipFill>
        <p:spPr>
          <a:xfrm>
            <a:off x="4480557" y="2625973"/>
            <a:ext cx="464207" cy="6081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CE20C70-AEB0-4E97-964F-E7111F3D28DB}"/>
              </a:ext>
            </a:extLst>
          </p:cNvPr>
          <p:cNvSpPr txBox="1"/>
          <p:nvPr/>
        </p:nvSpPr>
        <p:spPr>
          <a:xfrm>
            <a:off x="4789739" y="26201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758A21D-0EF4-434B-B98F-2C432DE97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2" r="54326"/>
          <a:stretch/>
        </p:blipFill>
        <p:spPr>
          <a:xfrm>
            <a:off x="5341131" y="2648572"/>
            <a:ext cx="464207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82797803-73E9-45F3-B833-CA68329EF9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2" r="81563"/>
          <a:stretch/>
        </p:blipFill>
        <p:spPr>
          <a:xfrm>
            <a:off x="5159863" y="2648572"/>
            <a:ext cx="306980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0658" t="21780" r="14164" b="40344"/>
          <a:stretch/>
        </p:blipFill>
        <p:spPr>
          <a:xfrm>
            <a:off x="117609" y="1216877"/>
            <a:ext cx="3433001" cy="12989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51" y="4155068"/>
            <a:ext cx="6852498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9" grpId="0"/>
      <p:bldP spid="40" grpId="0"/>
      <p:bldP spid="55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6811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Яке число сховалось?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68579" y="2336403"/>
            <a:ext cx="391004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ru-RU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30" y="2144154"/>
            <a:ext cx="2110778" cy="40731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16297" y="1456402"/>
            <a:ext cx="66547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13:2=6(ост. 1)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Пятно 2 8"/>
          <p:cNvSpPr/>
          <p:nvPr/>
        </p:nvSpPr>
        <p:spPr>
          <a:xfrm rot="2166968">
            <a:off x="6891844" y="1381738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6">
            <a:extLst>
              <a:ext uri="{FF2B5EF4-FFF2-40B4-BE49-F238E27FC236}">
                <a16:creationId xmlns:a16="http://schemas.microsoft.com/office/drawing/2014/main" id="{9314C639-6132-4E03-ACD1-60E6E9781E47}"/>
              </a:ext>
            </a:extLst>
          </p:cNvPr>
          <p:cNvSpPr/>
          <p:nvPr/>
        </p:nvSpPr>
        <p:spPr>
          <a:xfrm>
            <a:off x="2411547" y="3281266"/>
            <a:ext cx="50642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936:12=78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8" name="Прямоугольник 6">
            <a:extLst>
              <a:ext uri="{FF2B5EF4-FFF2-40B4-BE49-F238E27FC236}">
                <a16:creationId xmlns:a16="http://schemas.microsoft.com/office/drawing/2014/main" id="{83BBCCAE-99E0-45AB-8BA6-84DDAA63CC67}"/>
              </a:ext>
            </a:extLst>
          </p:cNvPr>
          <p:cNvSpPr/>
          <p:nvPr/>
        </p:nvSpPr>
        <p:spPr>
          <a:xfrm>
            <a:off x="1616297" y="5074827"/>
            <a:ext cx="66547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16:5=3 (ост.1)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Пятно 2 8">
            <a:extLst>
              <a:ext uri="{FF2B5EF4-FFF2-40B4-BE49-F238E27FC236}">
                <a16:creationId xmlns:a16="http://schemas.microsoft.com/office/drawing/2014/main" id="{E257DE80-7F0B-44C8-93EC-EF715319C06D}"/>
              </a:ext>
            </a:extLst>
          </p:cNvPr>
          <p:cNvSpPr/>
          <p:nvPr/>
        </p:nvSpPr>
        <p:spPr>
          <a:xfrm rot="2166968">
            <a:off x="2627848" y="3169062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ятно 2 8">
            <a:extLst>
              <a:ext uri="{FF2B5EF4-FFF2-40B4-BE49-F238E27FC236}">
                <a16:creationId xmlns:a16="http://schemas.microsoft.com/office/drawing/2014/main" id="{88B355C3-CAB9-4818-A977-7F1D2A446BD7}"/>
              </a:ext>
            </a:extLst>
          </p:cNvPr>
          <p:cNvSpPr/>
          <p:nvPr/>
        </p:nvSpPr>
        <p:spPr>
          <a:xfrm rot="2166968">
            <a:off x="3814442" y="5009488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6811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Яке число сховалось?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68579" y="2336403"/>
            <a:ext cx="391004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ru-RU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30" y="2144154"/>
            <a:ext cx="2110778" cy="40731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893" y="1456402"/>
            <a:ext cx="837152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753:10=75 (ост.3)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Пятно 2 8"/>
          <p:cNvSpPr/>
          <p:nvPr/>
        </p:nvSpPr>
        <p:spPr>
          <a:xfrm rot="2166968">
            <a:off x="2714731" y="1359851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6">
            <a:extLst>
              <a:ext uri="{FF2B5EF4-FFF2-40B4-BE49-F238E27FC236}">
                <a16:creationId xmlns:a16="http://schemas.microsoft.com/office/drawing/2014/main" id="{9314C639-6132-4E03-ACD1-60E6E9781E47}"/>
              </a:ext>
            </a:extLst>
          </p:cNvPr>
          <p:cNvSpPr/>
          <p:nvPr/>
        </p:nvSpPr>
        <p:spPr>
          <a:xfrm>
            <a:off x="2411550" y="3281266"/>
            <a:ext cx="50642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350:10=35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8" name="Прямоугольник 6">
            <a:extLst>
              <a:ext uri="{FF2B5EF4-FFF2-40B4-BE49-F238E27FC236}">
                <a16:creationId xmlns:a16="http://schemas.microsoft.com/office/drawing/2014/main" id="{83BBCCAE-99E0-45AB-8BA6-84DDAA63CC67}"/>
              </a:ext>
            </a:extLst>
          </p:cNvPr>
          <p:cNvSpPr/>
          <p:nvPr/>
        </p:nvSpPr>
        <p:spPr>
          <a:xfrm>
            <a:off x="2411549" y="5074827"/>
            <a:ext cx="50642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870:10=87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Пятно 2 8">
            <a:extLst>
              <a:ext uri="{FF2B5EF4-FFF2-40B4-BE49-F238E27FC236}">
                <a16:creationId xmlns:a16="http://schemas.microsoft.com/office/drawing/2014/main" id="{E257DE80-7F0B-44C8-93EC-EF715319C06D}"/>
              </a:ext>
            </a:extLst>
          </p:cNvPr>
          <p:cNvSpPr/>
          <p:nvPr/>
        </p:nvSpPr>
        <p:spPr>
          <a:xfrm rot="2166968">
            <a:off x="6056058" y="3228180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ятно 2 8">
            <a:extLst>
              <a:ext uri="{FF2B5EF4-FFF2-40B4-BE49-F238E27FC236}">
                <a16:creationId xmlns:a16="http://schemas.microsoft.com/office/drawing/2014/main" id="{88B355C3-CAB9-4818-A977-7F1D2A446BD7}"/>
              </a:ext>
            </a:extLst>
          </p:cNvPr>
          <p:cNvSpPr/>
          <p:nvPr/>
        </p:nvSpPr>
        <p:spPr>
          <a:xfrm rot="2166968">
            <a:off x="2635913" y="4962624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6811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Яке число сховалось?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68579" y="3225736"/>
            <a:ext cx="391004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ru-RU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30" y="2144154"/>
            <a:ext cx="2110778" cy="40731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0458" y="2345735"/>
            <a:ext cx="862640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244:10=24 (ост. 4)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Пятно 2 8"/>
          <p:cNvSpPr/>
          <p:nvPr/>
        </p:nvSpPr>
        <p:spPr>
          <a:xfrm rot="2166968">
            <a:off x="4250008" y="2292696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6">
            <a:extLst>
              <a:ext uri="{FF2B5EF4-FFF2-40B4-BE49-F238E27FC236}">
                <a16:creationId xmlns:a16="http://schemas.microsoft.com/office/drawing/2014/main" id="{9314C639-6132-4E03-ACD1-60E6E9781E47}"/>
              </a:ext>
            </a:extLst>
          </p:cNvPr>
          <p:cNvSpPr/>
          <p:nvPr/>
        </p:nvSpPr>
        <p:spPr>
          <a:xfrm>
            <a:off x="2697687" y="4170599"/>
            <a:ext cx="44919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/>
              </a:rPr>
              <a:t>350:5=70</a:t>
            </a:r>
            <a:endParaRPr lang="ru-RU" sz="88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Пятно 2 8">
            <a:extLst>
              <a:ext uri="{FF2B5EF4-FFF2-40B4-BE49-F238E27FC236}">
                <a16:creationId xmlns:a16="http://schemas.microsoft.com/office/drawing/2014/main" id="{E257DE80-7F0B-44C8-93EC-EF715319C06D}"/>
              </a:ext>
            </a:extLst>
          </p:cNvPr>
          <p:cNvSpPr/>
          <p:nvPr/>
        </p:nvSpPr>
        <p:spPr>
          <a:xfrm rot="2166968">
            <a:off x="2951098" y="4118466"/>
            <a:ext cx="1659569" cy="167095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D0A89E6-C843-424C-B4B1-72A298C4A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1320267" y="3375653"/>
            <a:ext cx="578465" cy="79878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11D471C-3EFC-4B0F-964C-603B94B705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919405" y="3375653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206616" y="5074466"/>
            <a:ext cx="1165757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Знайди значення виразу 10∙0:1+3∙7 та запиши його каліграфічно.  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E30A2D0-92E9-4D82-8C61-C47331BB33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2672469" y="3375653"/>
            <a:ext cx="578465" cy="79878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8051787-2806-4CE3-A21B-1BC37765B3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2271607" y="3375653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437C630-831F-4ADA-B4B7-A8BB0D83C4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3974745" y="3375653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5CF7E2D-B272-4647-B4DE-7F092051D7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3573883" y="3375653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8CB31D4-34D8-42CC-93D4-C92CD8FA43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5326947" y="3375653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2CE12E63-F4AC-4559-B459-A4CAAB7BD1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4926085" y="3375653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0C2D6F3-B4FA-4D91-B21E-B39C7572AD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6679149" y="3375653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2387301-5113-49FB-ACDE-242B20F77F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6278287" y="3375653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884528A-EBCA-46A5-86F5-9D1A3383C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7965342" y="3375653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7C084C3-F38B-4C69-A2FB-0BCF67BA4C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7564480" y="3375653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A8C5C83-55D7-40C1-A3F7-AF5DA11636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9301983" y="3375653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272E031-1D6C-436C-A267-C5426AE1EE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8901121" y="3375653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9366F27-946B-4B1C-9F96-47A66B175E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10682172" y="3375653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6A2E34B-C31B-47EC-8BF2-16A70D486E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10281310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128" y="1219898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0F2C04-2349-4BD5-882A-8CBB89180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051" r="6491" b="18655"/>
          <a:stretch/>
        </p:blipFill>
        <p:spPr>
          <a:xfrm flipH="1">
            <a:off x="180374" y="1312956"/>
            <a:ext cx="3945834" cy="544562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Поміркуй та запам’ятай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68367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FDFAC6F4-60ED-491E-B1D2-AA0E85FF129B}"/>
              </a:ext>
            </a:extLst>
          </p:cNvPr>
          <p:cNvSpPr/>
          <p:nvPr/>
        </p:nvSpPr>
        <p:spPr>
          <a:xfrm>
            <a:off x="4126209" y="1082294"/>
            <a:ext cx="7664766" cy="302256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Добутком яких двох чисел можна замінити число 10? Кожне число, що складається тільки з десятків і не має окремих одиниць, ділиться на 10, а отже, і на 2, і на 5. Тому подільність чисел на 2 і на 5 без остачі залежить лише від останньої цифри.</a:t>
            </a: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A48C7957-412A-4FB0-AEC8-839BAE7931CA}"/>
              </a:ext>
            </a:extLst>
          </p:cNvPr>
          <p:cNvSpPr/>
          <p:nvPr/>
        </p:nvSpPr>
        <p:spPr>
          <a:xfrm>
            <a:off x="3354229" y="4243046"/>
            <a:ext cx="8555551" cy="1107997"/>
          </a:xfrm>
          <a:prstGeom prst="roundRect">
            <a:avLst>
              <a:gd name="adj" fmla="val 17941"/>
            </a:avLst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2 без остачі діляться числа, запис яких закінчується цифрами 0,2,4,6,8.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60CAF88C-5958-4A98-9AD2-138B91154D2A}"/>
              </a:ext>
            </a:extLst>
          </p:cNvPr>
          <p:cNvSpPr/>
          <p:nvPr/>
        </p:nvSpPr>
        <p:spPr>
          <a:xfrm>
            <a:off x="3365314" y="5468456"/>
            <a:ext cx="8555551" cy="1107997"/>
          </a:xfrm>
          <a:prstGeom prst="roundRect">
            <a:avLst>
              <a:gd name="adj" fmla="val 17941"/>
            </a:avLst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5 без остачі ділиться числа, запис яких закінчується цифрою 5 або 0.</a:t>
            </a:r>
          </a:p>
        </p:txBody>
      </p:sp>
    </p:spTree>
    <p:extLst>
      <p:ext uri="{BB962C8B-B14F-4D97-AF65-F5344CB8AC3E}">
        <p14:creationId xmlns:p14="http://schemas.microsoft.com/office/powerpoint/2010/main" val="41217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318B9447-0B5D-4EDA-B4A0-2929DD69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9051" r="56576" b="18655"/>
          <a:stretch/>
        </p:blipFill>
        <p:spPr>
          <a:xfrm>
            <a:off x="76949" y="1279291"/>
            <a:ext cx="3835035" cy="544562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Не обчислюючи, визнач, які числа діляться без остачі на 2, а які на 5.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6949" y="567923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66" name="Скругленный прямоугольник 24">
            <a:extLst>
              <a:ext uri="{FF2B5EF4-FFF2-40B4-BE49-F238E27FC236}">
                <a16:creationId xmlns:a16="http://schemas.microsoft.com/office/drawing/2014/main" id="{B6E7AA73-7C03-4C18-9AC8-DFC7AEC7B0AD}"/>
              </a:ext>
            </a:extLst>
          </p:cNvPr>
          <p:cNvSpPr/>
          <p:nvPr/>
        </p:nvSpPr>
        <p:spPr>
          <a:xfrm>
            <a:off x="4126209" y="1279291"/>
            <a:ext cx="7664766" cy="107449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232</a:t>
            </a:r>
          </a:p>
        </p:txBody>
      </p:sp>
      <p:sp>
        <p:nvSpPr>
          <p:cNvPr id="67" name="Скругленный прямоугольник 24">
            <a:extLst>
              <a:ext uri="{FF2B5EF4-FFF2-40B4-BE49-F238E27FC236}">
                <a16:creationId xmlns:a16="http://schemas.microsoft.com/office/drawing/2014/main" id="{DA3222C8-4F9C-4C8B-AAF9-B1C3202989F5}"/>
              </a:ext>
            </a:extLst>
          </p:cNvPr>
          <p:cNvSpPr/>
          <p:nvPr/>
        </p:nvSpPr>
        <p:spPr>
          <a:xfrm>
            <a:off x="4126209" y="2551500"/>
            <a:ext cx="7664766" cy="107449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483</a:t>
            </a:r>
          </a:p>
        </p:txBody>
      </p:sp>
      <p:sp>
        <p:nvSpPr>
          <p:cNvPr id="68" name="Скругленный прямоугольник 24">
            <a:extLst>
              <a:ext uri="{FF2B5EF4-FFF2-40B4-BE49-F238E27FC236}">
                <a16:creationId xmlns:a16="http://schemas.microsoft.com/office/drawing/2014/main" id="{4EFF9BE5-49FE-4C2B-A867-165AC4EB3539}"/>
              </a:ext>
            </a:extLst>
          </p:cNvPr>
          <p:cNvSpPr/>
          <p:nvPr/>
        </p:nvSpPr>
        <p:spPr>
          <a:xfrm>
            <a:off x="4126209" y="3823709"/>
            <a:ext cx="7664766" cy="107449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645</a:t>
            </a:r>
          </a:p>
        </p:txBody>
      </p:sp>
      <p:sp>
        <p:nvSpPr>
          <p:cNvPr id="88" name="Скругленный прямоугольник 24">
            <a:extLst>
              <a:ext uri="{FF2B5EF4-FFF2-40B4-BE49-F238E27FC236}">
                <a16:creationId xmlns:a16="http://schemas.microsoft.com/office/drawing/2014/main" id="{21F1AE80-1C35-42F4-AABF-EC904300EC1F}"/>
              </a:ext>
            </a:extLst>
          </p:cNvPr>
          <p:cNvSpPr/>
          <p:nvPr/>
        </p:nvSpPr>
        <p:spPr>
          <a:xfrm>
            <a:off x="4126209" y="5170078"/>
            <a:ext cx="7664766" cy="107449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780</a:t>
            </a:r>
          </a:p>
        </p:txBody>
      </p:sp>
    </p:spTree>
    <p:extLst>
      <p:ext uri="{BB962C8B-B14F-4D97-AF65-F5344CB8AC3E}">
        <p14:creationId xmlns:p14="http://schemas.microsoft.com/office/powerpoint/2010/main" val="4644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318B9447-0B5D-4EDA-B4A0-2929DD69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9051" r="56576" b="18655"/>
          <a:stretch/>
        </p:blipFill>
        <p:spPr>
          <a:xfrm>
            <a:off x="76949" y="1279291"/>
            <a:ext cx="3835035" cy="544562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Не обчислюючи, визнач, які числа діляться без остачі на 2, а які на 5.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6949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66" name="Скругленный прямоугольник 24">
            <a:extLst>
              <a:ext uri="{FF2B5EF4-FFF2-40B4-BE49-F238E27FC236}">
                <a16:creationId xmlns:a16="http://schemas.microsoft.com/office/drawing/2014/main" id="{B6E7AA73-7C03-4C18-9AC8-DFC7AEC7B0AD}"/>
              </a:ext>
            </a:extLst>
          </p:cNvPr>
          <p:cNvSpPr/>
          <p:nvPr/>
        </p:nvSpPr>
        <p:spPr>
          <a:xfrm>
            <a:off x="4126209" y="1279291"/>
            <a:ext cx="7664766" cy="107449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896</a:t>
            </a:r>
          </a:p>
        </p:txBody>
      </p:sp>
      <p:sp>
        <p:nvSpPr>
          <p:cNvPr id="67" name="Скругленный прямоугольник 24">
            <a:extLst>
              <a:ext uri="{FF2B5EF4-FFF2-40B4-BE49-F238E27FC236}">
                <a16:creationId xmlns:a16="http://schemas.microsoft.com/office/drawing/2014/main" id="{DA3222C8-4F9C-4C8B-AAF9-B1C3202989F5}"/>
              </a:ext>
            </a:extLst>
          </p:cNvPr>
          <p:cNvSpPr/>
          <p:nvPr/>
        </p:nvSpPr>
        <p:spPr>
          <a:xfrm>
            <a:off x="4126209" y="2551500"/>
            <a:ext cx="7664766" cy="107449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915</a:t>
            </a:r>
          </a:p>
        </p:txBody>
      </p:sp>
    </p:spTree>
    <p:extLst>
      <p:ext uri="{BB962C8B-B14F-4D97-AF65-F5344CB8AC3E}">
        <p14:creationId xmlns:p14="http://schemas.microsoft.com/office/powerpoint/2010/main" val="3250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39013</TotalTime>
  <Words>584</Words>
  <Application>Microsoft Office PowerPoint</Application>
  <PresentationFormat>Широкоэкранный</PresentationFormat>
  <Paragraphs>179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6080</cp:revision>
  <dcterms:created xsi:type="dcterms:W3CDTF">2018-01-05T16:38:53Z</dcterms:created>
  <dcterms:modified xsi:type="dcterms:W3CDTF">2022-05-08T12:56:48Z</dcterms:modified>
</cp:coreProperties>
</file>