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548" r:id="rId3"/>
    <p:sldId id="2394" r:id="rId4"/>
    <p:sldId id="3181" r:id="rId5"/>
    <p:sldId id="3184" r:id="rId6"/>
    <p:sldId id="3182" r:id="rId7"/>
    <p:sldId id="3185" r:id="rId8"/>
    <p:sldId id="3168" r:id="rId9"/>
    <p:sldId id="454" r:id="rId10"/>
    <p:sldId id="9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548"/>
            <p14:sldId id="2394"/>
            <p14:sldId id="3181"/>
            <p14:sldId id="3184"/>
            <p14:sldId id="3182"/>
            <p14:sldId id="3185"/>
            <p14:sldId id="3168"/>
            <p14:sldId id="454"/>
            <p14:sldId id="965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7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3242"/>
    <a:srgbClr val="FF2D2D"/>
    <a:srgbClr val="F16B90"/>
    <a:srgbClr val="53AFDB"/>
    <a:srgbClr val="A43695"/>
    <a:srgbClr val="FFFF00"/>
    <a:srgbClr val="FF5050"/>
    <a:srgbClr val="FF00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4" autoAdjust="0"/>
    <p:restoredTop sz="93969" autoAdjust="0"/>
  </p:normalViewPr>
  <p:slideViewPr>
    <p:cSldViewPr snapToGrid="0">
      <p:cViewPr varScale="1">
        <p:scale>
          <a:sx n="115" d="100"/>
          <a:sy n="115" d="100"/>
        </p:scale>
        <p:origin x="24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01.06.2022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60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4305" y="1847765"/>
            <a:ext cx="4388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Письмове додавання і віднімання трицифрових чисел. Письмове ділення на одноцифрове число. Розв’язування задач </a:t>
            </a:r>
            <a:endParaRPr lang="uk-UA" sz="199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D5DB3E-6C42-4A66-9A48-FBFC624DD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b="10870"/>
          <a:stretch/>
        </p:blipFill>
        <p:spPr>
          <a:xfrm>
            <a:off x="7541212" y="1014452"/>
            <a:ext cx="4386710" cy="560765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01.06.2022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FFFF00"/>
                </a:solidFill>
              </a:rPr>
              <a:t>МИРНИХ ТА СОНЯЧНИХ ВАМ КАНІКУЛ!!!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01.06.2022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</a:t>
            </a:r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4B4A5907-18EA-4174-8946-7F20039FDB2F}"/>
              </a:ext>
            </a:extLst>
          </p:cNvPr>
          <p:cNvGrpSpPr/>
          <p:nvPr/>
        </p:nvGrpSpPr>
        <p:grpSpPr>
          <a:xfrm>
            <a:off x="5601903" y="1008959"/>
            <a:ext cx="6485759" cy="5709475"/>
            <a:chOff x="5601903" y="1008959"/>
            <a:chExt cx="6485759" cy="5709475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884B806-B92B-4020-A18F-67FE04C4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88" b="8491"/>
            <a:stretch/>
          </p:blipFill>
          <p:spPr>
            <a:xfrm>
              <a:off x="5601903" y="1056640"/>
              <a:ext cx="6485759" cy="5661794"/>
            </a:xfrm>
            <a:prstGeom prst="rect">
              <a:avLst/>
            </a:prstGeom>
          </p:spPr>
        </p:pic>
        <p:sp>
          <p:nvSpPr>
            <p:cNvPr id="9" name="Полілінія: фігура 8">
              <a:extLst>
                <a:ext uri="{FF2B5EF4-FFF2-40B4-BE49-F238E27FC236}">
                  <a16:creationId xmlns:a16="http://schemas.microsoft.com/office/drawing/2014/main" id="{082C94E0-84C8-4B1E-8990-8762244FD1F0}"/>
                </a:ext>
              </a:extLst>
            </p:cNvPr>
            <p:cNvSpPr/>
            <p:nvPr/>
          </p:nvSpPr>
          <p:spPr>
            <a:xfrm>
              <a:off x="6883268" y="1008959"/>
              <a:ext cx="4721107" cy="919745"/>
            </a:xfrm>
            <a:custGeom>
              <a:avLst/>
              <a:gdLst>
                <a:gd name="connsiteX0" fmla="*/ 277928 w 4721107"/>
                <a:gd name="connsiteY0" fmla="*/ 88321 h 919745"/>
                <a:gd name="connsiteX1" fmla="*/ 518559 w 4721107"/>
                <a:gd name="connsiteY1" fmla="*/ 598460 h 919745"/>
                <a:gd name="connsiteX2" fmla="*/ 653313 w 4721107"/>
                <a:gd name="connsiteY2" fmla="*/ 916094 h 919745"/>
                <a:gd name="connsiteX3" fmla="*/ 1259705 w 4721107"/>
                <a:gd name="connsiteY3" fmla="*/ 752464 h 919745"/>
                <a:gd name="connsiteX4" fmla="*/ 1712092 w 4721107"/>
                <a:gd name="connsiteY4" fmla="*/ 473332 h 919745"/>
                <a:gd name="connsiteX5" fmla="*/ 2424361 w 4721107"/>
                <a:gd name="connsiteY5" fmla="*/ 473332 h 919745"/>
                <a:gd name="connsiteX6" fmla="*/ 3781524 w 4721107"/>
                <a:gd name="connsiteY6" fmla="*/ 675462 h 919745"/>
                <a:gd name="connsiteX7" fmla="*/ 4667048 w 4721107"/>
                <a:gd name="connsiteY7" fmla="*/ 444456 h 919745"/>
                <a:gd name="connsiteX8" fmla="*/ 4590046 w 4721107"/>
                <a:gd name="connsiteY8" fmla="*/ 136447 h 919745"/>
                <a:gd name="connsiteX9" fmla="*/ 4310913 w 4721107"/>
                <a:gd name="connsiteY9" fmla="*/ 11319 h 919745"/>
                <a:gd name="connsiteX10" fmla="*/ 316429 w 4721107"/>
                <a:gd name="connsiteY10" fmla="*/ 11319 h 919745"/>
                <a:gd name="connsiteX11" fmla="*/ 277928 w 4721107"/>
                <a:gd name="connsiteY11" fmla="*/ 88321 h 91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1107" h="919745">
                  <a:moveTo>
                    <a:pt x="277928" y="88321"/>
                  </a:moveTo>
                  <a:cubicBezTo>
                    <a:pt x="311616" y="186178"/>
                    <a:pt x="455995" y="460498"/>
                    <a:pt x="518559" y="598460"/>
                  </a:cubicBezTo>
                  <a:cubicBezTo>
                    <a:pt x="581123" y="736422"/>
                    <a:pt x="529789" y="890427"/>
                    <a:pt x="653313" y="916094"/>
                  </a:cubicBezTo>
                  <a:cubicBezTo>
                    <a:pt x="776837" y="941761"/>
                    <a:pt x="1083242" y="826258"/>
                    <a:pt x="1259705" y="752464"/>
                  </a:cubicBezTo>
                  <a:cubicBezTo>
                    <a:pt x="1436168" y="678670"/>
                    <a:pt x="1517983" y="519854"/>
                    <a:pt x="1712092" y="473332"/>
                  </a:cubicBezTo>
                  <a:cubicBezTo>
                    <a:pt x="1906201" y="426810"/>
                    <a:pt x="2079456" y="439644"/>
                    <a:pt x="2424361" y="473332"/>
                  </a:cubicBezTo>
                  <a:cubicBezTo>
                    <a:pt x="2769266" y="507020"/>
                    <a:pt x="3407743" y="680275"/>
                    <a:pt x="3781524" y="675462"/>
                  </a:cubicBezTo>
                  <a:cubicBezTo>
                    <a:pt x="4155305" y="670649"/>
                    <a:pt x="4532294" y="534292"/>
                    <a:pt x="4667048" y="444456"/>
                  </a:cubicBezTo>
                  <a:cubicBezTo>
                    <a:pt x="4801802" y="354620"/>
                    <a:pt x="4649402" y="208636"/>
                    <a:pt x="4590046" y="136447"/>
                  </a:cubicBezTo>
                  <a:cubicBezTo>
                    <a:pt x="4530690" y="64258"/>
                    <a:pt x="5023183" y="32174"/>
                    <a:pt x="4310913" y="11319"/>
                  </a:cubicBezTo>
                  <a:cubicBezTo>
                    <a:pt x="3598644" y="-9536"/>
                    <a:pt x="986989" y="3298"/>
                    <a:pt x="316429" y="11319"/>
                  </a:cubicBezTo>
                  <a:cubicBezTo>
                    <a:pt x="-354131" y="19340"/>
                    <a:pt x="244240" y="-9536"/>
                    <a:pt x="277928" y="8832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71891ECB-C37E-4FC8-A2F4-E8DB089E46AF}"/>
              </a:ext>
            </a:extLst>
          </p:cNvPr>
          <p:cNvSpPr/>
          <p:nvPr/>
        </p:nvSpPr>
        <p:spPr>
          <a:xfrm>
            <a:off x="362652" y="1441969"/>
            <a:ext cx="4755964" cy="49618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Ось і дзвоник дав сигнал,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Працювати час настав.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Тож і ми часу не гаймо,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І урок розпочинаймо!</a:t>
            </a:r>
          </a:p>
        </p:txBody>
      </p:sp>
    </p:spTree>
    <p:extLst>
      <p:ext uri="{BB962C8B-B14F-4D97-AF65-F5344CB8AC3E}">
        <p14:creationId xmlns:p14="http://schemas.microsoft.com/office/powerpoint/2010/main" val="12411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01.06.2022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D7AA325-B108-45F1-BC42-89F05998A8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7" r="14752"/>
          <a:stretch/>
        </p:blipFill>
        <p:spPr>
          <a:xfrm>
            <a:off x="1040219" y="3355578"/>
            <a:ext cx="400910" cy="82895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86A23F5-EDC7-428C-BCB8-10CEBDBD6F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7" r="54723"/>
          <a:stretch/>
        </p:blipFill>
        <p:spPr>
          <a:xfrm>
            <a:off x="2172799" y="3343321"/>
            <a:ext cx="600313" cy="82895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917F98BF-5FCE-4FA9-87F7-9CC557F598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r="89859"/>
          <a:stretch/>
        </p:blipFill>
        <p:spPr>
          <a:xfrm>
            <a:off x="1427988" y="3367835"/>
            <a:ext cx="400910" cy="82895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CD10FE9-AEBE-431B-BA34-FCD4A09F7C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2" r="66567"/>
          <a:stretch/>
        </p:blipFill>
        <p:spPr>
          <a:xfrm>
            <a:off x="4044534" y="3367835"/>
            <a:ext cx="400910" cy="82895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7EB976F7-15CB-4022-A596-568DFE9C86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7" r="54723"/>
          <a:stretch/>
        </p:blipFill>
        <p:spPr>
          <a:xfrm>
            <a:off x="2590852" y="3355578"/>
            <a:ext cx="600313" cy="82895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43F8BCD7-03CE-4846-9F16-F0D4AFE1B2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r="89859"/>
          <a:stretch/>
        </p:blipFill>
        <p:spPr>
          <a:xfrm>
            <a:off x="5435612" y="3355578"/>
            <a:ext cx="400910" cy="8289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3E25381-96C2-4A14-9D21-81FFB7AE24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2" r="44448"/>
          <a:stretch/>
        </p:blipFill>
        <p:spPr>
          <a:xfrm>
            <a:off x="4893046" y="3367835"/>
            <a:ext cx="600313" cy="82895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33B9B2F-7AA4-4AF2-9366-1B53215AE1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7" r="14752"/>
          <a:stretch/>
        </p:blipFill>
        <p:spPr>
          <a:xfrm>
            <a:off x="3652286" y="3355578"/>
            <a:ext cx="400910" cy="8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01.06.2022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671A639E-BE28-4413-A0EC-5CC536421D60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Склади й розв’яжи задачу про пошиття </a:t>
            </a:r>
            <a:r>
              <a:rPr lang="uk-UA" sz="2000" b="1" dirty="0" smtClean="0">
                <a:solidFill>
                  <a:schemeClr val="bg1"/>
                </a:solidFill>
              </a:rPr>
              <a:t>пальт.</a:t>
            </a:r>
            <a:endParaRPr lang="uk-UA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Таблиця 5">
            <a:extLst>
              <a:ext uri="{FF2B5EF4-FFF2-40B4-BE49-F238E27FC236}">
                <a16:creationId xmlns:a16="http://schemas.microsoft.com/office/drawing/2014/main" id="{20F1D17A-4118-44B5-964F-8C7D9429A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20397"/>
              </p:ext>
            </p:extLst>
          </p:nvPr>
        </p:nvGraphicFramePr>
        <p:xfrm>
          <a:off x="233018" y="1279291"/>
          <a:ext cx="11676762" cy="2677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2254">
                  <a:extLst>
                    <a:ext uri="{9D8B030D-6E8A-4147-A177-3AD203B41FA5}">
                      <a16:colId xmlns:a16="http://schemas.microsoft.com/office/drawing/2014/main" val="2432296988"/>
                    </a:ext>
                  </a:extLst>
                </a:gridCol>
                <a:gridCol w="3892254">
                  <a:extLst>
                    <a:ext uri="{9D8B030D-6E8A-4147-A177-3AD203B41FA5}">
                      <a16:colId xmlns:a16="http://schemas.microsoft.com/office/drawing/2014/main" val="3156362578"/>
                    </a:ext>
                  </a:extLst>
                </a:gridCol>
                <a:gridCol w="3892254">
                  <a:extLst>
                    <a:ext uri="{9D8B030D-6E8A-4147-A177-3AD203B41FA5}">
                      <a16:colId xmlns:a16="http://schemas.microsoft.com/office/drawing/2014/main" val="2831871775"/>
                    </a:ext>
                  </a:extLst>
                </a:gridCol>
              </a:tblGrid>
              <a:tr h="892395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Норма витрати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Кількість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Загальна витрата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697445"/>
                  </a:ext>
                </a:extLst>
              </a:tr>
              <a:tr h="892395">
                <a:tc rowSpan="2"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Однакова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6 шт.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18 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398737"/>
                  </a:ext>
                </a:extLst>
              </a:tr>
              <a:tr h="892395">
                <a:tc vMerge="1"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Велосипедист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96 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271939"/>
                  </a:ext>
                </a:extLst>
              </a:tr>
            </a:tbl>
          </a:graphicData>
        </a:graphic>
      </p:graphicFrame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E9F9764-00FA-41A6-B57B-48C66025278A}"/>
              </a:ext>
            </a:extLst>
          </p:cNvPr>
          <p:cNvSpPr/>
          <p:nvPr/>
        </p:nvSpPr>
        <p:spPr>
          <a:xfrm>
            <a:off x="1344294" y="4191832"/>
            <a:ext cx="10565486" cy="239781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При пошитті 6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пальт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використали 18 метрів тканини.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Скільки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можна пошити таких самих пальт з 96 м тканини?</a:t>
            </a:r>
          </a:p>
        </p:txBody>
      </p:sp>
    </p:spTree>
    <p:extLst>
      <p:ext uri="{BB962C8B-B14F-4D97-AF65-F5344CB8AC3E}">
        <p14:creationId xmlns:p14="http://schemas.microsoft.com/office/powerpoint/2010/main" val="29851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01.06.2022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671A639E-BE28-4413-A0EC-5CC536421D60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Склади й розв’яжи задачу про пошиття пальт.</a:t>
            </a:r>
          </a:p>
        </p:txBody>
      </p:sp>
      <p:graphicFrame>
        <p:nvGraphicFramePr>
          <p:cNvPr id="20" name="Таблиця 5">
            <a:extLst>
              <a:ext uri="{FF2B5EF4-FFF2-40B4-BE49-F238E27FC236}">
                <a16:creationId xmlns:a16="http://schemas.microsoft.com/office/drawing/2014/main" id="{20F1D17A-4118-44B5-964F-8C7D9429AFB8}"/>
              </a:ext>
            </a:extLst>
          </p:cNvPr>
          <p:cNvGraphicFramePr>
            <a:graphicFrameLocks noGrp="1"/>
          </p:cNvGraphicFramePr>
          <p:nvPr/>
        </p:nvGraphicFramePr>
        <p:xfrm>
          <a:off x="233018" y="1279291"/>
          <a:ext cx="11676762" cy="2677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2254">
                  <a:extLst>
                    <a:ext uri="{9D8B030D-6E8A-4147-A177-3AD203B41FA5}">
                      <a16:colId xmlns:a16="http://schemas.microsoft.com/office/drawing/2014/main" val="2432296988"/>
                    </a:ext>
                  </a:extLst>
                </a:gridCol>
                <a:gridCol w="3892254">
                  <a:extLst>
                    <a:ext uri="{9D8B030D-6E8A-4147-A177-3AD203B41FA5}">
                      <a16:colId xmlns:a16="http://schemas.microsoft.com/office/drawing/2014/main" val="3156362578"/>
                    </a:ext>
                  </a:extLst>
                </a:gridCol>
                <a:gridCol w="3892254">
                  <a:extLst>
                    <a:ext uri="{9D8B030D-6E8A-4147-A177-3AD203B41FA5}">
                      <a16:colId xmlns:a16="http://schemas.microsoft.com/office/drawing/2014/main" val="2831871775"/>
                    </a:ext>
                  </a:extLst>
                </a:gridCol>
              </a:tblGrid>
              <a:tr h="892395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Норма витрати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Кількість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Загальна витрата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697445"/>
                  </a:ext>
                </a:extLst>
              </a:tr>
              <a:tr h="892395">
                <a:tc rowSpan="2"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Однакова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6 шт.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18 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398737"/>
                  </a:ext>
                </a:extLst>
              </a:tr>
              <a:tr h="892395">
                <a:tc vMerge="1"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Велосипедист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96 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271939"/>
                  </a:ext>
                </a:extLst>
              </a:tr>
            </a:tbl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AFA586B-2A80-4A68-BBB3-E0A598F36B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958" b="73539"/>
          <a:stretch/>
        </p:blipFill>
        <p:spPr>
          <a:xfrm>
            <a:off x="1062116" y="3963129"/>
            <a:ext cx="11001611" cy="2873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731642-D765-4CAC-A2C3-B3C156FEDCC2}"/>
              </a:ext>
            </a:extLst>
          </p:cNvPr>
          <p:cNvSpPr txBox="1"/>
          <p:nvPr/>
        </p:nvSpPr>
        <p:spPr>
          <a:xfrm>
            <a:off x="1065658" y="4219671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F76412-D23F-4424-A033-D9435DDDB610}"/>
              </a:ext>
            </a:extLst>
          </p:cNvPr>
          <p:cNvSpPr txBox="1"/>
          <p:nvPr/>
        </p:nvSpPr>
        <p:spPr>
          <a:xfrm>
            <a:off x="3237839" y="4226826"/>
            <a:ext cx="331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(м) – для 1 </a:t>
            </a:r>
            <a:r>
              <a:rPr lang="uk-UA" sz="3200" dirty="0" smtClean="0">
                <a:latin typeface="Monotype Corsiva" panose="03010101010201010101" pitchFamily="66" charset="0"/>
              </a:rPr>
              <a:t>пальто.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7AEC5-CE0A-4714-9E38-92DB888C9960}"/>
              </a:ext>
            </a:extLst>
          </p:cNvPr>
          <p:cNvSpPr txBox="1"/>
          <p:nvPr/>
        </p:nvSpPr>
        <p:spPr>
          <a:xfrm>
            <a:off x="1054100" y="482777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9A1DF6-06E2-41E9-8BC9-BD1186B55CCA}"/>
              </a:ext>
            </a:extLst>
          </p:cNvPr>
          <p:cNvSpPr txBox="1"/>
          <p:nvPr/>
        </p:nvSpPr>
        <p:spPr>
          <a:xfrm>
            <a:off x="1062116" y="5388886"/>
            <a:ext cx="108556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32 пальта можна пошити з 96 м тканини.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EA8C68F-424A-47FE-9D14-D8BBD0C2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r="81604"/>
          <a:stretch/>
        </p:blipFill>
        <p:spPr>
          <a:xfrm>
            <a:off x="1498948" y="4198859"/>
            <a:ext cx="363461" cy="6081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12829FB-F31C-47FA-9412-4CAC9EC7E2F8}"/>
              </a:ext>
            </a:extLst>
          </p:cNvPr>
          <p:cNvSpPr txBox="1"/>
          <p:nvPr/>
        </p:nvSpPr>
        <p:spPr>
          <a:xfrm>
            <a:off x="2644128" y="420408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B942CF7-FD87-4F45-94DD-A1BE32D673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7" r="14793"/>
          <a:stretch/>
        </p:blipFill>
        <p:spPr>
          <a:xfrm>
            <a:off x="1808947" y="4202435"/>
            <a:ext cx="316944" cy="6081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F1D63E3-1DA6-4175-B6C1-BFF2AED0A4EB}"/>
              </a:ext>
            </a:extLst>
          </p:cNvPr>
          <p:cNvSpPr txBox="1"/>
          <p:nvPr/>
        </p:nvSpPr>
        <p:spPr>
          <a:xfrm>
            <a:off x="2074557" y="417505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9AACF75-5DA6-4C12-A59D-8C0DDC86E8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8" r="33840"/>
          <a:stretch/>
        </p:blipFill>
        <p:spPr>
          <a:xfrm>
            <a:off x="2335533" y="4193226"/>
            <a:ext cx="443631" cy="6081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53BB173-AB45-406C-8D25-185C6C941B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8" r="65762"/>
          <a:stretch/>
        </p:blipFill>
        <p:spPr>
          <a:xfrm>
            <a:off x="3055227" y="4215164"/>
            <a:ext cx="316944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EFF6CDC-C96F-4923-BFDF-B460DCD601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5" r="3125"/>
          <a:stretch/>
        </p:blipFill>
        <p:spPr>
          <a:xfrm>
            <a:off x="1533880" y="4799748"/>
            <a:ext cx="316944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BC87DDD-9819-4AC4-B21C-1738D8EB90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8" r="33840"/>
          <a:stretch/>
        </p:blipFill>
        <p:spPr>
          <a:xfrm>
            <a:off x="1717430" y="4799747"/>
            <a:ext cx="443631" cy="608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5259957-6841-4281-AA28-667A215478E4}"/>
              </a:ext>
            </a:extLst>
          </p:cNvPr>
          <p:cNvSpPr txBox="1"/>
          <p:nvPr/>
        </p:nvSpPr>
        <p:spPr>
          <a:xfrm>
            <a:off x="2045021" y="47431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24E4A9-5DE3-4366-91A0-ADD0130374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8" r="65762"/>
          <a:stretch/>
        </p:blipFill>
        <p:spPr>
          <a:xfrm>
            <a:off x="2418490" y="4800192"/>
            <a:ext cx="316944" cy="60810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DEC1C0A-EE7F-456E-A837-ABB7FECAD85F}"/>
              </a:ext>
            </a:extLst>
          </p:cNvPr>
          <p:cNvSpPr txBox="1"/>
          <p:nvPr/>
        </p:nvSpPr>
        <p:spPr>
          <a:xfrm>
            <a:off x="2594681" y="480187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02FA5846-9BC5-4421-B4AD-A051C7E272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8" r="65762"/>
          <a:stretch/>
        </p:blipFill>
        <p:spPr>
          <a:xfrm>
            <a:off x="3035215" y="4790207"/>
            <a:ext cx="316944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03EF9259-5262-4E3C-9AE9-B9AF45B6E0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73811"/>
          <a:stretch/>
        </p:blipFill>
        <p:spPr>
          <a:xfrm>
            <a:off x="3352159" y="4790207"/>
            <a:ext cx="316944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4CBF68D-50A1-488B-B7D7-0F824932E548}"/>
              </a:ext>
            </a:extLst>
          </p:cNvPr>
          <p:cNvSpPr txBox="1"/>
          <p:nvPr/>
        </p:nvSpPr>
        <p:spPr>
          <a:xfrm>
            <a:off x="3506859" y="4835378"/>
            <a:ext cx="331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(п.) </a:t>
            </a:r>
          </a:p>
        </p:txBody>
      </p:sp>
    </p:spTree>
    <p:extLst>
      <p:ext uri="{BB962C8B-B14F-4D97-AF65-F5344CB8AC3E}">
        <p14:creationId xmlns:p14="http://schemas.microsoft.com/office/powerpoint/2010/main" val="376991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0" grpId="0"/>
      <p:bldP spid="34" grpId="0"/>
      <p:bldP spid="52" grpId="0"/>
      <p:bldP spid="54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98CC15-E45E-413D-B5B6-52DAB6F122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217874" y="2167305"/>
            <a:ext cx="3553186" cy="407049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01.06.2022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Прямоугольник 4">
            <a:extLst>
              <a:ext uri="{FF2B5EF4-FFF2-40B4-BE49-F238E27FC236}">
                <a16:creationId xmlns:a16="http://schemas.microsoft.com/office/drawing/2014/main" id="{7EA15F84-9F6B-4ABE-A78D-033C68FB3C2E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Скругленный прямоугольник 41">
                <a:extLst>
                  <a:ext uri="{FF2B5EF4-FFF2-40B4-BE49-F238E27FC236}">
                    <a16:creationId xmlns:a16="http://schemas.microsoft.com/office/drawing/2014/main" id="{78610A23-816F-4485-A82B-C471321FE41B}"/>
                  </a:ext>
                </a:extLst>
              </p:cNvPr>
              <p:cNvSpPr/>
              <p:nvPr/>
            </p:nvSpPr>
            <p:spPr>
              <a:xfrm>
                <a:off x="3898670" y="1307255"/>
                <a:ext cx="8071657" cy="4046141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На клумбі </a:t>
                </a:r>
                <a:r>
                  <a:rPr lang="uk-UA" sz="40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розквітло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15 ромашок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Це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всіх квітів, що розквітли на клумбі. Скільки інших квітів розквітло на клумбі? 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1" name="Скругленный прямоугольник 41">
                <a:extLst>
                  <a:ext uri="{FF2B5EF4-FFF2-40B4-BE49-F238E27FC236}">
                    <a16:creationId xmlns:a16="http://schemas.microsoft.com/office/drawing/2014/main" id="{78610A23-816F-4485-A82B-C471321FE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70" y="1307255"/>
                <a:ext cx="8071657" cy="4046141"/>
              </a:xfrm>
              <a:prstGeom prst="roundRect">
                <a:avLst/>
              </a:prstGeom>
              <a:blipFill>
                <a:blip r:embed="rId4"/>
                <a:stretch>
                  <a:fillRect l="-150" r="-301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4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98CC15-E45E-413D-B5B6-52DAB6F122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165669" y="1890963"/>
            <a:ext cx="3609851" cy="354574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01.06.2022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Прямоугольник 4">
            <a:extLst>
              <a:ext uri="{FF2B5EF4-FFF2-40B4-BE49-F238E27FC236}">
                <a16:creationId xmlns:a16="http://schemas.microsoft.com/office/drawing/2014/main" id="{7EA15F84-9F6B-4ABE-A78D-033C68FB3C2E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ACA2812-F461-4C71-803D-BEA92F1879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D719416-784D-48EF-ACCF-C0E9AE4AAB53}"/>
              </a:ext>
            </a:extLst>
          </p:cNvPr>
          <p:cNvSpPr txBox="1"/>
          <p:nvPr/>
        </p:nvSpPr>
        <p:spPr>
          <a:xfrm>
            <a:off x="3810130" y="1472055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20EC9B-8561-4281-BCAF-B6E3C182DB0B}"/>
              </a:ext>
            </a:extLst>
          </p:cNvPr>
          <p:cNvSpPr txBox="1"/>
          <p:nvPr/>
        </p:nvSpPr>
        <p:spPr>
          <a:xfrm>
            <a:off x="6286996" y="1468591"/>
            <a:ext cx="317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кв</a:t>
            </a:r>
            <a:r>
              <a:rPr lang="uk-UA" sz="3200" dirty="0">
                <a:latin typeface="Monotype Corsiva" panose="03010101010201010101" pitchFamily="66" charset="0"/>
              </a:rPr>
              <a:t>.) – всього.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B7DED5-C88D-4538-B35C-61277675AA33}"/>
              </a:ext>
            </a:extLst>
          </p:cNvPr>
          <p:cNvSpPr txBox="1"/>
          <p:nvPr/>
        </p:nvSpPr>
        <p:spPr>
          <a:xfrm>
            <a:off x="3798572" y="208015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EE03723-C1E9-4906-93A2-7DAEF69014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3" r="46396"/>
          <a:stretch/>
        </p:blipFill>
        <p:spPr>
          <a:xfrm>
            <a:off x="4521578" y="1451242"/>
            <a:ext cx="336872" cy="6081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DD9E6DD-317B-4A64-837B-DC81E7730811}"/>
              </a:ext>
            </a:extLst>
          </p:cNvPr>
          <p:cNvSpPr txBox="1"/>
          <p:nvPr/>
        </p:nvSpPr>
        <p:spPr>
          <a:xfrm>
            <a:off x="4790751" y="143196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94F2CE9-9581-4FCD-9B2F-EA4790B182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r="54371"/>
          <a:stretch/>
        </p:blipFill>
        <p:spPr>
          <a:xfrm>
            <a:off x="5156239" y="1460391"/>
            <a:ext cx="363461" cy="6081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BC9DE1D-FDFB-453B-BEEB-826FE3208618}"/>
              </a:ext>
            </a:extLst>
          </p:cNvPr>
          <p:cNvSpPr txBox="1"/>
          <p:nvPr/>
        </p:nvSpPr>
        <p:spPr>
          <a:xfrm>
            <a:off x="3814607" y="2666350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45 інших квітів розквітло на клумбі.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7B5F2B2-A04C-4117-AFA2-DA7DE4BC3A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3" r="81001"/>
          <a:stretch/>
        </p:blipFill>
        <p:spPr>
          <a:xfrm>
            <a:off x="4243420" y="1451243"/>
            <a:ext cx="363461" cy="608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0FBBDF-D884-4437-88C8-C8FF275E0ACA}"/>
              </a:ext>
            </a:extLst>
          </p:cNvPr>
          <p:cNvSpPr txBox="1"/>
          <p:nvPr/>
        </p:nvSpPr>
        <p:spPr>
          <a:xfrm>
            <a:off x="5387002" y="145507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E436921-C1DD-4B95-8DCE-9BC53F4CC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9" r="34185"/>
          <a:stretch/>
        </p:blipFill>
        <p:spPr>
          <a:xfrm>
            <a:off x="5733522" y="1439622"/>
            <a:ext cx="363461" cy="6081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BF58F8-5168-45D0-8701-E9750A22ADD8}"/>
              </a:ext>
            </a:extLst>
          </p:cNvPr>
          <p:cNvSpPr txBox="1"/>
          <p:nvPr/>
        </p:nvSpPr>
        <p:spPr>
          <a:xfrm>
            <a:off x="5653048" y="203985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2309F91-388D-47FC-846D-AB1B32552C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r="81015"/>
          <a:stretch/>
        </p:blipFill>
        <p:spPr>
          <a:xfrm>
            <a:off x="5119490" y="2039930"/>
            <a:ext cx="363461" cy="60810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D934C00-CD36-4909-83F2-C6B91A20BC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0" r="46709"/>
          <a:stretch/>
        </p:blipFill>
        <p:spPr>
          <a:xfrm>
            <a:off x="5404476" y="2047723"/>
            <a:ext cx="336872" cy="6081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6C92FA-CD87-422B-BCA8-67FCF881DC8A}"/>
              </a:ext>
            </a:extLst>
          </p:cNvPr>
          <p:cNvSpPr txBox="1"/>
          <p:nvPr/>
        </p:nvSpPr>
        <p:spPr>
          <a:xfrm>
            <a:off x="4794759" y="199461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53B1262-2AB0-417E-88D0-E4F7763F71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r="88588"/>
          <a:stretch/>
        </p:blipFill>
        <p:spPr>
          <a:xfrm>
            <a:off x="6052492" y="1439622"/>
            <a:ext cx="363461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2939E82-D6E0-4747-A896-17AA14D8F6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9" r="34185"/>
          <a:stretch/>
        </p:blipFill>
        <p:spPr>
          <a:xfrm>
            <a:off x="4253653" y="2045900"/>
            <a:ext cx="363461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6927A41F-2849-47D4-A6D8-18A8982C73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r="88588"/>
          <a:stretch/>
        </p:blipFill>
        <p:spPr>
          <a:xfrm>
            <a:off x="4572623" y="2045900"/>
            <a:ext cx="363461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19FBAA82-2F12-4555-8F85-26F96464BA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r="54371"/>
          <a:stretch/>
        </p:blipFill>
        <p:spPr>
          <a:xfrm>
            <a:off x="6070818" y="2037387"/>
            <a:ext cx="363461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18ECC24-6165-4C9B-A820-A411A427D0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0" r="46709"/>
          <a:stretch/>
        </p:blipFill>
        <p:spPr>
          <a:xfrm>
            <a:off x="6343483" y="2047723"/>
            <a:ext cx="336872" cy="60810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627734B-9082-4566-8377-0028102A67BA}"/>
              </a:ext>
            </a:extLst>
          </p:cNvPr>
          <p:cNvSpPr txBox="1"/>
          <p:nvPr/>
        </p:nvSpPr>
        <p:spPr>
          <a:xfrm>
            <a:off x="6612537" y="2036475"/>
            <a:ext cx="317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кв</a:t>
            </a:r>
            <a:r>
              <a:rPr lang="uk-UA" sz="3200" dirty="0">
                <a:latin typeface="Monotype Corsiva" panose="03010101010201010101" pitchFamily="66" charset="0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13097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30" grpId="0"/>
      <p:bldP spid="33" grpId="0"/>
      <p:bldP spid="36" grpId="0"/>
      <p:bldP spid="41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01.06.2022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Самостійна роботи учнів.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48886" y="1185892"/>
            <a:ext cx="1174311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0070C0"/>
                </a:solidFill>
              </a:rPr>
              <a:t>Задача</a:t>
            </a:r>
            <a:r>
              <a:rPr lang="ru-RU" sz="4400" b="1" dirty="0">
                <a:solidFill>
                  <a:srgbClr val="0070C0"/>
                </a:solidFill>
              </a:rPr>
              <a:t> №728 </a:t>
            </a:r>
            <a:endParaRPr lang="ru-RU" sz="4400" b="1" dirty="0" smtClean="0">
              <a:solidFill>
                <a:srgbClr val="0070C0"/>
              </a:solidFill>
            </a:endParaRPr>
          </a:p>
          <a:p>
            <a:pPr algn="ctr"/>
            <a:endParaRPr lang="ru-RU" sz="4400" b="1" dirty="0">
              <a:solidFill>
                <a:srgbClr val="0070C0"/>
              </a:solidFill>
            </a:endParaRPr>
          </a:p>
          <a:p>
            <a:r>
              <a:rPr lang="ru-RU" sz="4400" b="1" dirty="0" smtClean="0">
                <a:solidFill>
                  <a:schemeClr val="accent2">
                    <a:lumMod val="75000"/>
                  </a:schemeClr>
                </a:solidFill>
              </a:rPr>
              <a:t>БУЛО</a:t>
            </a:r>
            <a:r>
              <a:rPr lang="ru-RU" sz="4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ru-RU" sz="4400" b="1" dirty="0" smtClean="0">
                <a:solidFill>
                  <a:schemeClr val="accent2">
                    <a:lumMod val="75000"/>
                  </a:schemeClr>
                </a:solidFill>
              </a:rPr>
              <a:t>ВІДЛИЛИ</a:t>
            </a:r>
            <a:r>
              <a:rPr lang="ru-RU" sz="4400" b="1" dirty="0">
                <a:solidFill>
                  <a:schemeClr val="accent2">
                    <a:lumMod val="75000"/>
                  </a:schemeClr>
                </a:solidFill>
              </a:rPr>
              <a:t>				ЗАЛИШИТЬСЯ</a:t>
            </a:r>
          </a:p>
          <a:p>
            <a:r>
              <a:rPr lang="ru-RU" sz="4400" b="1" dirty="0">
                <a:solidFill>
                  <a:srgbClr val="7030A0"/>
                </a:solidFill>
              </a:rPr>
              <a:t>? л		? л, 5 </a:t>
            </a:r>
            <a:r>
              <a:rPr lang="ru-RU" sz="4400" b="1" dirty="0" err="1">
                <a:solidFill>
                  <a:srgbClr val="7030A0"/>
                </a:solidFill>
              </a:rPr>
              <a:t>разів</a:t>
            </a:r>
            <a:r>
              <a:rPr lang="ru-RU" sz="4400" b="1" dirty="0">
                <a:solidFill>
                  <a:srgbClr val="7030A0"/>
                </a:solidFill>
              </a:rPr>
              <a:t> по 12 л		25 л</a:t>
            </a:r>
          </a:p>
          <a:p>
            <a:r>
              <a:rPr lang="ru-RU" sz="4400" b="1" dirty="0">
                <a:solidFill>
                  <a:srgbClr val="7030A0"/>
                </a:solidFill>
              </a:rPr>
              <a:t>		? л, 6 </a:t>
            </a:r>
            <a:r>
              <a:rPr lang="ru-RU" sz="4400" b="1" dirty="0" err="1">
                <a:solidFill>
                  <a:srgbClr val="7030A0"/>
                </a:solidFill>
              </a:rPr>
              <a:t>разів</a:t>
            </a:r>
            <a:r>
              <a:rPr lang="ru-RU" sz="4400" b="1" dirty="0">
                <a:solidFill>
                  <a:srgbClr val="7030A0"/>
                </a:solidFill>
              </a:rPr>
              <a:t> по 13 л		? л</a:t>
            </a:r>
          </a:p>
        </p:txBody>
      </p:sp>
    </p:spTree>
    <p:extLst>
      <p:ext uri="{BB962C8B-B14F-4D97-AF65-F5344CB8AC3E}">
        <p14:creationId xmlns:p14="http://schemas.microsoft.com/office/powerpoint/2010/main" val="357224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01.06.2022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39355</TotalTime>
  <Words>298</Words>
  <Application>Microsoft Office PowerPoint</Application>
  <PresentationFormat>Широкоэкранный</PresentationFormat>
  <Paragraphs>123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6370</cp:revision>
  <dcterms:created xsi:type="dcterms:W3CDTF">2018-01-05T16:38:53Z</dcterms:created>
  <dcterms:modified xsi:type="dcterms:W3CDTF">2022-06-01T13:08:13Z</dcterms:modified>
</cp:coreProperties>
</file>