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8" r:id="rId2"/>
    <p:sldId id="1696" r:id="rId3"/>
    <p:sldId id="1662" r:id="rId4"/>
    <p:sldId id="1716" r:id="rId5"/>
    <p:sldId id="1717" r:id="rId6"/>
    <p:sldId id="1718" r:id="rId7"/>
    <p:sldId id="1719" r:id="rId8"/>
    <p:sldId id="1720" r:id="rId9"/>
    <p:sldId id="1697" r:id="rId10"/>
    <p:sldId id="1551" r:id="rId11"/>
    <p:sldId id="1721" r:id="rId12"/>
    <p:sldId id="1722" r:id="rId13"/>
    <p:sldId id="1723" r:id="rId14"/>
    <p:sldId id="1724" r:id="rId15"/>
    <p:sldId id="1725" r:id="rId16"/>
    <p:sldId id="1726" r:id="rId17"/>
    <p:sldId id="1727" r:id="rId18"/>
    <p:sldId id="1728" r:id="rId19"/>
    <p:sldId id="1729" r:id="rId20"/>
    <p:sldId id="1730" r:id="rId21"/>
    <p:sldId id="1731" r:id="rId22"/>
    <p:sldId id="1732" r:id="rId23"/>
    <p:sldId id="1733" r:id="rId24"/>
    <p:sldId id="1735" r:id="rId25"/>
    <p:sldId id="1734" r:id="rId26"/>
    <p:sldId id="1736" r:id="rId27"/>
    <p:sldId id="1737" r:id="rId28"/>
    <p:sldId id="1738" r:id="rId29"/>
    <p:sldId id="1739" r:id="rId30"/>
    <p:sldId id="1743" r:id="rId31"/>
    <p:sldId id="1649" r:id="rId32"/>
    <p:sldId id="1744" r:id="rId33"/>
    <p:sldId id="1443" r:id="rId3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DFA9418-B836-4164-A94E-7C9DD6F5B995}">
          <p14:sldIdLst>
            <p14:sldId id="258"/>
            <p14:sldId id="1696"/>
            <p14:sldId id="1662"/>
            <p14:sldId id="1716"/>
            <p14:sldId id="1717"/>
            <p14:sldId id="1718"/>
            <p14:sldId id="1719"/>
            <p14:sldId id="1720"/>
            <p14:sldId id="1697"/>
            <p14:sldId id="1551"/>
            <p14:sldId id="1721"/>
            <p14:sldId id="1722"/>
            <p14:sldId id="1723"/>
            <p14:sldId id="1724"/>
            <p14:sldId id="1725"/>
            <p14:sldId id="1726"/>
            <p14:sldId id="1727"/>
            <p14:sldId id="1728"/>
            <p14:sldId id="1729"/>
            <p14:sldId id="1730"/>
            <p14:sldId id="1731"/>
            <p14:sldId id="1732"/>
            <p14:sldId id="1733"/>
            <p14:sldId id="1735"/>
            <p14:sldId id="1734"/>
            <p14:sldId id="1736"/>
            <p14:sldId id="1737"/>
            <p14:sldId id="1738"/>
            <p14:sldId id="1739"/>
            <p14:sldId id="1743"/>
          </p14:sldIdLst>
        </p14:section>
        <p14:section name="Раздел без заголовка" id="{AC9334F8-F988-4E78-9E68-3A8F16322EC6}">
          <p14:sldIdLst>
            <p14:sldId id="1649"/>
            <p14:sldId id="1744"/>
            <p14:sldId id="144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лия Цупа" initials="ЮЦ" lastIdx="0" clrIdx="0">
    <p:extLst>
      <p:ext uri="{19B8F6BF-5375-455C-9EA6-DF929625EA0E}">
        <p15:presenceInfo xmlns:p15="http://schemas.microsoft.com/office/powerpoint/2012/main" userId="Юлия Цупа" providerId="None"/>
      </p:ext>
    </p:extLst>
  </p:cmAuthor>
  <p:cmAuthor id="2" name="Василь Цупа" initials="ВЦ" lastIdx="1" clrIdx="1">
    <p:extLst>
      <p:ext uri="{19B8F6BF-5375-455C-9EA6-DF929625EA0E}">
        <p15:presenceInfo xmlns:p15="http://schemas.microsoft.com/office/powerpoint/2012/main" userId="c59f40493c0fa59e" providerId="Windows Live"/>
      </p:ext>
    </p:extLst>
  </p:cmAuthor>
  <p:cmAuthor id="3" name="gulevataya.anna@gmail.com" initials="g" lastIdx="1" clrIdx="2">
    <p:extLst>
      <p:ext uri="{19B8F6BF-5375-455C-9EA6-DF929625EA0E}">
        <p15:presenceInfo xmlns:p15="http://schemas.microsoft.com/office/powerpoint/2012/main" userId="0c68a74debf687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242"/>
    <a:srgbClr val="FF66FF"/>
    <a:srgbClr val="FF3131"/>
    <a:srgbClr val="0D0D0D"/>
    <a:srgbClr val="00B050"/>
    <a:srgbClr val="BA1CBA"/>
    <a:srgbClr val="FFFF00"/>
    <a:srgbClr val="9E0000"/>
    <a:srgbClr val="1694E9"/>
    <a:srgbClr val="C610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3" autoAdjust="0"/>
    <p:restoredTop sz="94322" autoAdjust="0"/>
  </p:normalViewPr>
  <p:slideViewPr>
    <p:cSldViewPr snapToGrid="0">
      <p:cViewPr varScale="1">
        <p:scale>
          <a:sx n="112" d="100"/>
          <a:sy n="112" d="100"/>
        </p:scale>
        <p:origin x="192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pPr/>
              <a:t>15.11.2021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pPr/>
              <a:t>15.11.2021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pPr/>
              <a:t>15.11.2021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pPr/>
              <a:t>15.11.2021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15.11.2021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pPr/>
              <a:t>15.11.2021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pPr/>
              <a:t>15.11.2021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pPr/>
              <a:t>15.11.2021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pPr/>
              <a:t>15.11.2021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15.11.2021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pPr/>
              <a:t>15.11.2021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pPr/>
              <a:t>15.11.2021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pPr/>
              <a:t>15.11.2021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8.png"/><Relationship Id="rId4" Type="http://schemas.openxmlformats.org/officeDocument/2006/relationships/image" Target="../media/image10.png"/><Relationship Id="rId9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8.png"/><Relationship Id="rId4" Type="http://schemas.openxmlformats.org/officeDocument/2006/relationships/image" Target="../media/image10.png"/><Relationship Id="rId9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8.png"/><Relationship Id="rId4" Type="http://schemas.openxmlformats.org/officeDocument/2006/relationships/image" Target="../media/image10.png"/><Relationship Id="rId9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8.png"/><Relationship Id="rId4" Type="http://schemas.openxmlformats.org/officeDocument/2006/relationships/image" Target="../media/image10.png"/><Relationship Id="rId9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8.png"/><Relationship Id="rId4" Type="http://schemas.openxmlformats.org/officeDocument/2006/relationships/image" Target="../media/image10.png"/><Relationship Id="rId9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8.png"/><Relationship Id="rId4" Type="http://schemas.openxmlformats.org/officeDocument/2006/relationships/image" Target="../media/image10.png"/><Relationship Id="rId9" Type="http://schemas.microsoft.com/office/2007/relationships/hdphoto" Target="../media/hdphoto2.wdp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8.png"/><Relationship Id="rId4" Type="http://schemas.openxmlformats.org/officeDocument/2006/relationships/image" Target="../media/image10.png"/><Relationship Id="rId9" Type="http://schemas.microsoft.com/office/2007/relationships/hdphoto" Target="../media/hdphoto2.wdp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8.png"/><Relationship Id="rId4" Type="http://schemas.openxmlformats.org/officeDocument/2006/relationships/image" Target="../media/image10.png"/><Relationship Id="rId9" Type="http://schemas.microsoft.com/office/2007/relationships/hdphoto" Target="../media/hdphoto2.wdp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8.png"/><Relationship Id="rId4" Type="http://schemas.openxmlformats.org/officeDocument/2006/relationships/image" Target="../media/image10.png"/><Relationship Id="rId9" Type="http://schemas.microsoft.com/office/2007/relationships/hdphoto" Target="../media/hdphoto2.wdp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8.png"/><Relationship Id="rId4" Type="http://schemas.openxmlformats.org/officeDocument/2006/relationships/image" Target="../media/image10.png"/><Relationship Id="rId9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24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23.jpeg"/><Relationship Id="rId5" Type="http://schemas.openxmlformats.org/officeDocument/2006/relationships/image" Target="../media/image11.png"/><Relationship Id="rId10" Type="http://schemas.openxmlformats.org/officeDocument/2006/relationships/image" Target="../media/image22.jpeg"/><Relationship Id="rId4" Type="http://schemas.openxmlformats.org/officeDocument/2006/relationships/image" Target="../media/image10.png"/><Relationship Id="rId9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microsoft.com/office/2007/relationships/hdphoto" Target="../media/hdphoto2.wdp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2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microsoft.com/office/2007/relationships/hdphoto" Target="../media/hdphoto2.wdp"/><Relationship Id="rId4" Type="http://schemas.openxmlformats.org/officeDocument/2006/relationships/image" Target="../media/image10.png"/><Relationship Id="rId9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microsoft.com/office/2007/relationships/hdphoto" Target="../media/hdphoto2.wdp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microsoft.com/office/2007/relationships/hdphoto" Target="../media/hdphoto1.wdp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55" t="6285" r="25006" b="12381"/>
          <a:stretch/>
        </p:blipFill>
        <p:spPr>
          <a:xfrm>
            <a:off x="9670581" y="1583079"/>
            <a:ext cx="2326909" cy="4823253"/>
          </a:xfrm>
          <a:prstGeom prst="rect">
            <a:avLst/>
          </a:prstGeom>
        </p:spPr>
      </p:pic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7429" y="2985934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 smtClean="0">
                <a:solidFill>
                  <a:schemeClr val="bg1"/>
                </a:solidFill>
                <a:latin typeface="Monotype Corsiva" panose="03010101010201010101" pitchFamily="66" charset="0"/>
              </a:rPr>
              <a:t>№ </a:t>
            </a:r>
            <a:r>
              <a:rPr lang="en-US" sz="4800" b="1" dirty="0" smtClean="0">
                <a:solidFill>
                  <a:schemeClr val="bg1"/>
                </a:solidFill>
                <a:latin typeface="Monotype Corsiva" panose="03010101010201010101" pitchFamily="66" charset="0"/>
              </a:rPr>
              <a:t>48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31525" y="1627237"/>
            <a:ext cx="686668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rgbClr val="2F3242"/>
                </a:solidFill>
              </a:rPr>
              <a:t>Утворення чисел прилічуванням та відлічуванням одиниці та за їхнім десятковим складом. Складання рівнянь за схемами</a:t>
            </a:r>
            <a:endParaRPr lang="ru-RU" sz="48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7147" y="30948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Математика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3239377" y="399868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800" b="1" dirty="0">
                <a:solidFill>
                  <a:schemeClr val="bg1"/>
                </a:solidFill>
              </a:rPr>
              <a:t>Розділ </a:t>
            </a:r>
            <a:r>
              <a:rPr lang="uk-UA" sz="2800" b="1" dirty="0" smtClean="0">
                <a:solidFill>
                  <a:schemeClr val="bg1"/>
                </a:solidFill>
              </a:rPr>
              <a:t>3. Тисяча. Нумерація трицифрових чисел</a:t>
            </a:r>
            <a:endParaRPr lang="ru-RU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0" r="67143" b="8561"/>
          <a:stretch/>
        </p:blipFill>
        <p:spPr bwMode="auto">
          <a:xfrm>
            <a:off x="103901" y="1267072"/>
            <a:ext cx="1505599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 smtClean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7</a:t>
            </a:r>
            <a:r>
              <a:rPr lang="uk-UA" sz="4000" b="1" dirty="0" smtClean="0">
                <a:solidFill>
                  <a:schemeClr val="bg1"/>
                </a:solidFill>
              </a:rPr>
              <a:t>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 smtClean="0">
                <a:solidFill>
                  <a:schemeClr val="bg1"/>
                </a:solidFill>
              </a:rPr>
              <a:t>Завдання</a:t>
            </a:r>
            <a:endParaRPr lang="uk-UA" sz="14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433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Огородження мурашників у лісі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45" name="Группа 44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46" name="Рисунок 4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7" name="Рисунок 4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7" name="Прямоугольник 26"/>
          <p:cNvSpPr/>
          <p:nvPr/>
        </p:nvSpPr>
        <p:spPr>
          <a:xfrm>
            <a:off x="3355596" y="494531"/>
            <a:ext cx="8531604" cy="40731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Установи закономірність і продовж ряд чисел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2" name="AutoShape 2" descr="Олия соняшников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79865" y="2404866"/>
            <a:ext cx="2576492" cy="3275203"/>
          </a:xfrm>
          <a:prstGeom prst="rect">
            <a:avLst/>
          </a:prstGeom>
        </p:spPr>
      </p:pic>
      <p:sp>
        <p:nvSpPr>
          <p:cNvPr id="49" name="Прямоугольник 48"/>
          <p:cNvSpPr/>
          <p:nvPr/>
        </p:nvSpPr>
        <p:spPr>
          <a:xfrm>
            <a:off x="1632491" y="1790755"/>
            <a:ext cx="1780619" cy="1504895"/>
          </a:xfrm>
          <a:prstGeom prst="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Прямоугольник 53"/>
          <p:cNvSpPr/>
          <p:nvPr/>
        </p:nvSpPr>
        <p:spPr>
          <a:xfrm>
            <a:off x="1883362" y="1972211"/>
            <a:ext cx="122341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000" b="1" dirty="0" smtClean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90</a:t>
            </a:r>
            <a:endParaRPr lang="ru-RU" sz="80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Прямоугольник 54"/>
          <p:cNvSpPr/>
          <p:nvPr/>
        </p:nvSpPr>
        <p:spPr>
          <a:xfrm>
            <a:off x="3537813" y="1790755"/>
            <a:ext cx="1780619" cy="1504895"/>
          </a:xfrm>
          <a:prstGeom prst="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3788684" y="1972211"/>
            <a:ext cx="122341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000" b="1" dirty="0" smtClean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92</a:t>
            </a:r>
            <a:endParaRPr lang="ru-RU" sz="80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Прямоугольник 57"/>
          <p:cNvSpPr/>
          <p:nvPr/>
        </p:nvSpPr>
        <p:spPr>
          <a:xfrm>
            <a:off x="5443135" y="1790755"/>
            <a:ext cx="1780619" cy="1504895"/>
          </a:xfrm>
          <a:prstGeom prst="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>
            <a:off x="5694006" y="1972211"/>
            <a:ext cx="122341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000" b="1" dirty="0" smtClean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94</a:t>
            </a:r>
            <a:endParaRPr lang="ru-RU" sz="80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Прямоугольник 59"/>
          <p:cNvSpPr/>
          <p:nvPr/>
        </p:nvSpPr>
        <p:spPr>
          <a:xfrm>
            <a:off x="7348457" y="1790755"/>
            <a:ext cx="1780619" cy="1504895"/>
          </a:xfrm>
          <a:prstGeom prst="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Прямоугольник 61"/>
          <p:cNvSpPr/>
          <p:nvPr/>
        </p:nvSpPr>
        <p:spPr>
          <a:xfrm>
            <a:off x="7599328" y="1972211"/>
            <a:ext cx="122341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000" b="1" dirty="0" smtClean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96</a:t>
            </a:r>
            <a:endParaRPr lang="ru-RU" sz="80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5" name="Прямоугольник 64"/>
          <p:cNvSpPr/>
          <p:nvPr/>
        </p:nvSpPr>
        <p:spPr>
          <a:xfrm>
            <a:off x="2216464" y="4118368"/>
            <a:ext cx="1780619" cy="1504895"/>
          </a:xfrm>
          <a:prstGeom prst="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Прямоугольник 65"/>
          <p:cNvSpPr/>
          <p:nvPr/>
        </p:nvSpPr>
        <p:spPr>
          <a:xfrm>
            <a:off x="2467335" y="4299824"/>
            <a:ext cx="122341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000" b="1" dirty="0" smtClean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98</a:t>
            </a:r>
            <a:endParaRPr lang="ru-RU" sz="80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7" name="Прямоугольник 66"/>
          <p:cNvSpPr/>
          <p:nvPr/>
        </p:nvSpPr>
        <p:spPr>
          <a:xfrm>
            <a:off x="4392269" y="4118368"/>
            <a:ext cx="1780619" cy="1504895"/>
          </a:xfrm>
          <a:prstGeom prst="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Прямоугольник 67"/>
          <p:cNvSpPr/>
          <p:nvPr/>
        </p:nvSpPr>
        <p:spPr>
          <a:xfrm>
            <a:off x="4383454" y="4299824"/>
            <a:ext cx="1742785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000" b="1" dirty="0" smtClean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</a:t>
            </a:r>
            <a:endParaRPr lang="ru-RU" sz="80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8554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4" grpId="0"/>
      <p:bldP spid="55" grpId="0" animBg="1"/>
      <p:bldP spid="56" grpId="0"/>
      <p:bldP spid="58" grpId="0" animBg="1"/>
      <p:bldP spid="59" grpId="0"/>
      <p:bldP spid="60" grpId="0" animBg="1"/>
      <p:bldP spid="62" grpId="0"/>
      <p:bldP spid="65" grpId="0" animBg="1"/>
      <p:bldP spid="66" grpId="0"/>
      <p:bldP spid="67" grpId="0" animBg="1"/>
      <p:bldP spid="6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0" r="67143" b="8561"/>
          <a:stretch/>
        </p:blipFill>
        <p:spPr bwMode="auto">
          <a:xfrm>
            <a:off x="103901" y="1267072"/>
            <a:ext cx="1505599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 smtClean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7</a:t>
            </a:r>
            <a:r>
              <a:rPr lang="uk-UA" sz="4000" b="1" dirty="0" smtClean="0">
                <a:solidFill>
                  <a:schemeClr val="bg1"/>
                </a:solidFill>
              </a:rPr>
              <a:t>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 smtClean="0">
                <a:solidFill>
                  <a:schemeClr val="bg1"/>
                </a:solidFill>
              </a:rPr>
              <a:t>Завдання</a:t>
            </a:r>
            <a:endParaRPr lang="uk-UA" sz="14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434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Огородження мурашників у лісі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45" name="Группа 44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46" name="Рисунок 4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7" name="Рисунок 4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7" name="Прямоугольник 26"/>
          <p:cNvSpPr/>
          <p:nvPr/>
        </p:nvSpPr>
        <p:spPr>
          <a:xfrm>
            <a:off x="3355596" y="494531"/>
            <a:ext cx="8531604" cy="40731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Назви наступне число за числом 12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2" name="AutoShape 2" descr="Олия соняшников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70931" y="2408506"/>
            <a:ext cx="2576492" cy="3275203"/>
          </a:xfrm>
          <a:prstGeom prst="rect">
            <a:avLst/>
          </a:prstGeom>
        </p:spPr>
      </p:pic>
      <p:sp>
        <p:nvSpPr>
          <p:cNvPr id="49" name="Прямоугольник 48"/>
          <p:cNvSpPr/>
          <p:nvPr/>
        </p:nvSpPr>
        <p:spPr>
          <a:xfrm>
            <a:off x="1958763" y="2369278"/>
            <a:ext cx="2596609" cy="2397447"/>
          </a:xfrm>
          <a:prstGeom prst="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200"/>
          </a:p>
        </p:txBody>
      </p:sp>
      <p:sp>
        <p:nvSpPr>
          <p:cNvPr id="54" name="Прямоугольник 53"/>
          <p:cNvSpPr/>
          <p:nvPr/>
        </p:nvSpPr>
        <p:spPr>
          <a:xfrm>
            <a:off x="2214368" y="2460005"/>
            <a:ext cx="198003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b="1" dirty="0" smtClean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Прямоугольник 49"/>
          <p:cNvSpPr/>
          <p:nvPr/>
        </p:nvSpPr>
        <p:spPr>
          <a:xfrm>
            <a:off x="5255835" y="2369278"/>
            <a:ext cx="2596609" cy="2397447"/>
          </a:xfrm>
          <a:prstGeom prst="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200"/>
          </a:p>
        </p:txBody>
      </p:sp>
      <p:sp>
        <p:nvSpPr>
          <p:cNvPr id="51" name="Прямоугольник 50"/>
          <p:cNvSpPr/>
          <p:nvPr/>
        </p:nvSpPr>
        <p:spPr>
          <a:xfrm>
            <a:off x="5511440" y="2460005"/>
            <a:ext cx="198003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b="1" dirty="0" smtClean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13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7798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4" grpId="0"/>
      <p:bldP spid="50" grpId="0" animBg="1"/>
      <p:bldP spid="5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0" r="67143" b="8561"/>
          <a:stretch/>
        </p:blipFill>
        <p:spPr bwMode="auto">
          <a:xfrm>
            <a:off x="103901" y="1267072"/>
            <a:ext cx="1505599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 smtClean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7</a:t>
            </a:r>
            <a:r>
              <a:rPr lang="uk-UA" sz="4000" b="1" dirty="0" smtClean="0">
                <a:solidFill>
                  <a:schemeClr val="bg1"/>
                </a:solidFill>
              </a:rPr>
              <a:t>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 smtClean="0">
                <a:solidFill>
                  <a:schemeClr val="bg1"/>
                </a:solidFill>
              </a:rPr>
              <a:t>Завдання</a:t>
            </a:r>
            <a:endParaRPr lang="uk-UA" sz="14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434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Огородження мурашників у лісі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45" name="Группа 44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46" name="Рисунок 4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7" name="Рисунок 4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7" name="Прямоугольник 26"/>
          <p:cNvSpPr/>
          <p:nvPr/>
        </p:nvSpPr>
        <p:spPr>
          <a:xfrm>
            <a:off x="3355596" y="494531"/>
            <a:ext cx="8531604" cy="40731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Назви наступне число за числом 90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2" name="AutoShape 2" descr="Олия соняшников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70931" y="2408506"/>
            <a:ext cx="2576492" cy="3275203"/>
          </a:xfrm>
          <a:prstGeom prst="rect">
            <a:avLst/>
          </a:prstGeom>
        </p:spPr>
      </p:pic>
      <p:sp>
        <p:nvSpPr>
          <p:cNvPr id="49" name="Прямоугольник 48"/>
          <p:cNvSpPr/>
          <p:nvPr/>
        </p:nvSpPr>
        <p:spPr>
          <a:xfrm>
            <a:off x="1958763" y="2369278"/>
            <a:ext cx="2596609" cy="2397447"/>
          </a:xfrm>
          <a:prstGeom prst="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200"/>
          </a:p>
        </p:txBody>
      </p:sp>
      <p:sp>
        <p:nvSpPr>
          <p:cNvPr id="54" name="Прямоугольник 53"/>
          <p:cNvSpPr/>
          <p:nvPr/>
        </p:nvSpPr>
        <p:spPr>
          <a:xfrm>
            <a:off x="2214369" y="2460005"/>
            <a:ext cx="198003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b="1" dirty="0" smtClean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Прямоугольник 49"/>
          <p:cNvSpPr/>
          <p:nvPr/>
        </p:nvSpPr>
        <p:spPr>
          <a:xfrm>
            <a:off x="5255835" y="2369278"/>
            <a:ext cx="2596609" cy="2397447"/>
          </a:xfrm>
          <a:prstGeom prst="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200"/>
          </a:p>
        </p:txBody>
      </p:sp>
      <p:sp>
        <p:nvSpPr>
          <p:cNvPr id="51" name="Прямоугольник 50"/>
          <p:cNvSpPr/>
          <p:nvPr/>
        </p:nvSpPr>
        <p:spPr>
          <a:xfrm>
            <a:off x="5511441" y="2460005"/>
            <a:ext cx="198003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b="1" dirty="0" smtClean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91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80266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4" grpId="0"/>
      <p:bldP spid="50" grpId="0" animBg="1"/>
      <p:bldP spid="5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0" r="67143" b="8561"/>
          <a:stretch/>
        </p:blipFill>
        <p:spPr bwMode="auto">
          <a:xfrm>
            <a:off x="103901" y="1267072"/>
            <a:ext cx="1505599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 smtClean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7</a:t>
            </a:r>
            <a:r>
              <a:rPr lang="uk-UA" sz="4000" b="1" dirty="0" smtClean="0">
                <a:solidFill>
                  <a:schemeClr val="bg1"/>
                </a:solidFill>
              </a:rPr>
              <a:t>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 smtClean="0">
                <a:solidFill>
                  <a:schemeClr val="bg1"/>
                </a:solidFill>
              </a:rPr>
              <a:t>Завдання</a:t>
            </a:r>
            <a:endParaRPr lang="uk-UA" sz="14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434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Огородження мурашників у лісі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45" name="Группа 44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46" name="Рисунок 4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7" name="Рисунок 4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7" name="Прямоугольник 26"/>
          <p:cNvSpPr/>
          <p:nvPr/>
        </p:nvSpPr>
        <p:spPr>
          <a:xfrm>
            <a:off x="3355596" y="494531"/>
            <a:ext cx="8531604" cy="40731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Назви попереднє число до числа 99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2" name="AutoShape 2" descr="Олия соняшников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70931" y="2408506"/>
            <a:ext cx="2576492" cy="3275203"/>
          </a:xfrm>
          <a:prstGeom prst="rect">
            <a:avLst/>
          </a:prstGeom>
        </p:spPr>
      </p:pic>
      <p:sp>
        <p:nvSpPr>
          <p:cNvPr id="49" name="Прямоугольник 48"/>
          <p:cNvSpPr/>
          <p:nvPr/>
        </p:nvSpPr>
        <p:spPr>
          <a:xfrm>
            <a:off x="5100514" y="2291992"/>
            <a:ext cx="2596609" cy="2397447"/>
          </a:xfrm>
          <a:prstGeom prst="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200"/>
          </a:p>
        </p:txBody>
      </p:sp>
      <p:sp>
        <p:nvSpPr>
          <p:cNvPr id="54" name="Прямоугольник 53"/>
          <p:cNvSpPr/>
          <p:nvPr/>
        </p:nvSpPr>
        <p:spPr>
          <a:xfrm>
            <a:off x="5356120" y="2382719"/>
            <a:ext cx="198003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b="1" dirty="0" smtClean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99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Прямоугольник 49"/>
          <p:cNvSpPr/>
          <p:nvPr/>
        </p:nvSpPr>
        <p:spPr>
          <a:xfrm>
            <a:off x="1780188" y="2291992"/>
            <a:ext cx="2596609" cy="2397447"/>
          </a:xfrm>
          <a:prstGeom prst="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200"/>
          </a:p>
        </p:txBody>
      </p:sp>
      <p:sp>
        <p:nvSpPr>
          <p:cNvPr id="51" name="Прямоугольник 50"/>
          <p:cNvSpPr/>
          <p:nvPr/>
        </p:nvSpPr>
        <p:spPr>
          <a:xfrm>
            <a:off x="2035794" y="2382719"/>
            <a:ext cx="198003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b="1" dirty="0" smtClean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98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3526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4" grpId="0"/>
      <p:bldP spid="50" grpId="0" animBg="1"/>
      <p:bldP spid="5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0" r="67143" b="8561"/>
          <a:stretch/>
        </p:blipFill>
        <p:spPr bwMode="auto">
          <a:xfrm>
            <a:off x="103901" y="1267072"/>
            <a:ext cx="1505599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 smtClean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7</a:t>
            </a:r>
            <a:r>
              <a:rPr lang="uk-UA" sz="4000" b="1" dirty="0" smtClean="0">
                <a:solidFill>
                  <a:schemeClr val="bg1"/>
                </a:solidFill>
              </a:rPr>
              <a:t>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 smtClean="0">
                <a:solidFill>
                  <a:schemeClr val="bg1"/>
                </a:solidFill>
              </a:rPr>
              <a:t>Завдання</a:t>
            </a:r>
            <a:endParaRPr lang="uk-UA" sz="14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434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Огородження мурашників у лісі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45" name="Группа 44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46" name="Рисунок 4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7" name="Рисунок 4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7" name="Прямоугольник 26"/>
          <p:cNvSpPr/>
          <p:nvPr/>
        </p:nvSpPr>
        <p:spPr>
          <a:xfrm>
            <a:off x="3355596" y="494531"/>
            <a:ext cx="8531604" cy="40731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Назви попереднє число до числа 50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2" name="AutoShape 2" descr="Олия соняшников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70931" y="2408506"/>
            <a:ext cx="2576492" cy="3275203"/>
          </a:xfrm>
          <a:prstGeom prst="rect">
            <a:avLst/>
          </a:prstGeom>
        </p:spPr>
      </p:pic>
      <p:sp>
        <p:nvSpPr>
          <p:cNvPr id="49" name="Прямоугольник 48"/>
          <p:cNvSpPr/>
          <p:nvPr/>
        </p:nvSpPr>
        <p:spPr>
          <a:xfrm>
            <a:off x="5100514" y="2291992"/>
            <a:ext cx="2596609" cy="2397447"/>
          </a:xfrm>
          <a:prstGeom prst="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200"/>
          </a:p>
        </p:txBody>
      </p:sp>
      <p:sp>
        <p:nvSpPr>
          <p:cNvPr id="54" name="Прямоугольник 53"/>
          <p:cNvSpPr/>
          <p:nvPr/>
        </p:nvSpPr>
        <p:spPr>
          <a:xfrm>
            <a:off x="5356121" y="2382719"/>
            <a:ext cx="198003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b="1" dirty="0" smtClean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Прямоугольник 49"/>
          <p:cNvSpPr/>
          <p:nvPr/>
        </p:nvSpPr>
        <p:spPr>
          <a:xfrm>
            <a:off x="1780188" y="2291992"/>
            <a:ext cx="2596609" cy="2397447"/>
          </a:xfrm>
          <a:prstGeom prst="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200"/>
          </a:p>
        </p:txBody>
      </p:sp>
      <p:sp>
        <p:nvSpPr>
          <p:cNvPr id="51" name="Прямоугольник 50"/>
          <p:cNvSpPr/>
          <p:nvPr/>
        </p:nvSpPr>
        <p:spPr>
          <a:xfrm>
            <a:off x="2035795" y="2382719"/>
            <a:ext cx="198003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b="1" dirty="0" smtClean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49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69344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4" grpId="0"/>
      <p:bldP spid="50" grpId="0" animBg="1"/>
      <p:bldP spid="5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0" r="67143" b="8561"/>
          <a:stretch/>
        </p:blipFill>
        <p:spPr bwMode="auto">
          <a:xfrm>
            <a:off x="103901" y="1267072"/>
            <a:ext cx="1505599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 smtClean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7</a:t>
            </a:r>
            <a:r>
              <a:rPr lang="uk-UA" sz="4000" b="1" dirty="0" smtClean="0">
                <a:solidFill>
                  <a:schemeClr val="bg1"/>
                </a:solidFill>
              </a:rPr>
              <a:t>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 smtClean="0">
                <a:solidFill>
                  <a:schemeClr val="bg1"/>
                </a:solidFill>
              </a:rPr>
              <a:t>Завдання</a:t>
            </a:r>
            <a:endParaRPr lang="uk-UA" sz="14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434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Огородження мурашників у лісі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45" name="Группа 44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46" name="Рисунок 4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7" name="Рисунок 4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7" name="Прямоугольник 26"/>
          <p:cNvSpPr/>
          <p:nvPr/>
        </p:nvSpPr>
        <p:spPr>
          <a:xfrm>
            <a:off x="3355596" y="494531"/>
            <a:ext cx="8531604" cy="40731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Назви «сусідів»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2" name="AutoShape 2" descr="Олия соняшников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93264" y="4689437"/>
            <a:ext cx="1593936" cy="2026191"/>
          </a:xfrm>
          <a:prstGeom prst="rect">
            <a:avLst/>
          </a:prstGeom>
        </p:spPr>
      </p:pic>
      <p:sp>
        <p:nvSpPr>
          <p:cNvPr id="49" name="Прямоугольник 48"/>
          <p:cNvSpPr/>
          <p:nvPr/>
        </p:nvSpPr>
        <p:spPr>
          <a:xfrm>
            <a:off x="5100514" y="2291992"/>
            <a:ext cx="2596609" cy="2397447"/>
          </a:xfrm>
          <a:prstGeom prst="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200"/>
          </a:p>
        </p:txBody>
      </p:sp>
      <p:sp>
        <p:nvSpPr>
          <p:cNvPr id="54" name="Прямоугольник 53"/>
          <p:cNvSpPr/>
          <p:nvPr/>
        </p:nvSpPr>
        <p:spPr>
          <a:xfrm>
            <a:off x="5356121" y="2382719"/>
            <a:ext cx="198003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uk-UA" sz="13800" b="1" dirty="0" smtClean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Прямоугольник 49"/>
          <p:cNvSpPr/>
          <p:nvPr/>
        </p:nvSpPr>
        <p:spPr>
          <a:xfrm>
            <a:off x="1780188" y="2291992"/>
            <a:ext cx="2596609" cy="2397447"/>
          </a:xfrm>
          <a:prstGeom prst="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200"/>
          </a:p>
        </p:txBody>
      </p:sp>
      <p:sp>
        <p:nvSpPr>
          <p:cNvPr id="51" name="Прямоугольник 50"/>
          <p:cNvSpPr/>
          <p:nvPr/>
        </p:nvSpPr>
        <p:spPr>
          <a:xfrm>
            <a:off x="2035795" y="2382719"/>
            <a:ext cx="198003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uk-UA" sz="13800" b="1" dirty="0" smtClean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8446123" y="2291992"/>
            <a:ext cx="2596609" cy="2397447"/>
          </a:xfrm>
          <a:prstGeom prst="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200"/>
          </a:p>
        </p:txBody>
      </p:sp>
      <p:sp>
        <p:nvSpPr>
          <p:cNvPr id="52" name="Прямоугольник 51"/>
          <p:cNvSpPr/>
          <p:nvPr/>
        </p:nvSpPr>
        <p:spPr>
          <a:xfrm>
            <a:off x="8701731" y="2382719"/>
            <a:ext cx="198003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b="1" dirty="0" smtClean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0683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4" grpId="0"/>
      <p:bldP spid="50" grpId="0" animBg="1"/>
      <p:bldP spid="51" grpId="0"/>
      <p:bldP spid="34" grpId="0" animBg="1"/>
      <p:bldP spid="5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0" r="67143" b="8561"/>
          <a:stretch/>
        </p:blipFill>
        <p:spPr bwMode="auto">
          <a:xfrm>
            <a:off x="103901" y="1267072"/>
            <a:ext cx="1505599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 smtClean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7</a:t>
            </a:r>
            <a:r>
              <a:rPr lang="uk-UA" sz="4000" b="1" dirty="0" smtClean="0">
                <a:solidFill>
                  <a:schemeClr val="bg1"/>
                </a:solidFill>
              </a:rPr>
              <a:t>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 smtClean="0">
                <a:solidFill>
                  <a:schemeClr val="bg1"/>
                </a:solidFill>
              </a:rPr>
              <a:t>Завдання</a:t>
            </a:r>
            <a:endParaRPr lang="uk-UA" sz="14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434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Огородження мурашників у лісі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45" name="Группа 44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46" name="Рисунок 4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7" name="Рисунок 4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7" name="Прямоугольник 26"/>
          <p:cNvSpPr/>
          <p:nvPr/>
        </p:nvSpPr>
        <p:spPr>
          <a:xfrm>
            <a:off x="3355596" y="494531"/>
            <a:ext cx="8531604" cy="40731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Назви «сусідів»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2" name="AutoShape 2" descr="Олия соняшников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93264" y="4689437"/>
            <a:ext cx="1593936" cy="2026191"/>
          </a:xfrm>
          <a:prstGeom prst="rect">
            <a:avLst/>
          </a:prstGeom>
        </p:spPr>
      </p:pic>
      <p:sp>
        <p:nvSpPr>
          <p:cNvPr id="49" name="Прямоугольник 48"/>
          <p:cNvSpPr/>
          <p:nvPr/>
        </p:nvSpPr>
        <p:spPr>
          <a:xfrm>
            <a:off x="5100514" y="2291992"/>
            <a:ext cx="2596609" cy="2397447"/>
          </a:xfrm>
          <a:prstGeom prst="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200"/>
          </a:p>
        </p:txBody>
      </p:sp>
      <p:sp>
        <p:nvSpPr>
          <p:cNvPr id="54" name="Прямоугольник 53"/>
          <p:cNvSpPr/>
          <p:nvPr/>
        </p:nvSpPr>
        <p:spPr>
          <a:xfrm>
            <a:off x="5356122" y="2382719"/>
            <a:ext cx="198003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b="1" dirty="0" smtClean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99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Прямоугольник 49"/>
          <p:cNvSpPr/>
          <p:nvPr/>
        </p:nvSpPr>
        <p:spPr>
          <a:xfrm>
            <a:off x="1780188" y="2291992"/>
            <a:ext cx="2596609" cy="2397447"/>
          </a:xfrm>
          <a:prstGeom prst="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200"/>
          </a:p>
        </p:txBody>
      </p:sp>
      <p:sp>
        <p:nvSpPr>
          <p:cNvPr id="51" name="Прямоугольник 50"/>
          <p:cNvSpPr/>
          <p:nvPr/>
        </p:nvSpPr>
        <p:spPr>
          <a:xfrm>
            <a:off x="2035795" y="2382719"/>
            <a:ext cx="198003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b="1" dirty="0" smtClean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98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8446123" y="2291992"/>
            <a:ext cx="2596609" cy="2397447"/>
          </a:xfrm>
          <a:prstGeom prst="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200"/>
          </a:p>
        </p:txBody>
      </p:sp>
      <p:sp>
        <p:nvSpPr>
          <p:cNvPr id="52" name="Прямоугольник 51"/>
          <p:cNvSpPr/>
          <p:nvPr/>
        </p:nvSpPr>
        <p:spPr>
          <a:xfrm>
            <a:off x="8252891" y="2382719"/>
            <a:ext cx="2877711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b="1" dirty="0" smtClean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1053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4" grpId="0"/>
      <p:bldP spid="50" grpId="0" animBg="1"/>
      <p:bldP spid="51" grpId="0"/>
      <p:bldP spid="34" grpId="0" animBg="1"/>
      <p:bldP spid="5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0" r="67143" b="8561"/>
          <a:stretch/>
        </p:blipFill>
        <p:spPr bwMode="auto">
          <a:xfrm>
            <a:off x="103901" y="1267072"/>
            <a:ext cx="1505599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 smtClean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7</a:t>
            </a:r>
            <a:r>
              <a:rPr lang="uk-UA" sz="4000" b="1" dirty="0">
                <a:solidFill>
                  <a:schemeClr val="bg1"/>
                </a:solidFill>
              </a:rPr>
              <a:t>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 smtClean="0">
                <a:solidFill>
                  <a:schemeClr val="bg1"/>
                </a:solidFill>
              </a:rPr>
              <a:t>Завдання</a:t>
            </a:r>
            <a:endParaRPr lang="uk-UA" sz="14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435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Огородження мурашників у лісі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45" name="Группа 44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46" name="Рисунок 4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7" name="Рисунок 4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7" name="Прямоугольник 26"/>
          <p:cNvSpPr/>
          <p:nvPr/>
        </p:nvSpPr>
        <p:spPr>
          <a:xfrm>
            <a:off x="3355596" y="494531"/>
            <a:ext cx="8531604" cy="40731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Прочитай числа, якщо 1 </a:t>
            </a:r>
            <a:r>
              <a:rPr lang="uk-UA" sz="2000" b="1" dirty="0" err="1" smtClean="0">
                <a:solidFill>
                  <a:schemeClr val="bg1"/>
                </a:solidFill>
              </a:rPr>
              <a:t>дес</a:t>
            </a:r>
            <a:r>
              <a:rPr lang="uk-UA" sz="2000" b="1" dirty="0" smtClean="0">
                <a:solidFill>
                  <a:schemeClr val="bg1"/>
                </a:solidFill>
              </a:rPr>
              <a:t>. -           , а 1 од. - 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2" name="AutoShape 2" descr="Олия соняшников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52699" y="943320"/>
            <a:ext cx="2094197" cy="2662116"/>
          </a:xfrm>
          <a:prstGeom prst="rect">
            <a:avLst/>
          </a:prstGeom>
        </p:spPr>
      </p:pic>
      <p:sp>
        <p:nvSpPr>
          <p:cNvPr id="9" name="Равнобедренный треугольник 8"/>
          <p:cNvSpPr/>
          <p:nvPr/>
        </p:nvSpPr>
        <p:spPr>
          <a:xfrm>
            <a:off x="8493464" y="605230"/>
            <a:ext cx="436708" cy="21742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10180240" y="659159"/>
            <a:ext cx="171530" cy="16349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Равнобедренный треугольник 10"/>
          <p:cNvSpPr/>
          <p:nvPr/>
        </p:nvSpPr>
        <p:spPr>
          <a:xfrm>
            <a:off x="1775598" y="2316810"/>
            <a:ext cx="1165388" cy="140017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Равнобедренный треугольник 52"/>
          <p:cNvSpPr/>
          <p:nvPr/>
        </p:nvSpPr>
        <p:spPr>
          <a:xfrm>
            <a:off x="3151589" y="2316810"/>
            <a:ext cx="1165388" cy="140017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Равнобедренный треугольник 54"/>
          <p:cNvSpPr/>
          <p:nvPr/>
        </p:nvSpPr>
        <p:spPr>
          <a:xfrm>
            <a:off x="4579764" y="2316810"/>
            <a:ext cx="1165388" cy="140017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115040" y="3432388"/>
            <a:ext cx="440429" cy="3460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Овал 55"/>
          <p:cNvSpPr/>
          <p:nvPr/>
        </p:nvSpPr>
        <p:spPr>
          <a:xfrm>
            <a:off x="7160288" y="3432388"/>
            <a:ext cx="440429" cy="3460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8205536" y="3432388"/>
            <a:ext cx="440429" cy="3460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Овал 57"/>
          <p:cNvSpPr/>
          <p:nvPr/>
        </p:nvSpPr>
        <p:spPr>
          <a:xfrm>
            <a:off x="9250784" y="3432388"/>
            <a:ext cx="440429" cy="3460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Равнобедренный треугольник 58"/>
          <p:cNvSpPr/>
          <p:nvPr/>
        </p:nvSpPr>
        <p:spPr>
          <a:xfrm>
            <a:off x="1209917" y="4448037"/>
            <a:ext cx="1165388" cy="140017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Равнобедренный треугольник 59"/>
          <p:cNvSpPr/>
          <p:nvPr/>
        </p:nvSpPr>
        <p:spPr>
          <a:xfrm>
            <a:off x="2454948" y="4448037"/>
            <a:ext cx="1165388" cy="140017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Равнобедренный треугольник 60"/>
          <p:cNvSpPr/>
          <p:nvPr/>
        </p:nvSpPr>
        <p:spPr>
          <a:xfrm>
            <a:off x="3709354" y="4448037"/>
            <a:ext cx="1165388" cy="140017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Равнобедренный треугольник 61"/>
          <p:cNvSpPr/>
          <p:nvPr/>
        </p:nvSpPr>
        <p:spPr>
          <a:xfrm>
            <a:off x="4936359" y="4448037"/>
            <a:ext cx="1165388" cy="140017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Равнобедренный треугольник 62"/>
          <p:cNvSpPr/>
          <p:nvPr/>
        </p:nvSpPr>
        <p:spPr>
          <a:xfrm>
            <a:off x="6201205" y="4448037"/>
            <a:ext cx="1165388" cy="140017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8489743" y="5502115"/>
            <a:ext cx="440429" cy="3460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Овал 64"/>
          <p:cNvSpPr/>
          <p:nvPr/>
        </p:nvSpPr>
        <p:spPr>
          <a:xfrm>
            <a:off x="9534991" y="5502115"/>
            <a:ext cx="440429" cy="3460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Овал 65"/>
          <p:cNvSpPr/>
          <p:nvPr/>
        </p:nvSpPr>
        <p:spPr>
          <a:xfrm>
            <a:off x="10580239" y="5502115"/>
            <a:ext cx="440429" cy="3460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Овал 66"/>
          <p:cNvSpPr/>
          <p:nvPr/>
        </p:nvSpPr>
        <p:spPr>
          <a:xfrm>
            <a:off x="11625487" y="5502115"/>
            <a:ext cx="440429" cy="3460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Овал 67"/>
          <p:cNvSpPr/>
          <p:nvPr/>
        </p:nvSpPr>
        <p:spPr>
          <a:xfrm>
            <a:off x="8013650" y="5502115"/>
            <a:ext cx="440429" cy="3460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9058898" y="5502115"/>
            <a:ext cx="440429" cy="3460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Овал 69"/>
          <p:cNvSpPr/>
          <p:nvPr/>
        </p:nvSpPr>
        <p:spPr>
          <a:xfrm>
            <a:off x="10104146" y="5502115"/>
            <a:ext cx="440429" cy="3460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Овал 70"/>
          <p:cNvSpPr/>
          <p:nvPr/>
        </p:nvSpPr>
        <p:spPr>
          <a:xfrm>
            <a:off x="11149394" y="5502115"/>
            <a:ext cx="440429" cy="3460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Овал 71"/>
          <p:cNvSpPr/>
          <p:nvPr/>
        </p:nvSpPr>
        <p:spPr>
          <a:xfrm>
            <a:off x="7470641" y="5502115"/>
            <a:ext cx="440429" cy="3460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133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3" grpId="0" animBg="1"/>
      <p:bldP spid="55" grpId="0" animBg="1"/>
      <p:bldP spid="12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0" r="67143" b="8561"/>
          <a:stretch/>
        </p:blipFill>
        <p:spPr bwMode="auto">
          <a:xfrm>
            <a:off x="103901" y="1267072"/>
            <a:ext cx="1505599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 smtClean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7</a:t>
            </a:r>
            <a:r>
              <a:rPr lang="uk-UA" sz="4000" b="1" dirty="0">
                <a:solidFill>
                  <a:schemeClr val="bg1"/>
                </a:solidFill>
              </a:rPr>
              <a:t>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 smtClean="0">
                <a:solidFill>
                  <a:schemeClr val="bg1"/>
                </a:solidFill>
              </a:rPr>
              <a:t>Завдання</a:t>
            </a:r>
            <a:endParaRPr lang="uk-UA" sz="14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435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Огородження мурашників у лісі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45" name="Группа 44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46" name="Рисунок 4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7" name="Рисунок 4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7" name="Прямоугольник 26"/>
          <p:cNvSpPr/>
          <p:nvPr/>
        </p:nvSpPr>
        <p:spPr>
          <a:xfrm>
            <a:off x="3355596" y="494531"/>
            <a:ext cx="8531604" cy="40731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Прочитай числа, якщо 1 </a:t>
            </a:r>
            <a:r>
              <a:rPr lang="uk-UA" sz="2000" b="1" dirty="0" err="1" smtClean="0">
                <a:solidFill>
                  <a:schemeClr val="bg1"/>
                </a:solidFill>
              </a:rPr>
              <a:t>дес</a:t>
            </a:r>
            <a:r>
              <a:rPr lang="uk-UA" sz="2000" b="1" dirty="0" smtClean="0">
                <a:solidFill>
                  <a:schemeClr val="bg1"/>
                </a:solidFill>
              </a:rPr>
              <a:t>. -           , а 1 од. - 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2" name="AutoShape 2" descr="Олия соняшников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52699" y="943320"/>
            <a:ext cx="2094197" cy="2662116"/>
          </a:xfrm>
          <a:prstGeom prst="rect">
            <a:avLst/>
          </a:prstGeom>
        </p:spPr>
      </p:pic>
      <p:sp>
        <p:nvSpPr>
          <p:cNvPr id="9" name="Равнобедренный треугольник 8"/>
          <p:cNvSpPr/>
          <p:nvPr/>
        </p:nvSpPr>
        <p:spPr>
          <a:xfrm>
            <a:off x="8493464" y="605230"/>
            <a:ext cx="436708" cy="21742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10180240" y="659159"/>
            <a:ext cx="171530" cy="16349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Равнобедренный треугольник 10"/>
          <p:cNvSpPr/>
          <p:nvPr/>
        </p:nvSpPr>
        <p:spPr>
          <a:xfrm>
            <a:off x="1775598" y="2316810"/>
            <a:ext cx="1165388" cy="140017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Равнобедренный треугольник 52"/>
          <p:cNvSpPr/>
          <p:nvPr/>
        </p:nvSpPr>
        <p:spPr>
          <a:xfrm>
            <a:off x="3151589" y="2316810"/>
            <a:ext cx="1165388" cy="140017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Равнобедренный треугольник 54"/>
          <p:cNvSpPr/>
          <p:nvPr/>
        </p:nvSpPr>
        <p:spPr>
          <a:xfrm>
            <a:off x="4579764" y="2316810"/>
            <a:ext cx="1165388" cy="140017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3575395" y="4866009"/>
            <a:ext cx="440429" cy="3460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Овал 55"/>
          <p:cNvSpPr/>
          <p:nvPr/>
        </p:nvSpPr>
        <p:spPr>
          <a:xfrm>
            <a:off x="4620643" y="4866009"/>
            <a:ext cx="440429" cy="3460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5665891" y="4866009"/>
            <a:ext cx="440429" cy="3460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Овал 57"/>
          <p:cNvSpPr/>
          <p:nvPr/>
        </p:nvSpPr>
        <p:spPr>
          <a:xfrm>
            <a:off x="6711139" y="4866009"/>
            <a:ext cx="440429" cy="3460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Равнобедренный треугольник 50"/>
          <p:cNvSpPr/>
          <p:nvPr/>
        </p:nvSpPr>
        <p:spPr>
          <a:xfrm>
            <a:off x="5979834" y="2316810"/>
            <a:ext cx="1165388" cy="140017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Равнобедренный треугольник 51"/>
          <p:cNvSpPr/>
          <p:nvPr/>
        </p:nvSpPr>
        <p:spPr>
          <a:xfrm>
            <a:off x="7355825" y="2316810"/>
            <a:ext cx="1165388" cy="140017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Равнобедренный треугольник 53"/>
          <p:cNvSpPr/>
          <p:nvPr/>
        </p:nvSpPr>
        <p:spPr>
          <a:xfrm>
            <a:off x="8784000" y="2316810"/>
            <a:ext cx="1165388" cy="140017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Овал 72"/>
          <p:cNvSpPr/>
          <p:nvPr/>
        </p:nvSpPr>
        <p:spPr>
          <a:xfrm>
            <a:off x="7822161" y="4866008"/>
            <a:ext cx="440429" cy="3460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3213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3" grpId="0" animBg="1"/>
      <p:bldP spid="55" grpId="0" animBg="1"/>
      <p:bldP spid="12" grpId="0" animBg="1"/>
      <p:bldP spid="56" grpId="0" animBg="1"/>
      <p:bldP spid="57" grpId="0" animBg="1"/>
      <p:bldP spid="58" grpId="0" animBg="1"/>
      <p:bldP spid="51" grpId="0" animBg="1"/>
      <p:bldP spid="52" grpId="0" animBg="1"/>
      <p:bldP spid="54" grpId="0" animBg="1"/>
      <p:bldP spid="7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0" r="67143" b="8561"/>
          <a:stretch/>
        </p:blipFill>
        <p:spPr bwMode="auto">
          <a:xfrm>
            <a:off x="103901" y="1267072"/>
            <a:ext cx="1505599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 smtClean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7</a:t>
            </a:r>
            <a:r>
              <a:rPr lang="uk-UA" sz="4000" b="1" dirty="0">
                <a:solidFill>
                  <a:schemeClr val="bg1"/>
                </a:solidFill>
              </a:rPr>
              <a:t>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 smtClean="0">
                <a:solidFill>
                  <a:schemeClr val="bg1"/>
                </a:solidFill>
              </a:rPr>
              <a:t>Завдання</a:t>
            </a:r>
            <a:endParaRPr lang="uk-UA" sz="14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435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Огородження мурашників у лісі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45" name="Группа 44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46" name="Рисунок 4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7" name="Рисунок 4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7" name="Прямоугольник 26"/>
          <p:cNvSpPr/>
          <p:nvPr/>
        </p:nvSpPr>
        <p:spPr>
          <a:xfrm>
            <a:off x="3355596" y="494531"/>
            <a:ext cx="8531604" cy="40731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Прочитай числа, якщо 1 </a:t>
            </a:r>
            <a:r>
              <a:rPr lang="uk-UA" sz="2000" b="1" dirty="0" err="1" smtClean="0">
                <a:solidFill>
                  <a:schemeClr val="bg1"/>
                </a:solidFill>
              </a:rPr>
              <a:t>дес</a:t>
            </a:r>
            <a:r>
              <a:rPr lang="uk-UA" sz="2000" b="1" dirty="0" smtClean="0">
                <a:solidFill>
                  <a:schemeClr val="bg1"/>
                </a:solidFill>
              </a:rPr>
              <a:t>. -           , а 1 од. - 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2" name="AutoShape 2" descr="Олия соняшников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52699" y="943320"/>
            <a:ext cx="2094197" cy="2662116"/>
          </a:xfrm>
          <a:prstGeom prst="rect">
            <a:avLst/>
          </a:prstGeom>
        </p:spPr>
      </p:pic>
      <p:sp>
        <p:nvSpPr>
          <p:cNvPr id="9" name="Равнобедренный треугольник 8"/>
          <p:cNvSpPr/>
          <p:nvPr/>
        </p:nvSpPr>
        <p:spPr>
          <a:xfrm>
            <a:off x="8493464" y="605230"/>
            <a:ext cx="436708" cy="21742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10180240" y="659159"/>
            <a:ext cx="171530" cy="16349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Равнобедренный треугольник 10"/>
          <p:cNvSpPr/>
          <p:nvPr/>
        </p:nvSpPr>
        <p:spPr>
          <a:xfrm>
            <a:off x="1775598" y="2316810"/>
            <a:ext cx="1165388" cy="140017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Равнобедренный треугольник 52"/>
          <p:cNvSpPr/>
          <p:nvPr/>
        </p:nvSpPr>
        <p:spPr>
          <a:xfrm>
            <a:off x="3151589" y="2316810"/>
            <a:ext cx="1165388" cy="140017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Равнобедренный треугольник 54"/>
          <p:cNvSpPr/>
          <p:nvPr/>
        </p:nvSpPr>
        <p:spPr>
          <a:xfrm>
            <a:off x="4579764" y="2316810"/>
            <a:ext cx="1165388" cy="140017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Равнобедренный треугольник 50"/>
          <p:cNvSpPr/>
          <p:nvPr/>
        </p:nvSpPr>
        <p:spPr>
          <a:xfrm>
            <a:off x="5979834" y="2316810"/>
            <a:ext cx="1165388" cy="140017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Равнобедренный треугольник 51"/>
          <p:cNvSpPr/>
          <p:nvPr/>
        </p:nvSpPr>
        <p:spPr>
          <a:xfrm>
            <a:off x="7355825" y="2316810"/>
            <a:ext cx="1165388" cy="140017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Равнобедренный треугольник 53"/>
          <p:cNvSpPr/>
          <p:nvPr/>
        </p:nvSpPr>
        <p:spPr>
          <a:xfrm>
            <a:off x="8784000" y="2316810"/>
            <a:ext cx="1165388" cy="140017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Равнобедренный треугольник 48"/>
          <p:cNvSpPr/>
          <p:nvPr/>
        </p:nvSpPr>
        <p:spPr>
          <a:xfrm>
            <a:off x="2940986" y="4420587"/>
            <a:ext cx="1165388" cy="140017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Равнобедренный треугольник 49"/>
          <p:cNvSpPr/>
          <p:nvPr/>
        </p:nvSpPr>
        <p:spPr>
          <a:xfrm>
            <a:off x="4341056" y="4420587"/>
            <a:ext cx="1165388" cy="140017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Равнобедренный треугольник 58"/>
          <p:cNvSpPr/>
          <p:nvPr/>
        </p:nvSpPr>
        <p:spPr>
          <a:xfrm>
            <a:off x="5717047" y="4420587"/>
            <a:ext cx="1165388" cy="140017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Равнобедренный треугольник 59"/>
          <p:cNvSpPr/>
          <p:nvPr/>
        </p:nvSpPr>
        <p:spPr>
          <a:xfrm>
            <a:off x="7145222" y="4420587"/>
            <a:ext cx="1165388" cy="140017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8105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3" grpId="0" animBg="1"/>
      <p:bldP spid="55" grpId="0" animBg="1"/>
      <p:bldP spid="51" grpId="0" animBg="1"/>
      <p:bldP spid="52" grpId="0" animBg="1"/>
      <p:bldP spid="54" grpId="0" animBg="1"/>
      <p:bldP spid="49" grpId="0" animBg="1"/>
      <p:bldP spid="50" grpId="0" animBg="1"/>
      <p:bldP spid="59" grpId="0" animBg="1"/>
      <p:bldP spid="6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Організація класу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9202876-5493-4C4F-A0C9-3D81ACBA79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638"/>
          <a:stretch/>
        </p:blipFill>
        <p:spPr>
          <a:xfrm>
            <a:off x="4401345" y="1418255"/>
            <a:ext cx="7269699" cy="4840355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Прямокутник: округлені кути 11">
            <a:extLst>
              <a:ext uri="{FF2B5EF4-FFF2-40B4-BE49-F238E27FC236}">
                <a16:creationId xmlns:a16="http://schemas.microsoft.com/office/drawing/2014/main" id="{69B8F106-52D3-4E2F-A595-3B4F8D378452}"/>
              </a:ext>
            </a:extLst>
          </p:cNvPr>
          <p:cNvSpPr/>
          <p:nvPr/>
        </p:nvSpPr>
        <p:spPr>
          <a:xfrm>
            <a:off x="520955" y="1276783"/>
            <a:ext cx="6178019" cy="512330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600" b="1" dirty="0">
                <a:solidFill>
                  <a:schemeClr val="accent2">
                    <a:lumMod val="50000"/>
                  </a:schemeClr>
                </a:solidFill>
              </a:rPr>
              <a:t>Пролунав дзвінок,</a:t>
            </a:r>
          </a:p>
          <a:p>
            <a:pPr algn="ctr"/>
            <a:r>
              <a:rPr lang="uk-UA" sz="3600" b="1" dirty="0">
                <a:solidFill>
                  <a:schemeClr val="accent2">
                    <a:lumMod val="50000"/>
                  </a:schemeClr>
                </a:solidFill>
              </a:rPr>
              <a:t>Починається урок.</a:t>
            </a:r>
          </a:p>
          <a:p>
            <a:pPr algn="ctr"/>
            <a:r>
              <a:rPr lang="uk-UA" sz="3600" b="1" dirty="0">
                <a:solidFill>
                  <a:schemeClr val="accent2">
                    <a:lumMod val="50000"/>
                  </a:schemeClr>
                </a:solidFill>
              </a:rPr>
              <a:t>З маминої ласки.</a:t>
            </a:r>
          </a:p>
          <a:p>
            <a:pPr algn="ctr"/>
            <a:r>
              <a:rPr lang="uk-UA" sz="3600" b="1" dirty="0">
                <a:solidFill>
                  <a:schemeClr val="accent2">
                    <a:lumMod val="50000"/>
                  </a:schemeClr>
                </a:solidFill>
              </a:rPr>
              <a:t>Зі шкільної казки.</a:t>
            </a:r>
          </a:p>
          <a:p>
            <a:pPr algn="ctr"/>
            <a:r>
              <a:rPr lang="uk-UA" sz="3600" b="1" dirty="0">
                <a:solidFill>
                  <a:schemeClr val="accent2">
                    <a:lumMod val="50000"/>
                  </a:schemeClr>
                </a:solidFill>
              </a:rPr>
              <a:t>Всі за парти ми сідаємо.</a:t>
            </a:r>
          </a:p>
          <a:p>
            <a:pPr algn="ctr"/>
            <a:r>
              <a:rPr lang="uk-UA" sz="3600" b="1" dirty="0">
                <a:solidFill>
                  <a:schemeClr val="accent2">
                    <a:lumMod val="50000"/>
                  </a:schemeClr>
                </a:solidFill>
              </a:rPr>
              <a:t>До роботи приступаємо.</a:t>
            </a:r>
          </a:p>
          <a:p>
            <a:pPr algn="ctr"/>
            <a:r>
              <a:rPr lang="uk-UA" sz="3600" b="1" dirty="0">
                <a:solidFill>
                  <a:schemeClr val="accent2">
                    <a:lumMod val="50000"/>
                  </a:schemeClr>
                </a:solidFill>
              </a:rPr>
              <a:t>Щоб помилок уникати</a:t>
            </a:r>
          </a:p>
          <a:p>
            <a:pPr algn="ctr"/>
            <a:r>
              <a:rPr lang="uk-UA" sz="3600" b="1" dirty="0">
                <a:solidFill>
                  <a:schemeClr val="accent2">
                    <a:lumMod val="50000"/>
                  </a:schemeClr>
                </a:solidFill>
              </a:rPr>
              <a:t>Треба пильність розвивати.</a:t>
            </a:r>
          </a:p>
        </p:txBody>
      </p:sp>
    </p:spTree>
    <p:extLst>
      <p:ext uri="{BB962C8B-B14F-4D97-AF65-F5344CB8AC3E}">
        <p14:creationId xmlns:p14="http://schemas.microsoft.com/office/powerpoint/2010/main" val="288717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33937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Запам'ятай 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74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 smtClean="0">
                <a:solidFill>
                  <a:schemeClr val="bg1"/>
                </a:solidFill>
              </a:rPr>
              <a:t>завдання</a:t>
            </a:r>
            <a:endParaRPr lang="uk-UA" sz="14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435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2291868" y="1396770"/>
            <a:ext cx="9617912" cy="4861161"/>
          </a:xfrm>
          <a:prstGeom prst="roundRect">
            <a:avLst/>
          </a:prstGeom>
          <a:solidFill>
            <a:srgbClr val="FF0000"/>
          </a:solidFill>
          <a:ln w="38100">
            <a:solidFill>
              <a:srgbClr val="0D0D0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 smtClean="0">
                <a:ln>
                  <a:solidFill>
                    <a:srgbClr val="2F3242"/>
                  </a:solidFill>
                </a:ln>
              </a:rPr>
              <a:t>9 десятків і </a:t>
            </a:r>
            <a:endParaRPr lang="en-US" sz="7200" b="1" dirty="0" smtClean="0">
              <a:ln>
                <a:solidFill>
                  <a:srgbClr val="2F3242"/>
                </a:solidFill>
              </a:ln>
            </a:endParaRPr>
          </a:p>
          <a:p>
            <a:pPr algn="ctr"/>
            <a:r>
              <a:rPr lang="uk-UA" sz="7200" b="1" dirty="0" smtClean="0">
                <a:ln>
                  <a:solidFill>
                    <a:srgbClr val="2F3242"/>
                  </a:solidFill>
                </a:ln>
              </a:rPr>
              <a:t>10 одиниць утворюють 100 (сотню)</a:t>
            </a:r>
            <a:endParaRPr lang="uk-UA" sz="7200" b="1" dirty="0">
              <a:ln>
                <a:solidFill>
                  <a:srgbClr val="2F3242"/>
                </a:solidFill>
              </a:ln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8263" y="1121585"/>
            <a:ext cx="2262069" cy="335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05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33937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Як отримати наступне число за числом 100? 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74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 smtClean="0">
                <a:solidFill>
                  <a:schemeClr val="bg1"/>
                </a:solidFill>
              </a:rPr>
              <a:t>завдання</a:t>
            </a:r>
            <a:endParaRPr lang="uk-UA" sz="14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436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398415" y="2874210"/>
            <a:ext cx="2001917" cy="1252948"/>
          </a:xfrm>
          <a:prstGeom prst="roundRect">
            <a:avLst/>
          </a:prstGeom>
          <a:solidFill>
            <a:srgbClr val="FF0000"/>
          </a:solidFill>
          <a:ln w="38100">
            <a:solidFill>
              <a:srgbClr val="0D0D0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 smtClean="0">
                <a:ln>
                  <a:solidFill>
                    <a:srgbClr val="2F3242"/>
                  </a:solidFill>
                </a:ln>
              </a:rPr>
              <a:t>100</a:t>
            </a:r>
            <a:endParaRPr lang="uk-UA" sz="7200" b="1" dirty="0">
              <a:ln>
                <a:solidFill>
                  <a:srgbClr val="2F3242"/>
                </a:solidFill>
              </a:ln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 flipV="1">
            <a:off x="2495068" y="2058664"/>
            <a:ext cx="1631092" cy="815546"/>
          </a:xfrm>
          <a:prstGeom prst="straightConnector1">
            <a:avLst/>
          </a:prstGeom>
          <a:ln w="76200">
            <a:solidFill>
              <a:srgbClr val="FF31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2495068" y="3516763"/>
            <a:ext cx="1829797" cy="0"/>
          </a:xfrm>
          <a:prstGeom prst="straightConnector1">
            <a:avLst/>
          </a:prstGeom>
          <a:ln w="76200">
            <a:solidFill>
              <a:srgbClr val="FF31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2400332" y="4125154"/>
            <a:ext cx="1504403" cy="888219"/>
          </a:xfrm>
          <a:prstGeom prst="straightConnector1">
            <a:avLst/>
          </a:prstGeom>
          <a:ln w="76200">
            <a:solidFill>
              <a:srgbClr val="FF31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4638076" y="1816144"/>
            <a:ext cx="440429" cy="3460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6372548" y="1450774"/>
            <a:ext cx="5537232" cy="101566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6000" b="1" dirty="0" smtClean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uk-UA" sz="60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</a:t>
            </a:r>
            <a:r>
              <a:rPr lang="uk-UA" sz="6000" b="1" dirty="0" smtClean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то один (101)</a:t>
            </a:r>
          </a:p>
        </p:txBody>
      </p:sp>
      <p:sp>
        <p:nvSpPr>
          <p:cNvPr id="19" name="Овал 18"/>
          <p:cNvSpPr/>
          <p:nvPr/>
        </p:nvSpPr>
        <p:spPr>
          <a:xfrm>
            <a:off x="4638076" y="3474861"/>
            <a:ext cx="440429" cy="3460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6372548" y="3109491"/>
            <a:ext cx="5537232" cy="101566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6000" b="1" dirty="0" smtClean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uk-UA" sz="60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</a:t>
            </a:r>
            <a:r>
              <a:rPr lang="uk-UA" sz="6000" b="1" dirty="0" smtClean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то два (102)</a:t>
            </a:r>
          </a:p>
        </p:txBody>
      </p:sp>
      <p:sp>
        <p:nvSpPr>
          <p:cNvPr id="21" name="Овал 20"/>
          <p:cNvSpPr/>
          <p:nvPr/>
        </p:nvSpPr>
        <p:spPr>
          <a:xfrm>
            <a:off x="5178479" y="3478617"/>
            <a:ext cx="440429" cy="3460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/>
          <p:cNvSpPr/>
          <p:nvPr/>
        </p:nvSpPr>
        <p:spPr>
          <a:xfrm>
            <a:off x="4638076" y="5133578"/>
            <a:ext cx="440429" cy="3460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6372548" y="4768208"/>
            <a:ext cx="5537232" cy="101566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6000" b="1" dirty="0" smtClean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uk-UA" sz="60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</a:t>
            </a:r>
            <a:r>
              <a:rPr lang="uk-UA" sz="6000" b="1" dirty="0" smtClean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то три (103)</a:t>
            </a:r>
          </a:p>
        </p:txBody>
      </p:sp>
      <p:sp>
        <p:nvSpPr>
          <p:cNvPr id="24" name="Овал 23"/>
          <p:cNvSpPr/>
          <p:nvPr/>
        </p:nvSpPr>
        <p:spPr>
          <a:xfrm>
            <a:off x="5178479" y="5137334"/>
            <a:ext cx="440429" cy="3460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/>
          <p:cNvSpPr/>
          <p:nvPr/>
        </p:nvSpPr>
        <p:spPr>
          <a:xfrm>
            <a:off x="5718882" y="5133578"/>
            <a:ext cx="440429" cy="3460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745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33937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Як отримати наступне число за числом 100? 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74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 smtClean="0">
                <a:solidFill>
                  <a:schemeClr val="bg1"/>
                </a:solidFill>
              </a:rPr>
              <a:t>завдання</a:t>
            </a:r>
            <a:endParaRPr lang="uk-UA" sz="14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436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398415" y="2874210"/>
            <a:ext cx="2001917" cy="1252948"/>
          </a:xfrm>
          <a:prstGeom prst="roundRect">
            <a:avLst/>
          </a:prstGeom>
          <a:solidFill>
            <a:srgbClr val="FF0000"/>
          </a:solidFill>
          <a:ln w="38100">
            <a:solidFill>
              <a:srgbClr val="0D0D0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 smtClean="0">
                <a:ln>
                  <a:solidFill>
                    <a:srgbClr val="2F3242"/>
                  </a:solidFill>
                </a:ln>
              </a:rPr>
              <a:t>100</a:t>
            </a:r>
            <a:endParaRPr lang="uk-UA" sz="7200" b="1" dirty="0">
              <a:ln>
                <a:solidFill>
                  <a:srgbClr val="2F3242"/>
                </a:solidFill>
              </a:ln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 flipV="1">
            <a:off x="2495068" y="2058664"/>
            <a:ext cx="1631092" cy="815546"/>
          </a:xfrm>
          <a:prstGeom prst="straightConnector1">
            <a:avLst/>
          </a:prstGeom>
          <a:ln w="76200">
            <a:solidFill>
              <a:srgbClr val="FF31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2495068" y="3516763"/>
            <a:ext cx="1829797" cy="0"/>
          </a:xfrm>
          <a:prstGeom prst="straightConnector1">
            <a:avLst/>
          </a:prstGeom>
          <a:ln w="76200">
            <a:solidFill>
              <a:srgbClr val="FF31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2400332" y="4125154"/>
            <a:ext cx="1504403" cy="888219"/>
          </a:xfrm>
          <a:prstGeom prst="straightConnector1">
            <a:avLst/>
          </a:prstGeom>
          <a:ln w="76200">
            <a:solidFill>
              <a:srgbClr val="FF31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Равнобедренный треугольник 16"/>
          <p:cNvSpPr/>
          <p:nvPr/>
        </p:nvSpPr>
        <p:spPr>
          <a:xfrm>
            <a:off x="4324865" y="1533500"/>
            <a:ext cx="853614" cy="1050327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6244947" y="1635440"/>
            <a:ext cx="5664833" cy="83099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4800" b="1" dirty="0" smtClean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uk-UA" sz="4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</a:t>
            </a:r>
            <a:r>
              <a:rPr lang="uk-UA" sz="4800" b="1" dirty="0" smtClean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то десять (110)</a:t>
            </a:r>
          </a:p>
        </p:txBody>
      </p:sp>
      <p:sp>
        <p:nvSpPr>
          <p:cNvPr id="19" name="Равнобедренный треугольник 18"/>
          <p:cNvSpPr/>
          <p:nvPr/>
        </p:nvSpPr>
        <p:spPr>
          <a:xfrm>
            <a:off x="4176782" y="3474861"/>
            <a:ext cx="850737" cy="973176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6244947" y="3294157"/>
            <a:ext cx="5664833" cy="83099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4800" b="1" dirty="0" smtClean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uk-UA" sz="4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</a:t>
            </a:r>
            <a:r>
              <a:rPr lang="uk-UA" sz="4800" b="1" dirty="0" smtClean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то двадцять (120)</a:t>
            </a:r>
          </a:p>
        </p:txBody>
      </p:sp>
      <p:sp>
        <p:nvSpPr>
          <p:cNvPr id="21" name="Равнобедренный треугольник 20"/>
          <p:cNvSpPr/>
          <p:nvPr/>
        </p:nvSpPr>
        <p:spPr>
          <a:xfrm>
            <a:off x="5243250" y="3474861"/>
            <a:ext cx="850737" cy="973176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Равнобедренный треугольник 21"/>
          <p:cNvSpPr/>
          <p:nvPr/>
        </p:nvSpPr>
        <p:spPr>
          <a:xfrm>
            <a:off x="3847072" y="4771964"/>
            <a:ext cx="753640" cy="937349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6244947" y="4952874"/>
            <a:ext cx="5664833" cy="83099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4800" b="1" dirty="0" smtClean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uk-UA" sz="4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</a:t>
            </a:r>
            <a:r>
              <a:rPr lang="uk-UA" sz="4800" b="1" dirty="0" smtClean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то тридцять (130)</a:t>
            </a:r>
          </a:p>
        </p:txBody>
      </p:sp>
      <p:sp>
        <p:nvSpPr>
          <p:cNvPr id="24" name="Равнобедренный треугольник 23"/>
          <p:cNvSpPr/>
          <p:nvPr/>
        </p:nvSpPr>
        <p:spPr>
          <a:xfrm>
            <a:off x="4607639" y="4771964"/>
            <a:ext cx="753640" cy="937349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Равнобедренный треугольник 24"/>
          <p:cNvSpPr/>
          <p:nvPr/>
        </p:nvSpPr>
        <p:spPr>
          <a:xfrm>
            <a:off x="5361279" y="4771964"/>
            <a:ext cx="753640" cy="937349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2847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0" r="67143" b="8561"/>
          <a:stretch/>
        </p:blipFill>
        <p:spPr bwMode="auto">
          <a:xfrm>
            <a:off x="103901" y="1267072"/>
            <a:ext cx="1505599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33937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Прочитай числа в нумераційній таблиці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74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 smtClean="0">
                <a:solidFill>
                  <a:schemeClr val="bg1"/>
                </a:solidFill>
              </a:rPr>
              <a:t>завдання</a:t>
            </a:r>
            <a:endParaRPr lang="uk-UA" sz="14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437</a:t>
            </a:r>
            <a:endParaRPr lang="ru-RU" sz="40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387631"/>
              </p:ext>
            </p:extLst>
          </p:nvPr>
        </p:nvGraphicFramePr>
        <p:xfrm>
          <a:off x="1609500" y="1455162"/>
          <a:ext cx="10078917" cy="4687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96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96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96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71805">
                <a:tc>
                  <a:txBody>
                    <a:bodyPr/>
                    <a:lstStyle/>
                    <a:p>
                      <a:pPr algn="ctr"/>
                      <a:r>
                        <a:rPr lang="uk-UA" sz="6600" dirty="0" smtClean="0"/>
                        <a:t>Сотні</a:t>
                      </a:r>
                      <a:endParaRPr lang="ru-RU" sz="6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6600" dirty="0" smtClean="0"/>
                        <a:t>Десятки</a:t>
                      </a:r>
                      <a:endParaRPr lang="ru-RU" sz="6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6600" dirty="0" smtClean="0"/>
                        <a:t>Одиниці</a:t>
                      </a:r>
                      <a:endParaRPr lang="ru-RU" sz="6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1805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1805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1805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6147316" y="2589649"/>
            <a:ext cx="65274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72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ru-RU" sz="7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9579629" y="2589648"/>
            <a:ext cx="65274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72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ru-RU" sz="7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2930695" y="3789977"/>
            <a:ext cx="65274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7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ru-RU" sz="7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6363008" y="3789976"/>
            <a:ext cx="65274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7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ru-RU" sz="7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9579627" y="3813044"/>
            <a:ext cx="65274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7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ru-RU" sz="7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2930696" y="5036440"/>
            <a:ext cx="65274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7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ru-RU" sz="7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6363009" y="5036439"/>
            <a:ext cx="65274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7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ru-RU" sz="7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9579628" y="5059507"/>
            <a:ext cx="65274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7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ru-RU" sz="7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3646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0" r="67143" b="8561"/>
          <a:stretch/>
        </p:blipFill>
        <p:spPr bwMode="auto">
          <a:xfrm>
            <a:off x="103901" y="1267072"/>
            <a:ext cx="1505599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33937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Скільки </a:t>
            </a:r>
            <a:r>
              <a:rPr lang="uk-UA" sz="2000" b="1" dirty="0" err="1" smtClean="0">
                <a:solidFill>
                  <a:schemeClr val="bg1"/>
                </a:solidFill>
              </a:rPr>
              <a:t>дестків</a:t>
            </a:r>
            <a:r>
              <a:rPr lang="uk-UA" sz="2000" b="1" dirty="0" smtClean="0">
                <a:solidFill>
                  <a:schemeClr val="bg1"/>
                </a:solidFill>
              </a:rPr>
              <a:t> у числі 101? Скільки сотень у числі 140?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74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 smtClean="0">
                <a:solidFill>
                  <a:schemeClr val="bg1"/>
                </a:solidFill>
              </a:rPr>
              <a:t>завдання</a:t>
            </a:r>
            <a:endParaRPr lang="uk-UA" sz="14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437</a:t>
            </a:r>
            <a:endParaRPr lang="ru-RU" sz="40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387631"/>
              </p:ext>
            </p:extLst>
          </p:nvPr>
        </p:nvGraphicFramePr>
        <p:xfrm>
          <a:off x="1609500" y="1455162"/>
          <a:ext cx="10078917" cy="4687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96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96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96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71805">
                <a:tc>
                  <a:txBody>
                    <a:bodyPr/>
                    <a:lstStyle/>
                    <a:p>
                      <a:pPr algn="ctr"/>
                      <a:r>
                        <a:rPr lang="uk-UA" sz="6600" dirty="0" smtClean="0"/>
                        <a:t>Сотні</a:t>
                      </a:r>
                      <a:endParaRPr lang="ru-RU" sz="6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6600" dirty="0" smtClean="0"/>
                        <a:t>Десятки</a:t>
                      </a:r>
                      <a:endParaRPr lang="ru-RU" sz="6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6600" dirty="0" smtClean="0"/>
                        <a:t>Одиниці</a:t>
                      </a:r>
                      <a:endParaRPr lang="ru-RU" sz="6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1805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1805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1805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6147316" y="2589649"/>
            <a:ext cx="65274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72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ru-RU" sz="7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9579629" y="2589648"/>
            <a:ext cx="65274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72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ru-RU" sz="7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2930695" y="3789977"/>
            <a:ext cx="65274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7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ru-RU" sz="7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6363008" y="3789976"/>
            <a:ext cx="65274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7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ru-RU" sz="7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9579627" y="3813044"/>
            <a:ext cx="65274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7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ru-RU" sz="7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2930696" y="5036440"/>
            <a:ext cx="65274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7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ru-RU" sz="7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6363009" y="5036439"/>
            <a:ext cx="65274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7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ru-RU" sz="7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9579628" y="5059507"/>
            <a:ext cx="65274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7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ru-RU" sz="7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26807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0" r="67143" b="8561"/>
          <a:stretch/>
        </p:blipFill>
        <p:spPr bwMode="auto">
          <a:xfrm>
            <a:off x="103901" y="1267072"/>
            <a:ext cx="1505599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33937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Прочитай числа в нумераційній таблиці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74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 smtClean="0">
                <a:solidFill>
                  <a:schemeClr val="bg1"/>
                </a:solidFill>
              </a:rPr>
              <a:t>завдання</a:t>
            </a:r>
            <a:endParaRPr lang="uk-UA" sz="14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437</a:t>
            </a:r>
            <a:endParaRPr lang="ru-RU" sz="40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387631"/>
              </p:ext>
            </p:extLst>
          </p:nvPr>
        </p:nvGraphicFramePr>
        <p:xfrm>
          <a:off x="1609500" y="1455162"/>
          <a:ext cx="10078917" cy="4687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96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96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96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71805">
                <a:tc>
                  <a:txBody>
                    <a:bodyPr/>
                    <a:lstStyle/>
                    <a:p>
                      <a:pPr algn="ctr"/>
                      <a:r>
                        <a:rPr lang="uk-UA" sz="6600" dirty="0" smtClean="0"/>
                        <a:t>Сотні</a:t>
                      </a:r>
                      <a:endParaRPr lang="ru-RU" sz="6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6600" dirty="0" smtClean="0"/>
                        <a:t>Десятки</a:t>
                      </a:r>
                      <a:endParaRPr lang="ru-RU" sz="6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6600" dirty="0" smtClean="0"/>
                        <a:t>Одиниці</a:t>
                      </a:r>
                      <a:endParaRPr lang="ru-RU" sz="6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1805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1805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1805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6363007" y="2543513"/>
            <a:ext cx="65274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7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ru-RU" sz="7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9579628" y="2589648"/>
            <a:ext cx="65274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7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ru-RU" sz="7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2930695" y="3789977"/>
            <a:ext cx="65274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7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ru-RU" sz="7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6363008" y="3789976"/>
            <a:ext cx="65274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7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ru-RU" sz="7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9579627" y="3813044"/>
            <a:ext cx="65274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7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ru-RU" sz="7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2930696" y="5036440"/>
            <a:ext cx="65274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7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ru-RU" sz="7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6363009" y="5036439"/>
            <a:ext cx="65274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7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ru-RU" sz="7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9579628" y="5059507"/>
            <a:ext cx="65274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7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ru-RU" sz="7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2930695" y="2543514"/>
            <a:ext cx="65274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7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ru-RU" sz="7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7667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0" r="67143" b="8561"/>
          <a:stretch/>
        </p:blipFill>
        <p:spPr bwMode="auto">
          <a:xfrm>
            <a:off x="103901" y="1267072"/>
            <a:ext cx="1505599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7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Скільки сотень у числі 198, 173, 121? Скільки десятків та окремих одиниць у записаних числах?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74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 smtClean="0">
                <a:solidFill>
                  <a:schemeClr val="bg1"/>
                </a:solidFill>
              </a:rPr>
              <a:t>завдання</a:t>
            </a:r>
            <a:endParaRPr lang="uk-UA" sz="14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437</a:t>
            </a:r>
            <a:endParaRPr lang="ru-RU" sz="40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387631"/>
              </p:ext>
            </p:extLst>
          </p:nvPr>
        </p:nvGraphicFramePr>
        <p:xfrm>
          <a:off x="1609500" y="1455162"/>
          <a:ext cx="10078917" cy="4687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96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96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96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71805">
                <a:tc>
                  <a:txBody>
                    <a:bodyPr/>
                    <a:lstStyle/>
                    <a:p>
                      <a:pPr algn="ctr"/>
                      <a:r>
                        <a:rPr lang="uk-UA" sz="6600" dirty="0" smtClean="0"/>
                        <a:t>Сотні</a:t>
                      </a:r>
                      <a:endParaRPr lang="ru-RU" sz="6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6600" dirty="0" smtClean="0"/>
                        <a:t>Десятки</a:t>
                      </a:r>
                      <a:endParaRPr lang="ru-RU" sz="6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6600" dirty="0" smtClean="0"/>
                        <a:t>Одиниці</a:t>
                      </a:r>
                      <a:endParaRPr lang="ru-RU" sz="6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1805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1805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1805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6363007" y="2543513"/>
            <a:ext cx="65274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7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ru-RU" sz="7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9579628" y="2589648"/>
            <a:ext cx="65274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7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ru-RU" sz="7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2930695" y="3789977"/>
            <a:ext cx="65274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7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ru-RU" sz="7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6363008" y="3789976"/>
            <a:ext cx="65274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7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ru-RU" sz="7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9579627" y="3813044"/>
            <a:ext cx="65274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7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ru-RU" sz="7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2930696" y="5036440"/>
            <a:ext cx="65274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7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ru-RU" sz="7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6363009" y="5036439"/>
            <a:ext cx="65274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7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ru-RU" sz="7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9579628" y="5059507"/>
            <a:ext cx="65274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7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ru-RU" sz="7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2930695" y="2543514"/>
            <a:ext cx="65274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7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ru-RU" sz="7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28347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Рисунок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656" y="3937141"/>
            <a:ext cx="1997213" cy="2774961"/>
          </a:xfrm>
          <a:prstGeom prst="rect">
            <a:avLst/>
          </a:prstGeom>
        </p:spPr>
      </p:pic>
      <p:pic>
        <p:nvPicPr>
          <p:cNvPr id="9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0" r="67143" b="8561"/>
          <a:stretch/>
        </p:blipFill>
        <p:spPr bwMode="auto">
          <a:xfrm>
            <a:off x="103901" y="1267072"/>
            <a:ext cx="1505599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7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Прочитай рівності. Як одержати наступне (попереднє) число до даного?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74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 smtClean="0">
                <a:solidFill>
                  <a:schemeClr val="bg1"/>
                </a:solidFill>
              </a:rPr>
              <a:t>завдання</a:t>
            </a:r>
            <a:endParaRPr lang="uk-UA" sz="14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438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2875230" y="1450774"/>
            <a:ext cx="5482741" cy="120032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7200" b="1" dirty="0" smtClean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99 + 1 = 100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3268170" y="2736812"/>
            <a:ext cx="5482741" cy="1200329"/>
          </a:xfrm>
          <a:prstGeom prst="rect">
            <a:avLst/>
          </a:prstGeom>
          <a:solidFill>
            <a:srgbClr val="FF66FF"/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7200" b="1" dirty="0" smtClean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111 - 1 = 110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4124951" y="4022850"/>
            <a:ext cx="5482741" cy="120032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7200" b="1" dirty="0" smtClean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108 + 1 = 109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4716674" y="5308888"/>
            <a:ext cx="5482741" cy="1200329"/>
          </a:xfrm>
          <a:prstGeom prst="rect">
            <a:avLst/>
          </a:prstGeom>
          <a:solidFill>
            <a:srgbClr val="FF66FF"/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7200" b="1" dirty="0" smtClean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197 – 1 = 196</a:t>
            </a:r>
          </a:p>
        </p:txBody>
      </p:sp>
      <p:pic>
        <p:nvPicPr>
          <p:cNvPr id="23" name="Рисунок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8386" y="1450774"/>
            <a:ext cx="2066331" cy="279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498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0" r="67143" b="8561"/>
          <a:stretch/>
        </p:blipFill>
        <p:spPr bwMode="auto">
          <a:xfrm>
            <a:off x="103901" y="1267072"/>
            <a:ext cx="1505599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461" y="3758520"/>
            <a:ext cx="1997213" cy="2774961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7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Утвори наступне число за числом 167. Попереднє число до числа 134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74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 smtClean="0">
                <a:solidFill>
                  <a:schemeClr val="bg1"/>
                </a:solidFill>
              </a:rPr>
              <a:t>завдання</a:t>
            </a:r>
            <a:endParaRPr lang="uk-UA" sz="14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438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1352273" y="1528471"/>
            <a:ext cx="8340003" cy="18620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11500" b="1" dirty="0" smtClean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167 + 1 = 168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3606713" y="4250364"/>
            <a:ext cx="8340003" cy="1862048"/>
          </a:xfrm>
          <a:prstGeom prst="rect">
            <a:avLst/>
          </a:prstGeom>
          <a:solidFill>
            <a:srgbClr val="FF66FF"/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11500" b="1" dirty="0" smtClean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134 – 1 = 133</a:t>
            </a:r>
          </a:p>
        </p:txBody>
      </p:sp>
      <p:pic>
        <p:nvPicPr>
          <p:cNvPr id="23" name="Рисунок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3449" y="1267072"/>
            <a:ext cx="2066331" cy="279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93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0" r="67143" b="8561"/>
          <a:stretch/>
        </p:blipFill>
        <p:spPr bwMode="auto">
          <a:xfrm>
            <a:off x="103901" y="1267072"/>
            <a:ext cx="1505599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Огородження мурашників у лісі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45" name="Группа 44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46" name="Рисунок 4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7" name="Рисунок 4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7" name="Прямоугольник 26"/>
          <p:cNvSpPr/>
          <p:nvPr/>
        </p:nvSpPr>
        <p:spPr>
          <a:xfrm>
            <a:off x="3355596" y="494531"/>
            <a:ext cx="8531604" cy="29538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Розв'яжи задачу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2" name="AutoShape 2" descr="Олия соняшников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5602" name="AutoShape 2" descr="WLE - 2018 - Цвітіння магнолій у ботанічному саду ім. академіка О.В. Фоміна - 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6" name="Picture 2" descr="ROZETKA | Збірка віршів Улюблені вірші 2 - том. Цена, купить Збірка віршів  Улюблені вірші 2 - том в Киеве, Харькове, Днепропетровске, Одессе,  Запорожье, Львове. Збірка віршів Улюблені вірші 2 - том: обзор, описание,  продажа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91" b="963"/>
          <a:stretch/>
        </p:blipFill>
        <p:spPr bwMode="auto">
          <a:xfrm rot="1481388">
            <a:off x="2532511" y="4529905"/>
            <a:ext cx="1691708" cy="2072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Квесты от УхтыШки Черноморск | Аниматоры, детские дни рождения,  шоу-программы в Черноморске. Заказать аниматора детям на день рождения,  выпускной, новый год в Ильичевске.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92402">
            <a:off x="9497138" y="5269502"/>
            <a:ext cx="1963906" cy="1163623"/>
          </a:xfrm>
          <a:prstGeom prst="rect">
            <a:avLst/>
          </a:prstGeom>
          <a:noFill/>
          <a:ln>
            <a:solidFill>
              <a:srgbClr val="2F324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Викторина «Цветные вопросы» с ответами для детей школьного возраста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4197" y="4928259"/>
            <a:ext cx="1708398" cy="1599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1099036" y="1677705"/>
            <a:ext cx="10278209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b="1" dirty="0" err="1">
                <a:solidFill>
                  <a:srgbClr val="0070C0"/>
                </a:solidFill>
              </a:rPr>
              <a:t>Вірші</a:t>
            </a:r>
            <a:r>
              <a:rPr lang="ru-RU" sz="4400" b="1" dirty="0">
                <a:solidFill>
                  <a:srgbClr val="0070C0"/>
                </a:solidFill>
              </a:rPr>
              <a:t> – 7 </a:t>
            </a:r>
            <a:r>
              <a:rPr lang="ru-RU" sz="4400" b="1" dirty="0" err="1">
                <a:solidFill>
                  <a:srgbClr val="0070C0"/>
                </a:solidFill>
              </a:rPr>
              <a:t>учн</a:t>
            </a:r>
            <a:r>
              <a:rPr lang="ru-RU" sz="4400" b="1" dirty="0">
                <a:solidFill>
                  <a:srgbClr val="0070C0"/>
                </a:solidFill>
              </a:rPr>
              <a:t>.</a:t>
            </a:r>
          </a:p>
          <a:p>
            <a:r>
              <a:rPr lang="ru-RU" sz="4400" b="1" dirty="0" err="1">
                <a:solidFill>
                  <a:srgbClr val="0070C0"/>
                </a:solidFill>
              </a:rPr>
              <a:t>Квест</a:t>
            </a:r>
            <a:r>
              <a:rPr lang="ru-RU" sz="4400" b="1" dirty="0">
                <a:solidFill>
                  <a:srgbClr val="0070C0"/>
                </a:solidFill>
              </a:rPr>
              <a:t> - ? </a:t>
            </a:r>
            <a:r>
              <a:rPr lang="ru-RU" sz="4400" b="1" dirty="0" err="1">
                <a:solidFill>
                  <a:srgbClr val="0070C0"/>
                </a:solidFill>
              </a:rPr>
              <a:t>учн</a:t>
            </a:r>
            <a:r>
              <a:rPr lang="ru-RU" sz="4400" b="1" dirty="0">
                <a:solidFill>
                  <a:srgbClr val="0070C0"/>
                </a:solidFill>
              </a:rPr>
              <a:t>., у 3 рази </a:t>
            </a:r>
            <a:r>
              <a:rPr lang="ru-RU" sz="4400" b="1" dirty="0" err="1">
                <a:solidFill>
                  <a:srgbClr val="0070C0"/>
                </a:solidFill>
              </a:rPr>
              <a:t>більше</a:t>
            </a:r>
            <a:endParaRPr lang="ru-RU" sz="4400" b="1" dirty="0">
              <a:solidFill>
                <a:srgbClr val="0070C0"/>
              </a:solidFill>
            </a:endParaRPr>
          </a:p>
          <a:p>
            <a:r>
              <a:rPr lang="ru-RU" sz="4400" b="1" dirty="0" err="1">
                <a:solidFill>
                  <a:srgbClr val="0070C0"/>
                </a:solidFill>
              </a:rPr>
              <a:t>Вікторина</a:t>
            </a:r>
            <a:r>
              <a:rPr lang="ru-RU" sz="4400" b="1" dirty="0">
                <a:solidFill>
                  <a:srgbClr val="0070C0"/>
                </a:solidFill>
              </a:rPr>
              <a:t> - ? </a:t>
            </a:r>
            <a:r>
              <a:rPr lang="ru-RU" sz="4400" b="1" dirty="0" err="1">
                <a:solidFill>
                  <a:srgbClr val="0070C0"/>
                </a:solidFill>
              </a:rPr>
              <a:t>учн</a:t>
            </a:r>
            <a:r>
              <a:rPr lang="ru-RU" sz="4400" b="1" dirty="0">
                <a:solidFill>
                  <a:srgbClr val="0070C0"/>
                </a:solidFill>
              </a:rPr>
              <a:t>., </a:t>
            </a:r>
            <a:r>
              <a:rPr lang="ru-RU" sz="4400" b="1" dirty="0" err="1">
                <a:solidFill>
                  <a:srgbClr val="0070C0"/>
                </a:solidFill>
              </a:rPr>
              <a:t>дев’ята</a:t>
            </a:r>
            <a:r>
              <a:rPr lang="ru-RU" sz="4400" b="1" dirty="0">
                <a:solidFill>
                  <a:srgbClr val="0070C0"/>
                </a:solidFill>
              </a:rPr>
              <a:t> </a:t>
            </a:r>
            <a:r>
              <a:rPr lang="ru-RU" sz="4400" b="1" dirty="0" err="1">
                <a:solidFill>
                  <a:srgbClr val="0070C0"/>
                </a:solidFill>
              </a:rPr>
              <a:t>частина</a:t>
            </a:r>
            <a:r>
              <a:rPr lang="ru-RU" sz="4400" b="1" dirty="0">
                <a:solidFill>
                  <a:srgbClr val="0070C0"/>
                </a:solidFill>
              </a:rPr>
              <a:t> </a:t>
            </a:r>
            <a:r>
              <a:rPr lang="ru-RU" sz="4400" b="1" dirty="0" err="1">
                <a:solidFill>
                  <a:srgbClr val="0070C0"/>
                </a:solidFill>
              </a:rPr>
              <a:t>від</a:t>
            </a:r>
            <a:endParaRPr lang="ru-RU" sz="4400" b="1" dirty="0">
              <a:solidFill>
                <a:srgbClr val="0070C0"/>
              </a:solidFill>
            </a:endParaRPr>
          </a:p>
          <a:p>
            <a:endParaRPr lang="ru-RU" sz="4400" b="1" dirty="0"/>
          </a:p>
        </p:txBody>
      </p:sp>
      <p:cxnSp>
        <p:nvCxnSpPr>
          <p:cNvPr id="11" name="Соединительная линия уступом 10"/>
          <p:cNvCxnSpPr/>
          <p:nvPr/>
        </p:nvCxnSpPr>
        <p:spPr>
          <a:xfrm rot="10800000">
            <a:off x="5077300" y="1987061"/>
            <a:ext cx="3419953" cy="844064"/>
          </a:xfrm>
          <a:prstGeom prst="bentConnector3">
            <a:avLst>
              <a:gd name="adj1" fmla="val -17357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оединительная линия уступом 15"/>
          <p:cNvCxnSpPr/>
          <p:nvPr/>
        </p:nvCxnSpPr>
        <p:spPr>
          <a:xfrm rot="10800000">
            <a:off x="9232129" y="2708032"/>
            <a:ext cx="2145116" cy="764931"/>
          </a:xfrm>
          <a:prstGeom prst="bentConnector3">
            <a:avLst>
              <a:gd name="adj1" fmla="val -22958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99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55" b="10588"/>
          <a:stretch/>
        </p:blipFill>
        <p:spPr>
          <a:xfrm>
            <a:off x="241995" y="4169588"/>
            <a:ext cx="5992906" cy="2594341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Назви наступне число</a:t>
            </a:r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5796320" y="1251507"/>
            <a:ext cx="6045687" cy="5512421"/>
            <a:chOff x="332509" y="1793919"/>
            <a:chExt cx="4965007" cy="4523753"/>
          </a:xfrm>
        </p:grpSpPr>
        <p:pic>
          <p:nvPicPr>
            <p:cNvPr id="9" name="Рисунок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91" b="10545"/>
            <a:stretch/>
          </p:blipFill>
          <p:spPr>
            <a:xfrm>
              <a:off x="332509" y="1793919"/>
              <a:ext cx="4965007" cy="4523753"/>
            </a:xfrm>
            <a:prstGeom prst="rect">
              <a:avLst/>
            </a:prstGeom>
          </p:spPr>
        </p:pic>
        <p:sp>
          <p:nvSpPr>
            <p:cNvPr id="10" name="Овал 9"/>
            <p:cNvSpPr/>
            <p:nvPr/>
          </p:nvSpPr>
          <p:spPr>
            <a:xfrm>
              <a:off x="1609500" y="2743199"/>
              <a:ext cx="2394232" cy="243508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6" name="Прямоугольник 15"/>
          <p:cNvSpPr/>
          <p:nvPr/>
        </p:nvSpPr>
        <p:spPr>
          <a:xfrm>
            <a:off x="915050" y="1522709"/>
            <a:ext cx="4980324" cy="2646878"/>
          </a:xfrm>
          <a:prstGeom prst="rect">
            <a:avLst/>
          </a:prstGeom>
          <a:solidFill>
            <a:srgbClr val="FFC000"/>
          </a:solidFill>
          <a:ln>
            <a:solidFill>
              <a:srgbClr val="2F3242"/>
            </a:solidFill>
            <a:prstDash val="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16600" b="1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en-US" sz="16600" b="1" cap="none" spc="0" dirty="0" smtClean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7</a:t>
            </a:r>
            <a:endParaRPr lang="ru-RU" sz="16600" b="1" cap="none" spc="0" dirty="0">
              <a:ln w="0">
                <a:solidFill>
                  <a:sysClr val="windowText" lastClr="000000"/>
                </a:solidFill>
              </a:ln>
              <a:solidFill>
                <a:srgbClr val="FFFF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7433206" y="2312048"/>
            <a:ext cx="2771914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9900" dirty="0" smtClean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18</a:t>
            </a:r>
            <a:endParaRPr lang="ru-RU" sz="19900" b="0" cap="none" spc="0" dirty="0">
              <a:ln w="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51854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Рисунок 4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19" b="18362"/>
          <a:stretch/>
        </p:blipFill>
        <p:spPr>
          <a:xfrm>
            <a:off x="4404172" y="4448037"/>
            <a:ext cx="3596924" cy="220678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412592" y="469687"/>
            <a:ext cx="8442254" cy="38872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Обчисли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75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 smtClean="0">
                <a:solidFill>
                  <a:schemeClr val="bg1"/>
                </a:solidFill>
              </a:rPr>
              <a:t>Вирази</a:t>
            </a:r>
            <a:endParaRPr lang="uk-UA" sz="1400" b="1" dirty="0">
              <a:solidFill>
                <a:schemeClr val="bg1"/>
              </a:solidFill>
            </a:endParaRPr>
          </a:p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4</a:t>
            </a:r>
            <a:r>
              <a:rPr lang="uk-UA" sz="4000" b="1" dirty="0" smtClean="0">
                <a:solidFill>
                  <a:schemeClr val="bg1"/>
                </a:solidFill>
              </a:rPr>
              <a:t>44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Cute Cartoon Senior People Set. Happy Old People, Men And Wome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AutoShape 4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7" name="AutoShape 6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AutoShape 2" descr="Відпочинок на Чорному морі 2020 , Чорне море бази відпочинку Україна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2" descr="2 гривні (монета) — Вікіпедія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38" name="Группа 37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39" name="Рисунок 3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0" name="Рисунок 39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106" name="Прямоугольник 105"/>
          <p:cNvSpPr/>
          <p:nvPr/>
        </p:nvSpPr>
        <p:spPr>
          <a:xfrm>
            <a:off x="307975" y="1274201"/>
            <a:ext cx="3858065" cy="3046988"/>
          </a:xfrm>
          <a:prstGeom prst="rect">
            <a:avLst/>
          </a:prstGeom>
          <a:solidFill>
            <a:srgbClr val="92D050"/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r>
              <a:rPr lang="uk-UA" sz="4800" b="1" dirty="0" smtClean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 варіант</a:t>
            </a:r>
          </a:p>
          <a:p>
            <a:r>
              <a:rPr lang="uk-UA" sz="4800" b="1" dirty="0" smtClean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(11 – 7) ∙ 5 = </a:t>
            </a:r>
          </a:p>
          <a:p>
            <a:r>
              <a:rPr lang="uk-UA" sz="4800" b="1" dirty="0" smtClean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81 : 9 – 9 = </a:t>
            </a:r>
          </a:p>
          <a:p>
            <a:r>
              <a:rPr lang="uk-UA" sz="4800" b="1" dirty="0" smtClean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(84 – 2</a:t>
            </a:r>
            <a:r>
              <a:rPr lang="en-US" sz="4800" b="1" dirty="0" smtClean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0) </a:t>
            </a:r>
            <a:r>
              <a:rPr lang="uk-UA" sz="4800" b="1" dirty="0" smtClean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8 =</a:t>
            </a:r>
          </a:p>
        </p:txBody>
      </p:sp>
      <p:sp>
        <p:nvSpPr>
          <p:cNvPr id="41" name="Прямоугольник 40"/>
          <p:cNvSpPr/>
          <p:nvPr/>
        </p:nvSpPr>
        <p:spPr>
          <a:xfrm>
            <a:off x="4246150" y="1274201"/>
            <a:ext cx="3858065" cy="3046988"/>
          </a:xfrm>
          <a:prstGeom prst="rect">
            <a:avLst/>
          </a:prstGeom>
          <a:solidFill>
            <a:srgbClr val="00B0F0"/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r>
              <a:rPr lang="uk-UA" sz="4800" b="1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uk-UA" sz="4800" b="1" dirty="0" smtClean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варіант</a:t>
            </a:r>
          </a:p>
          <a:p>
            <a:r>
              <a:rPr lang="uk-UA" sz="4800" b="1" dirty="0" smtClean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(82 – 19) : 7 = </a:t>
            </a:r>
          </a:p>
          <a:p>
            <a:r>
              <a:rPr lang="uk-UA" sz="4800" b="1" dirty="0" smtClean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 ∙ 4 + 48 = </a:t>
            </a:r>
          </a:p>
          <a:p>
            <a:r>
              <a:rPr lang="uk-UA" sz="4800" b="1" dirty="0" smtClean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61 – (7 + 9) =</a:t>
            </a:r>
          </a:p>
        </p:txBody>
      </p:sp>
      <p:sp>
        <p:nvSpPr>
          <p:cNvPr id="42" name="Прямоугольник 41"/>
          <p:cNvSpPr/>
          <p:nvPr/>
        </p:nvSpPr>
        <p:spPr>
          <a:xfrm>
            <a:off x="8184325" y="1270046"/>
            <a:ext cx="3858065" cy="3046988"/>
          </a:xfrm>
          <a:prstGeom prst="rect">
            <a:avLst/>
          </a:prstGeom>
          <a:solidFill>
            <a:srgbClr val="FFFF00"/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r>
              <a:rPr lang="uk-UA" sz="4800" b="1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uk-UA" sz="4800" b="1" dirty="0" smtClean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варіант</a:t>
            </a:r>
          </a:p>
          <a:p>
            <a:r>
              <a:rPr lang="uk-UA" sz="4800" b="1" dirty="0" smtClean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56 : 7 : 4 = </a:t>
            </a:r>
          </a:p>
          <a:p>
            <a:r>
              <a:rPr lang="uk-UA" sz="4800" b="1" dirty="0" smtClean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96 – 9 ∙ 4 = </a:t>
            </a:r>
          </a:p>
          <a:p>
            <a:r>
              <a:rPr lang="uk-UA" sz="4800" b="1" dirty="0" smtClean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 ∙ (9 : 9) =</a:t>
            </a:r>
          </a:p>
        </p:txBody>
      </p:sp>
    </p:spTree>
    <p:extLst>
      <p:ext uri="{BB962C8B-B14F-4D97-AF65-F5344CB8AC3E}">
        <p14:creationId xmlns:p14="http://schemas.microsoft.com/office/powerpoint/2010/main" val="3488095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41" grpId="0" animBg="1"/>
      <p:bldP spid="4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0940" b="58257"/>
          <a:stretch/>
        </p:blipFill>
        <p:spPr>
          <a:xfrm>
            <a:off x="756081" y="1101962"/>
            <a:ext cx="11748236" cy="562755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1"/>
            <a:ext cx="8531604" cy="28689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 Розв'яжи задачу 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69085447-83EF-41C4-B955-1D080D2D78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083" y="1013684"/>
            <a:ext cx="3032302" cy="1548409"/>
          </a:xfrm>
          <a:prstGeom prst="rect">
            <a:avLst/>
          </a:prstGeom>
        </p:spPr>
      </p:pic>
      <p:pic>
        <p:nvPicPr>
          <p:cNvPr id="78" name="Рисунок 77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56" name="Рисунок 55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80" t="63032" b="12504"/>
          <a:stretch/>
        </p:blipFill>
        <p:spPr>
          <a:xfrm>
            <a:off x="887416" y="3412443"/>
            <a:ext cx="2918206" cy="1166399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776580" y="3793108"/>
            <a:ext cx="89672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 smtClean="0">
                <a:latin typeface="Monotype Corsiva" panose="03010101010201010101" pitchFamily="66" charset="0"/>
              </a:rPr>
              <a:t>3 учнів грало у вікторину.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710185" y="2260313"/>
            <a:ext cx="159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 smtClean="0">
                <a:latin typeface="Monotype Corsiva" panose="03010101010201010101" pitchFamily="66" charset="0"/>
              </a:rPr>
              <a:t>(уч.)  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02" t="43543" r="58257" b="40941"/>
          <a:stretch/>
        </p:blipFill>
        <p:spPr>
          <a:xfrm>
            <a:off x="6846557" y="1478605"/>
            <a:ext cx="479148" cy="676824"/>
          </a:xfrm>
          <a:prstGeom prst="rect">
            <a:avLst/>
          </a:prstGeom>
        </p:spPr>
      </p:pic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2750228" y="2329563"/>
            <a:ext cx="339911" cy="306266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75225" y="2302813"/>
            <a:ext cx="408812" cy="418784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3" t="42938" r="85586" b="43220"/>
          <a:stretch/>
        </p:blipFill>
        <p:spPr>
          <a:xfrm>
            <a:off x="1238920" y="2210287"/>
            <a:ext cx="470473" cy="586945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451335" y="2141236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 smtClean="0">
                <a:latin typeface="Monotype Corsiva" panose="03010101010201010101" pitchFamily="66" charset="0"/>
              </a:rPr>
              <a:t>)  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87" t="44418" r="76641" b="42546"/>
          <a:stretch/>
        </p:blipFill>
        <p:spPr>
          <a:xfrm>
            <a:off x="1245810" y="2999455"/>
            <a:ext cx="456691" cy="580167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488398" y="2883081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 smtClean="0">
                <a:latin typeface="Monotype Corsiva" panose="03010101010201010101" pitchFamily="66" charset="0"/>
              </a:rPr>
              <a:t>)  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136539" y="3077408"/>
            <a:ext cx="339911" cy="306266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759019" y="2998966"/>
            <a:ext cx="5473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 smtClean="0">
                <a:latin typeface="Monotype Corsiva" panose="03010101010201010101" pitchFamily="66" charset="0"/>
              </a:rPr>
              <a:t>(уч.)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485676" y="2260312"/>
            <a:ext cx="8079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 smtClean="0">
                <a:latin typeface="Monotype Corsiva" panose="03010101010201010101" pitchFamily="66" charset="0"/>
              </a:rPr>
              <a:t>- </a:t>
            </a:r>
            <a:r>
              <a:rPr lang="uk-UA" sz="3600" dirty="0">
                <a:latin typeface="Monotype Corsiva" panose="03010101010201010101" pitchFamily="66" charset="0"/>
              </a:rPr>
              <a:t>п</a:t>
            </a:r>
            <a:r>
              <a:rPr lang="uk-UA" sz="3600" dirty="0" smtClean="0">
                <a:latin typeface="Monotype Corsiva" panose="03010101010201010101" pitchFamily="66" charset="0"/>
              </a:rPr>
              <a:t>роходило </a:t>
            </a:r>
            <a:r>
              <a:rPr lang="uk-UA" sz="3600" dirty="0" err="1" smtClean="0">
                <a:latin typeface="Monotype Corsiva" panose="03010101010201010101" pitchFamily="66" charset="0"/>
              </a:rPr>
              <a:t>квест</a:t>
            </a:r>
            <a:r>
              <a:rPr lang="uk-UA" sz="3600" dirty="0" smtClean="0">
                <a:latin typeface="Monotype Corsiva" panose="03010101010201010101" pitchFamily="66" charset="0"/>
              </a:rPr>
              <a:t>;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69" name="Рисунок 6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45" t="44338" r="30783" b="42626"/>
          <a:stretch/>
        </p:blipFill>
        <p:spPr>
          <a:xfrm>
            <a:off x="3558662" y="2272042"/>
            <a:ext cx="443752" cy="563730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92" t="44158" r="76367" b="42000"/>
          <a:stretch/>
        </p:blipFill>
        <p:spPr>
          <a:xfrm>
            <a:off x="3102905" y="2230044"/>
            <a:ext cx="506414" cy="631783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83" t="44295" r="67345" b="42669"/>
          <a:stretch/>
        </p:blipFill>
        <p:spPr>
          <a:xfrm>
            <a:off x="2400332" y="2256032"/>
            <a:ext cx="443752" cy="563730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85" t="43980" r="57974" b="40504"/>
          <a:stretch/>
        </p:blipFill>
        <p:spPr>
          <a:xfrm>
            <a:off x="7231798" y="1497700"/>
            <a:ext cx="479148" cy="676824"/>
          </a:xfrm>
          <a:prstGeom prst="rect">
            <a:avLst/>
          </a:prstGeom>
        </p:spPr>
      </p:pic>
      <p:grpSp>
        <p:nvGrpSpPr>
          <p:cNvPr id="75" name="Группа 74"/>
          <p:cNvGrpSpPr/>
          <p:nvPr/>
        </p:nvGrpSpPr>
        <p:grpSpPr>
          <a:xfrm>
            <a:off x="10599057" y="-543369"/>
            <a:ext cx="408812" cy="542922"/>
            <a:chOff x="2361639" y="2985697"/>
            <a:chExt cx="408812" cy="542922"/>
          </a:xfrm>
        </p:grpSpPr>
        <p:pic>
          <p:nvPicPr>
            <p:cNvPr id="76" name="Рисунок 7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77" name="Рисунок 7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82" name="Рисунок 8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95" t="44508" r="13133" b="42456"/>
          <a:stretch/>
        </p:blipFill>
        <p:spPr>
          <a:xfrm>
            <a:off x="2800885" y="3019086"/>
            <a:ext cx="443752" cy="563730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63" t="43823" r="13365" b="43141"/>
          <a:stretch/>
        </p:blipFill>
        <p:spPr>
          <a:xfrm>
            <a:off x="1646062" y="2235778"/>
            <a:ext cx="450072" cy="571759"/>
          </a:xfrm>
          <a:prstGeom prst="rect">
            <a:avLst/>
          </a:prstGeom>
        </p:spPr>
      </p:pic>
      <p:sp>
        <p:nvSpPr>
          <p:cNvPr id="62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 smtClean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75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0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 smtClean="0">
                <a:solidFill>
                  <a:schemeClr val="bg1"/>
                </a:solidFill>
              </a:rPr>
              <a:t>Задача</a:t>
            </a:r>
            <a:endParaRPr lang="uk-UA" sz="14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440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88" name="Рисунок 87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93" t="43222" r="4066" b="42936"/>
          <a:stretch/>
        </p:blipFill>
        <p:spPr>
          <a:xfrm>
            <a:off x="7655126" y="1483013"/>
            <a:ext cx="474207" cy="591603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43" t="44285" r="76585" b="42679"/>
          <a:stretch/>
        </p:blipFill>
        <p:spPr>
          <a:xfrm>
            <a:off x="1639932" y="3002243"/>
            <a:ext cx="456691" cy="580167"/>
          </a:xfrm>
          <a:prstGeom prst="rect">
            <a:avLst/>
          </a:prstGeom>
        </p:spPr>
      </p:pic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12" t="44066" r="31516" b="42898"/>
          <a:stretch/>
        </p:blipFill>
        <p:spPr>
          <a:xfrm>
            <a:off x="1990666" y="2999455"/>
            <a:ext cx="455113" cy="578163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25" t="44418" r="67303" b="42546"/>
          <a:stretch/>
        </p:blipFill>
        <p:spPr>
          <a:xfrm>
            <a:off x="3523994" y="3002591"/>
            <a:ext cx="456691" cy="580167"/>
          </a:xfrm>
          <a:prstGeom prst="rect">
            <a:avLst/>
          </a:prstGeom>
        </p:spPr>
      </p:pic>
      <p:grpSp>
        <p:nvGrpSpPr>
          <p:cNvPr id="65" name="Группа 64"/>
          <p:cNvGrpSpPr/>
          <p:nvPr/>
        </p:nvGrpSpPr>
        <p:grpSpPr>
          <a:xfrm>
            <a:off x="2340397" y="2992852"/>
            <a:ext cx="408812" cy="542922"/>
            <a:chOff x="2361639" y="2985697"/>
            <a:chExt cx="408812" cy="542922"/>
          </a:xfrm>
        </p:grpSpPr>
        <p:pic>
          <p:nvPicPr>
            <p:cNvPr id="72" name="Рисунок 71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73" name="Рисунок 72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709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7" grpId="0"/>
      <p:bldP spid="41" grpId="0"/>
      <p:bldP spid="43" grpId="0"/>
      <p:bldP spid="59" grpId="0"/>
      <p:bldP spid="6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Рисунок 4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19" b="18362"/>
          <a:stretch/>
        </p:blipFill>
        <p:spPr>
          <a:xfrm>
            <a:off x="4404172" y="4448037"/>
            <a:ext cx="3596924" cy="220678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412592" y="469687"/>
            <a:ext cx="8442254" cy="38872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Перевірка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75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 smtClean="0">
                <a:solidFill>
                  <a:schemeClr val="bg1"/>
                </a:solidFill>
              </a:rPr>
              <a:t>Вирази</a:t>
            </a:r>
            <a:endParaRPr lang="uk-UA" sz="1400" b="1" dirty="0">
              <a:solidFill>
                <a:schemeClr val="bg1"/>
              </a:solidFill>
            </a:endParaRPr>
          </a:p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4</a:t>
            </a:r>
            <a:r>
              <a:rPr lang="uk-UA" sz="4000" b="1" dirty="0" smtClean="0">
                <a:solidFill>
                  <a:schemeClr val="bg1"/>
                </a:solidFill>
              </a:rPr>
              <a:t>44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Cute Cartoon Senior People Set. Happy Old People, Men And Wome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AutoShape 4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7" name="AutoShape 6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AutoShape 2" descr="Відпочинок на Чорному морі 2020 , Чорне море бази відпочинку Україна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2" descr="2 гривні (монета) — Вікіпедія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38" name="Группа 37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39" name="Рисунок 3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0" name="Рисунок 39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106" name="Прямоугольник 105"/>
          <p:cNvSpPr/>
          <p:nvPr/>
        </p:nvSpPr>
        <p:spPr>
          <a:xfrm>
            <a:off x="307975" y="1274201"/>
            <a:ext cx="3858065" cy="2800767"/>
          </a:xfrm>
          <a:prstGeom prst="rect">
            <a:avLst/>
          </a:prstGeom>
          <a:solidFill>
            <a:srgbClr val="92D050"/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r>
              <a:rPr lang="uk-UA" sz="4400" b="1" dirty="0" smtClean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 варіант</a:t>
            </a:r>
          </a:p>
          <a:p>
            <a:r>
              <a:rPr lang="uk-UA" sz="4400" b="1" dirty="0" smtClean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(11 – 7) ∙ 5 = 20 </a:t>
            </a:r>
          </a:p>
          <a:p>
            <a:r>
              <a:rPr lang="uk-UA" sz="4400" b="1" dirty="0" smtClean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81 : 9 – 9 = 0</a:t>
            </a:r>
          </a:p>
          <a:p>
            <a:r>
              <a:rPr lang="uk-UA" sz="4400" b="1" dirty="0" smtClean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(84 – 2</a:t>
            </a:r>
            <a:r>
              <a:rPr lang="en-US" sz="4400" b="1" dirty="0" smtClean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0) </a:t>
            </a:r>
            <a:r>
              <a:rPr lang="uk-UA" sz="4400" b="1" dirty="0" smtClean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8 = 8</a:t>
            </a:r>
          </a:p>
        </p:txBody>
      </p:sp>
      <p:sp>
        <p:nvSpPr>
          <p:cNvPr id="41" name="Прямоугольник 40"/>
          <p:cNvSpPr/>
          <p:nvPr/>
        </p:nvSpPr>
        <p:spPr>
          <a:xfrm>
            <a:off x="4246150" y="1274201"/>
            <a:ext cx="3858065" cy="2800767"/>
          </a:xfrm>
          <a:prstGeom prst="rect">
            <a:avLst/>
          </a:prstGeom>
          <a:solidFill>
            <a:srgbClr val="00B0F0"/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r>
              <a:rPr lang="uk-UA" sz="4400" b="1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uk-UA" sz="4400" b="1" dirty="0" smtClean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варіант</a:t>
            </a:r>
          </a:p>
          <a:p>
            <a:r>
              <a:rPr lang="uk-UA" sz="4400" b="1" dirty="0" smtClean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(82 – 19) : 7 = 9</a:t>
            </a:r>
          </a:p>
          <a:p>
            <a:r>
              <a:rPr lang="uk-UA" sz="4400" b="1" dirty="0" smtClean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 ∙ 4 + 48 = 60</a:t>
            </a:r>
          </a:p>
          <a:p>
            <a:r>
              <a:rPr lang="uk-UA" sz="4400" b="1" dirty="0" smtClean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61 – (7 + 9) = 45</a:t>
            </a:r>
          </a:p>
        </p:txBody>
      </p:sp>
      <p:sp>
        <p:nvSpPr>
          <p:cNvPr id="42" name="Прямоугольник 41"/>
          <p:cNvSpPr/>
          <p:nvPr/>
        </p:nvSpPr>
        <p:spPr>
          <a:xfrm>
            <a:off x="8184325" y="1270046"/>
            <a:ext cx="3858065" cy="2800767"/>
          </a:xfrm>
          <a:prstGeom prst="rect">
            <a:avLst/>
          </a:prstGeom>
          <a:solidFill>
            <a:srgbClr val="FFFF00"/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r>
              <a:rPr lang="uk-UA" sz="4400" b="1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uk-UA" sz="4400" b="1" dirty="0" smtClean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варіант</a:t>
            </a:r>
          </a:p>
          <a:p>
            <a:r>
              <a:rPr lang="uk-UA" sz="4400" b="1" dirty="0" smtClean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56 : 7 : 4 = 2 </a:t>
            </a:r>
          </a:p>
          <a:p>
            <a:r>
              <a:rPr lang="uk-UA" sz="4400" b="1" dirty="0" smtClean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96 – 9 ∙ 4 = 60 </a:t>
            </a:r>
          </a:p>
          <a:p>
            <a:r>
              <a:rPr lang="uk-UA" sz="4400" b="1" dirty="0" smtClean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 ∙ (9 : 9) = 5</a:t>
            </a:r>
          </a:p>
        </p:txBody>
      </p:sp>
    </p:spTree>
    <p:extLst>
      <p:ext uri="{BB962C8B-B14F-4D97-AF65-F5344CB8AC3E}">
        <p14:creationId xmlns:p14="http://schemas.microsoft.com/office/powerpoint/2010/main" val="677156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6F18290F-02C1-493B-B24A-343BB9484D7F}"/>
              </a:ext>
            </a:extLst>
          </p:cNvPr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Рефлексія.</a:t>
            </a:r>
            <a:r>
              <a:rPr lang="en-US" sz="2000" b="1" dirty="0">
                <a:solidFill>
                  <a:schemeClr val="bg1"/>
                </a:solidFill>
              </a:rPr>
              <a:t> “</a:t>
            </a:r>
            <a:r>
              <a:rPr lang="uk-UA" sz="2000" b="1" dirty="0">
                <a:solidFill>
                  <a:schemeClr val="bg1"/>
                </a:solidFill>
              </a:rPr>
              <a:t>Плюс – мінус – цікаво </a:t>
            </a:r>
            <a:r>
              <a:rPr lang="en-US" sz="2000" b="1" dirty="0">
                <a:solidFill>
                  <a:schemeClr val="bg1"/>
                </a:solidFill>
              </a:rPr>
              <a:t>”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8" name="Дата 1">
            <a:extLst>
              <a:ext uri="{FF2B5EF4-FFF2-40B4-BE49-F238E27FC236}">
                <a16:creationId xmlns:a16="http://schemas.microsoft.com/office/drawing/2014/main" id="{37B11F9D-A2DF-4436-8B3D-7D173A225923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F4C5E1-3716-4492-BBB5-B41AA4913A2C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68" y="1082438"/>
            <a:ext cx="1709701" cy="202205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48" y="2773420"/>
            <a:ext cx="1980740" cy="2110626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11" y="4883171"/>
            <a:ext cx="1913077" cy="180966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186388" y="1698171"/>
            <a:ext cx="99012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dirty="0"/>
              <a:t>Все те, що сподобалось на </a:t>
            </a:r>
            <a:r>
              <a:rPr lang="uk-UA" sz="3600" b="1" dirty="0" err="1"/>
              <a:t>уроці</a:t>
            </a:r>
            <a:r>
              <a:rPr lang="uk-UA" sz="3600" b="1" dirty="0"/>
              <a:t>, що здавалося цікавим та корисним.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86388" y="3202731"/>
            <a:ext cx="94656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dirty="0"/>
              <a:t>Все те, що не сподобалось, здавалося важким, незрозумілим та нудним.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54051" y="5042263"/>
            <a:ext cx="94656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dirty="0"/>
              <a:t>Факти, про які дізналися на </a:t>
            </a:r>
            <a:r>
              <a:rPr lang="uk-UA" sz="3600" b="1" dirty="0" err="1"/>
              <a:t>уроці</a:t>
            </a:r>
            <a:r>
              <a:rPr lang="uk-UA" sz="3600" b="1" dirty="0"/>
              <a:t>, чого б ще хотіли дізнатися.</a:t>
            </a:r>
          </a:p>
        </p:txBody>
      </p:sp>
    </p:spTree>
    <p:extLst>
      <p:ext uri="{BB962C8B-B14F-4D97-AF65-F5344CB8AC3E}">
        <p14:creationId xmlns:p14="http://schemas.microsoft.com/office/powerpoint/2010/main" val="3528988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55" b="10588"/>
          <a:stretch/>
        </p:blipFill>
        <p:spPr>
          <a:xfrm>
            <a:off x="241995" y="4169588"/>
            <a:ext cx="5992906" cy="2594341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Назви наступне число</a:t>
            </a:r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5796320" y="1251507"/>
            <a:ext cx="6045687" cy="5512421"/>
            <a:chOff x="332509" y="1793919"/>
            <a:chExt cx="4965007" cy="4523753"/>
          </a:xfrm>
        </p:grpSpPr>
        <p:pic>
          <p:nvPicPr>
            <p:cNvPr id="9" name="Рисунок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91" b="10545"/>
            <a:stretch/>
          </p:blipFill>
          <p:spPr>
            <a:xfrm>
              <a:off x="332509" y="1793919"/>
              <a:ext cx="4965007" cy="4523753"/>
            </a:xfrm>
            <a:prstGeom prst="rect">
              <a:avLst/>
            </a:prstGeom>
          </p:spPr>
        </p:pic>
        <p:sp>
          <p:nvSpPr>
            <p:cNvPr id="10" name="Овал 9"/>
            <p:cNvSpPr/>
            <p:nvPr/>
          </p:nvSpPr>
          <p:spPr>
            <a:xfrm>
              <a:off x="1609500" y="2743199"/>
              <a:ext cx="2394232" cy="243508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6" name="Прямоугольник 15"/>
          <p:cNvSpPr/>
          <p:nvPr/>
        </p:nvSpPr>
        <p:spPr>
          <a:xfrm>
            <a:off x="915050" y="1522709"/>
            <a:ext cx="4980324" cy="2646878"/>
          </a:xfrm>
          <a:prstGeom prst="rect">
            <a:avLst/>
          </a:prstGeom>
          <a:solidFill>
            <a:srgbClr val="FFC000"/>
          </a:solidFill>
          <a:ln>
            <a:solidFill>
              <a:srgbClr val="2F3242"/>
            </a:solidFill>
            <a:prstDash val="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16600" b="1" dirty="0" smtClean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en-US" sz="16600" b="1" cap="none" spc="0" dirty="0" smtClean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7</a:t>
            </a:r>
            <a:endParaRPr lang="ru-RU" sz="16600" b="1" cap="none" spc="0" dirty="0">
              <a:ln w="0">
                <a:solidFill>
                  <a:sysClr val="windowText" lastClr="000000"/>
                </a:solidFill>
              </a:ln>
              <a:solidFill>
                <a:srgbClr val="FFFF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7433206" y="2312048"/>
            <a:ext cx="2771914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9900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uk-UA" sz="19900" dirty="0" smtClean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ru-RU" sz="19900" b="0" cap="none" spc="0" dirty="0">
              <a:ln w="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12267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55" b="10588"/>
          <a:stretch/>
        </p:blipFill>
        <p:spPr>
          <a:xfrm>
            <a:off x="241995" y="4169588"/>
            <a:ext cx="5992906" cy="2594341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Назви наступне число</a:t>
            </a:r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5796320" y="1251507"/>
            <a:ext cx="6045687" cy="5512421"/>
            <a:chOff x="332509" y="1793919"/>
            <a:chExt cx="4965007" cy="4523753"/>
          </a:xfrm>
        </p:grpSpPr>
        <p:pic>
          <p:nvPicPr>
            <p:cNvPr id="9" name="Рисунок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91" b="10545"/>
            <a:stretch/>
          </p:blipFill>
          <p:spPr>
            <a:xfrm>
              <a:off x="332509" y="1793919"/>
              <a:ext cx="4965007" cy="4523753"/>
            </a:xfrm>
            <a:prstGeom prst="rect">
              <a:avLst/>
            </a:prstGeom>
          </p:spPr>
        </p:pic>
        <p:sp>
          <p:nvSpPr>
            <p:cNvPr id="10" name="Овал 9"/>
            <p:cNvSpPr/>
            <p:nvPr/>
          </p:nvSpPr>
          <p:spPr>
            <a:xfrm>
              <a:off x="1609500" y="2743199"/>
              <a:ext cx="2394232" cy="243508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6" name="Прямоугольник 15"/>
          <p:cNvSpPr/>
          <p:nvPr/>
        </p:nvSpPr>
        <p:spPr>
          <a:xfrm>
            <a:off x="915050" y="1522709"/>
            <a:ext cx="4980324" cy="2646878"/>
          </a:xfrm>
          <a:prstGeom prst="rect">
            <a:avLst/>
          </a:prstGeom>
          <a:solidFill>
            <a:srgbClr val="FFC000"/>
          </a:solidFill>
          <a:ln>
            <a:solidFill>
              <a:srgbClr val="2F3242"/>
            </a:solidFill>
            <a:prstDash val="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16600" b="1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r>
              <a:rPr lang="en-US" sz="16600" b="1" cap="none" spc="0" dirty="0" smtClean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7</a:t>
            </a:r>
            <a:endParaRPr lang="ru-RU" sz="16600" b="1" cap="none" spc="0" dirty="0">
              <a:ln w="0">
                <a:solidFill>
                  <a:sysClr val="windowText" lastClr="000000"/>
                </a:solidFill>
              </a:ln>
              <a:solidFill>
                <a:srgbClr val="FFFF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7433206" y="2312048"/>
            <a:ext cx="2771914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9900" dirty="0" smtClean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38</a:t>
            </a:r>
            <a:endParaRPr lang="ru-RU" sz="19900" b="0" cap="none" spc="0" dirty="0">
              <a:ln w="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8943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55" b="10588"/>
          <a:stretch/>
        </p:blipFill>
        <p:spPr>
          <a:xfrm>
            <a:off x="241995" y="4169588"/>
            <a:ext cx="5992906" cy="2594341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Назви наступне число</a:t>
            </a:r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5796320" y="1251507"/>
            <a:ext cx="6045687" cy="5512421"/>
            <a:chOff x="332509" y="1793919"/>
            <a:chExt cx="4965007" cy="4523753"/>
          </a:xfrm>
        </p:grpSpPr>
        <p:pic>
          <p:nvPicPr>
            <p:cNvPr id="9" name="Рисунок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91" b="10545"/>
            <a:stretch/>
          </p:blipFill>
          <p:spPr>
            <a:xfrm>
              <a:off x="332509" y="1793919"/>
              <a:ext cx="4965007" cy="4523753"/>
            </a:xfrm>
            <a:prstGeom prst="rect">
              <a:avLst/>
            </a:prstGeom>
          </p:spPr>
        </p:pic>
        <p:sp>
          <p:nvSpPr>
            <p:cNvPr id="10" name="Овал 9"/>
            <p:cNvSpPr/>
            <p:nvPr/>
          </p:nvSpPr>
          <p:spPr>
            <a:xfrm>
              <a:off x="1609500" y="2743199"/>
              <a:ext cx="2394232" cy="243508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6" name="Прямоугольник 15"/>
          <p:cNvSpPr/>
          <p:nvPr/>
        </p:nvSpPr>
        <p:spPr>
          <a:xfrm>
            <a:off x="915050" y="1522709"/>
            <a:ext cx="4980324" cy="2646878"/>
          </a:xfrm>
          <a:prstGeom prst="rect">
            <a:avLst/>
          </a:prstGeom>
          <a:solidFill>
            <a:srgbClr val="FFC000"/>
          </a:solidFill>
          <a:ln>
            <a:solidFill>
              <a:srgbClr val="2F3242"/>
            </a:solidFill>
            <a:prstDash val="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16600" b="1" dirty="0" smtClean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r>
              <a:rPr lang="en-US" sz="16600" b="1" cap="none" spc="0" dirty="0" smtClean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7</a:t>
            </a:r>
            <a:endParaRPr lang="ru-RU" sz="16600" b="1" cap="none" spc="0" dirty="0">
              <a:ln w="0">
                <a:solidFill>
                  <a:sysClr val="windowText" lastClr="000000"/>
                </a:solidFill>
              </a:ln>
              <a:solidFill>
                <a:srgbClr val="FFFF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7433206" y="2312048"/>
            <a:ext cx="2771914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9900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uk-UA" sz="19900" dirty="0" smtClean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ru-RU" sz="19900" b="0" cap="none" spc="0" dirty="0">
              <a:ln w="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6929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55" b="10588"/>
          <a:stretch/>
        </p:blipFill>
        <p:spPr>
          <a:xfrm>
            <a:off x="241995" y="4169588"/>
            <a:ext cx="5992906" cy="2594341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Назви наступне число</a:t>
            </a:r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5796320" y="1251507"/>
            <a:ext cx="6045687" cy="5512421"/>
            <a:chOff x="332509" y="1793919"/>
            <a:chExt cx="4965007" cy="4523753"/>
          </a:xfrm>
        </p:grpSpPr>
        <p:pic>
          <p:nvPicPr>
            <p:cNvPr id="9" name="Рисунок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91" b="10545"/>
            <a:stretch/>
          </p:blipFill>
          <p:spPr>
            <a:xfrm>
              <a:off x="332509" y="1793919"/>
              <a:ext cx="4965007" cy="4523753"/>
            </a:xfrm>
            <a:prstGeom prst="rect">
              <a:avLst/>
            </a:prstGeom>
          </p:spPr>
        </p:pic>
        <p:sp>
          <p:nvSpPr>
            <p:cNvPr id="10" name="Овал 9"/>
            <p:cNvSpPr/>
            <p:nvPr/>
          </p:nvSpPr>
          <p:spPr>
            <a:xfrm>
              <a:off x="1609500" y="2743199"/>
              <a:ext cx="2394232" cy="243508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6" name="Прямоугольник 15"/>
          <p:cNvSpPr/>
          <p:nvPr/>
        </p:nvSpPr>
        <p:spPr>
          <a:xfrm>
            <a:off x="915050" y="1522709"/>
            <a:ext cx="4980324" cy="2646878"/>
          </a:xfrm>
          <a:prstGeom prst="rect">
            <a:avLst/>
          </a:prstGeom>
          <a:solidFill>
            <a:srgbClr val="FFC000"/>
          </a:solidFill>
          <a:ln>
            <a:solidFill>
              <a:srgbClr val="2F3242"/>
            </a:solidFill>
            <a:prstDash val="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16600" b="1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</a:t>
            </a:r>
            <a:r>
              <a:rPr lang="en-US" sz="16600" b="1" cap="none" spc="0" dirty="0" smtClean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7</a:t>
            </a:r>
            <a:endParaRPr lang="ru-RU" sz="16600" b="1" cap="none" spc="0" dirty="0">
              <a:ln w="0">
                <a:solidFill>
                  <a:sysClr val="windowText" lastClr="000000"/>
                </a:solidFill>
              </a:ln>
              <a:solidFill>
                <a:srgbClr val="FFFF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7433206" y="2312048"/>
            <a:ext cx="2771914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9900" dirty="0" smtClean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58</a:t>
            </a:r>
            <a:endParaRPr lang="ru-RU" sz="19900" b="0" cap="none" spc="0" dirty="0">
              <a:ln w="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57313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55" b="10588"/>
          <a:stretch/>
        </p:blipFill>
        <p:spPr>
          <a:xfrm>
            <a:off x="241995" y="4169588"/>
            <a:ext cx="5992906" cy="2594341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Назви наступне число</a:t>
            </a:r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5796320" y="1251507"/>
            <a:ext cx="6045687" cy="5512421"/>
            <a:chOff x="332509" y="1793919"/>
            <a:chExt cx="4965007" cy="4523753"/>
          </a:xfrm>
        </p:grpSpPr>
        <p:pic>
          <p:nvPicPr>
            <p:cNvPr id="9" name="Рисунок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91" b="10545"/>
            <a:stretch/>
          </p:blipFill>
          <p:spPr>
            <a:xfrm>
              <a:off x="332509" y="1793919"/>
              <a:ext cx="4965007" cy="4523753"/>
            </a:xfrm>
            <a:prstGeom prst="rect">
              <a:avLst/>
            </a:prstGeom>
          </p:spPr>
        </p:pic>
        <p:sp>
          <p:nvSpPr>
            <p:cNvPr id="10" name="Овал 9"/>
            <p:cNvSpPr/>
            <p:nvPr/>
          </p:nvSpPr>
          <p:spPr>
            <a:xfrm>
              <a:off x="1609500" y="2743199"/>
              <a:ext cx="2394232" cy="243508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6" name="Прямоугольник 15"/>
          <p:cNvSpPr/>
          <p:nvPr/>
        </p:nvSpPr>
        <p:spPr>
          <a:xfrm>
            <a:off x="915050" y="1522709"/>
            <a:ext cx="4980324" cy="2646878"/>
          </a:xfrm>
          <a:prstGeom prst="rect">
            <a:avLst/>
          </a:prstGeom>
          <a:solidFill>
            <a:srgbClr val="FFC000"/>
          </a:solidFill>
          <a:ln>
            <a:solidFill>
              <a:srgbClr val="2F3242"/>
            </a:solidFill>
            <a:prstDash val="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16600" b="1" dirty="0" smtClean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</a:t>
            </a:r>
            <a:r>
              <a:rPr lang="en-US" sz="16600" b="1" cap="none" spc="0" dirty="0" smtClean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7</a:t>
            </a:r>
            <a:endParaRPr lang="ru-RU" sz="16600" b="1" cap="none" spc="0" dirty="0">
              <a:ln w="0">
                <a:solidFill>
                  <a:sysClr val="windowText" lastClr="000000"/>
                </a:solidFill>
              </a:ln>
              <a:solidFill>
                <a:srgbClr val="FFFF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7433206" y="2312048"/>
            <a:ext cx="2771914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9900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r>
              <a:rPr lang="uk-UA" sz="19900" dirty="0" smtClean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ru-RU" sz="19900" b="0" cap="none" spc="0" dirty="0">
              <a:ln w="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1940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34691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Каліграфічна хвилинка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" t="323" r="58954" b="68145"/>
          <a:stretch/>
        </p:blipFill>
        <p:spPr>
          <a:xfrm>
            <a:off x="327804" y="1293963"/>
            <a:ext cx="11601257" cy="5037564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20" t="41425" r="16950" b="31937"/>
          <a:stretch/>
        </p:blipFill>
        <p:spPr>
          <a:xfrm>
            <a:off x="2961702" y="1732319"/>
            <a:ext cx="6185203" cy="2025478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010" y="1281706"/>
            <a:ext cx="1709946" cy="1341301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47" t="43359" r="12412" b="42799"/>
          <a:stretch/>
        </p:blipFill>
        <p:spPr>
          <a:xfrm>
            <a:off x="1378379" y="3444574"/>
            <a:ext cx="578163" cy="721295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913009" y="3432319"/>
            <a:ext cx="578163" cy="721295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84" t="43400" r="12275" b="42758"/>
          <a:stretch/>
        </p:blipFill>
        <p:spPr>
          <a:xfrm>
            <a:off x="2718499" y="3444576"/>
            <a:ext cx="578163" cy="721295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2238924" y="3432319"/>
            <a:ext cx="578163" cy="721295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07" t="42883" r="12452" b="43275"/>
          <a:stretch/>
        </p:blipFill>
        <p:spPr>
          <a:xfrm>
            <a:off x="4038323" y="3424057"/>
            <a:ext cx="578163" cy="721295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579044" y="3432319"/>
            <a:ext cx="578163" cy="721295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26" t="42881" r="12533" b="43277"/>
          <a:stretch/>
        </p:blipFill>
        <p:spPr>
          <a:xfrm>
            <a:off x="5361679" y="3420066"/>
            <a:ext cx="578163" cy="721295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4904959" y="3432319"/>
            <a:ext cx="578163" cy="721295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23" t="42680" r="12636" b="43478"/>
          <a:stretch/>
        </p:blipFill>
        <p:spPr>
          <a:xfrm>
            <a:off x="6686205" y="3409406"/>
            <a:ext cx="578163" cy="721295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6255255" y="3432319"/>
            <a:ext cx="578163" cy="721295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41" t="42958" r="12518" b="43200"/>
          <a:stretch/>
        </p:blipFill>
        <p:spPr>
          <a:xfrm>
            <a:off x="8041338" y="3427402"/>
            <a:ext cx="578163" cy="721295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7587788" y="3424057"/>
            <a:ext cx="578163" cy="721295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56" t="43298" r="12503" b="42860"/>
          <a:stretch/>
        </p:blipFill>
        <p:spPr>
          <a:xfrm>
            <a:off x="9368576" y="3444575"/>
            <a:ext cx="578163" cy="721295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8911964" y="3432318"/>
            <a:ext cx="578163" cy="721295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75" t="42973" r="12384" b="43185"/>
          <a:stretch/>
        </p:blipFill>
        <p:spPr>
          <a:xfrm>
            <a:off x="10718872" y="3425556"/>
            <a:ext cx="578163" cy="721295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10248901" y="3427402"/>
            <a:ext cx="578163" cy="721295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0B35912B-F1E6-4039-AEF7-28136D70714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01017" y="797750"/>
            <a:ext cx="5372894" cy="278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56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36423</TotalTime>
  <Words>911</Words>
  <Application>Microsoft Office PowerPoint</Application>
  <PresentationFormat>Широкоэкранный</PresentationFormat>
  <Paragraphs>381</Paragraphs>
  <Slides>33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Monotype Corsiva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User</cp:lastModifiedBy>
  <cp:revision>4701</cp:revision>
  <dcterms:created xsi:type="dcterms:W3CDTF">2018-01-05T16:38:53Z</dcterms:created>
  <dcterms:modified xsi:type="dcterms:W3CDTF">2021-11-15T17:28:42Z</dcterms:modified>
</cp:coreProperties>
</file>