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8" r:id="rId23"/>
    <p:sldId id="277" r:id="rId24"/>
    <p:sldId id="299" r:id="rId25"/>
    <p:sldId id="278" r:id="rId26"/>
    <p:sldId id="279" r:id="rId27"/>
    <p:sldId id="300" r:id="rId28"/>
    <p:sldId id="280" r:id="rId29"/>
    <p:sldId id="301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6" r:id="rId38"/>
    <p:sldId id="288" r:id="rId39"/>
    <p:sldId id="295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9AD7-B9C8-457B-A7E8-7B1E0C46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F1E184E-FEEB-4A70-91EE-FF87F7BB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361B927-0059-455B-B1E8-8AF43424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92EEBE6-476E-45AC-ABFD-238C91DF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3924A4-1772-4427-9C75-8C08BDA8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23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BE99D-B442-4A1F-A5BC-290C1721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41C2320-08A6-4F69-8021-E801DC5D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809808F-F724-44E3-9458-3817DDD2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21680E-6C92-4115-B782-C5D22630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8C790D-29CD-4B06-8C33-454AED7B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8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879E3FD-E2EE-4240-B3DD-D7FE82774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13F332D-0326-4702-A259-987322A1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FDEA975-56EE-4E31-9BC8-2C3381C6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52CB22-3722-423C-8188-2103DBF3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EC9F1E-E992-42C1-969A-89D38448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65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C6B5F-CFA9-4498-899A-E6B58E31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B6B3360-2690-468C-84EC-6DE9E075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C0CB6B9-361C-402C-A284-A7DCE0AE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110C7C2-922F-4CAC-86B3-FC275AF9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570FE26-B925-484E-9CE7-7266AA9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86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39025-1BAC-4E1B-827A-08F76965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EFC2912-428C-4728-8B79-D14E34FC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AE727B3-3777-4E91-92FD-33A1B005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D032ECA-47E6-4D42-9C1B-4C6E82B0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9E59D82-363D-4CFF-8FB3-874B374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59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EA88E-D9FD-4795-A7A3-1AE3D9EE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0174CA-2900-4872-BFE0-1353D7F90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52F189F-5CEF-4C4A-A742-C127D05F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55A7B1C-646E-4FCF-BCD3-69624A51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70D2ED2-F740-4EEF-8081-63C6DD6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2D557D1-0079-44A2-996A-6AC0CE2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66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C2CD2-EC45-4B9B-8E40-D37326BF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49DDB40-DC84-452F-BBD1-1689B124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D99FC12-B412-406C-A74B-A21CD542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9EB6BAE-C71D-4F9E-90CD-B1E2D63B8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A95FE69-0E9E-4674-A735-B98743ACC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3B1E552-3A07-404B-9AA7-52A73FE6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2C3712AB-4026-401A-9241-0FC6FE9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43CC3E1-990D-44B8-AFFF-0853058E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146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38F86-AB95-4282-9A92-8DEEC887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559CBC0-77F3-4DDA-83AD-60FDBC1A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6510D1B-9733-4E20-8205-A0E7C23C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98C9A26-2997-474F-875B-63EFF5B3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665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FE172EC-04AF-4C74-828E-15584A5B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D220C73-B686-4E2A-A440-9A26C442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21559B2-BF19-4FDF-9F15-16190F0D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7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4F4D-71D6-430E-8E7C-94367729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932377-12E0-4B88-8071-3C26957D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BCA4237-E6DC-4017-A789-678D4443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A2A9160-B4DB-4CDF-B097-C632C2D0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F90CF2A-12D5-4C4A-B44E-E10FE8D8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C932CC9-4C62-419B-B98B-DA5AE8AD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3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41B4B-A4E6-47D2-8229-74FEE4BB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D4379CAE-ADB3-4BD5-99CB-2C85BA43F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80B9B21-9FAE-477E-A3D3-77C588E7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2A10CBC-9F4E-4F4E-8102-6ABB0609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2992451-7010-42FE-99BA-EACB054B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83E2AB6-E806-4D9D-84D3-687DE55E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40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D692151-E90A-43FA-AD2F-11B5F696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1F8FE6D-0236-4AFB-BE40-79BFA454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1B8D00E-FBFF-4DAA-B936-DB1693AEB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35E0-72FC-4A64-92AF-C1E52671FE4D}" type="datetimeFigureOut">
              <a:rPr lang="uk-UA" smtClean="0"/>
              <a:t>16.11.2021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21177B7-FDB0-4DE6-BD5A-0A526E6FF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B3CFE38-5D6B-43AF-B695-815FBCE7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885A-AB38-4709-A6AE-E8C595BA1D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41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646C8-8EC4-4226-81B8-CA826B6E2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7200" b="1" i="1" dirty="0">
                <a:solidFill>
                  <a:srgbClr val="009900"/>
                </a:solidFill>
              </a:rPr>
              <a:t>Як заощадити електроенергію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473C7B9-F14C-4FE0-A5BE-8F55DD3A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842" y="5735637"/>
            <a:ext cx="9144000" cy="520257"/>
          </a:xfrm>
        </p:spPr>
        <p:txBody>
          <a:bodyPr>
            <a:normAutofit fontScale="85000" lnSpcReduction="10000"/>
          </a:bodyPr>
          <a:lstStyle/>
          <a:p>
            <a:r>
              <a:rPr lang="uk-UA" sz="3200" b="1" i="1" dirty="0"/>
              <a:t>За підручником </a:t>
            </a:r>
            <a:r>
              <a:rPr lang="uk-UA" sz="3200" b="1" i="1" dirty="0" err="1"/>
              <a:t>Т.Гільберг</a:t>
            </a:r>
            <a:r>
              <a:rPr lang="uk-UA" sz="3200" b="1" i="1" dirty="0"/>
              <a:t> « Я досліджую світ, 4 клас»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906F7961-05A9-4817-B19A-096E9168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04" y="0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3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8CC57-C1E0-4754-A58C-E4D0E616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444"/>
          </a:xfrm>
        </p:spPr>
        <p:txBody>
          <a:bodyPr/>
          <a:lstStyle/>
          <a:p>
            <a:pPr algn="ctr"/>
            <a:r>
              <a:rPr lang="uk-UA" sz="4800" b="1" i="1" dirty="0">
                <a:solidFill>
                  <a:srgbClr val="FF0000"/>
                </a:solidFill>
              </a:rPr>
              <a:t>Пригадайте</a:t>
            </a:r>
            <a:r>
              <a:rPr lang="uk-UA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B124B5D-93FA-47E6-A0F5-72346CB091D6}"/>
              </a:ext>
            </a:extLst>
          </p:cNvPr>
          <p:cNvSpPr/>
          <p:nvPr/>
        </p:nvSpPr>
        <p:spPr>
          <a:xfrm>
            <a:off x="2458539" y="1615621"/>
            <a:ext cx="7668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Що належить до</a:t>
            </a:r>
          </a:p>
          <a:p>
            <a:pPr algn="ctr"/>
            <a:r>
              <a:rPr lang="uk-UA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природного освітлення?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D80AA883-38F7-4F09-8404-AB1574C2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Всесвітній день Сонця святкують 3 квітня">
            <a:extLst>
              <a:ext uri="{FF2B5EF4-FFF2-40B4-BE49-F238E27FC236}">
                <a16:creationId xmlns:a16="http://schemas.microsoft.com/office/drawing/2014/main" id="{2673FA66-ACA7-48E7-9D9E-BC1BBEF8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32162"/>
            <a:ext cx="3325837" cy="33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6046A-2551-482D-ACAC-A73106A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i="1" dirty="0">
                <a:solidFill>
                  <a:srgbClr val="009900"/>
                </a:solidFill>
              </a:rPr>
              <a:t>Щоб заощадити електроенергію, потрібно збільшити  надходження  природного світла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E924EAF-9380-4482-8F11-47B63EE3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91" y="169068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Мінрегіон розширив зонування України за світловим кліматом для підвищення  інсоляції і комфорту в приміщеннях, – вступили в дію ДБН | Рахівська  районна державна адміністрація">
            <a:extLst>
              <a:ext uri="{FF2B5EF4-FFF2-40B4-BE49-F238E27FC236}">
                <a16:creationId xmlns:a16="http://schemas.microsoft.com/office/drawing/2014/main" id="{E7266D56-13B8-4087-95E3-8D69C7AF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25" y="1878305"/>
            <a:ext cx="6942273" cy="46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78A17-97BB-4167-BE2E-DE223912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1" dirty="0">
                <a:solidFill>
                  <a:srgbClr val="009900"/>
                </a:solidFill>
              </a:rPr>
              <a:t>Цьому сприяють світлі кольори стін і стелі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64FE0A91-7811-4F3A-8D96-83EB3568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17" y="911815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Кольори стін для вітальні: ТОП актуальних відтінків - Журнал Декораторіум">
            <a:extLst>
              <a:ext uri="{FF2B5EF4-FFF2-40B4-BE49-F238E27FC236}">
                <a16:creationId xmlns:a16="http://schemas.microsoft.com/office/drawing/2014/main" id="{7D2AD3C6-6940-4BED-9618-D73F4040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51" y="1726986"/>
            <a:ext cx="7057267" cy="476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6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44299-7E9A-4126-8AA8-036A6CB3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365125"/>
            <a:ext cx="1094583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1" dirty="0">
                <a:solidFill>
                  <a:srgbClr val="009900"/>
                </a:solidFill>
              </a:rPr>
              <a:t>Надходженню природного освітлення може  заважати пил на вікнах. Запилені вікна  затримують третю частину сонячного світла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91FD7ABD-FD3D-451D-80F2-06D2C9CEE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971" y="2248705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Тепер мию вікна раз на рік! Сусідка поділилася рецептом засобу, що захищає  їх від пилу і бруду - Пошепки">
            <a:extLst>
              <a:ext uri="{FF2B5EF4-FFF2-40B4-BE49-F238E27FC236}">
                <a16:creationId xmlns:a16="http://schemas.microsoft.com/office/drawing/2014/main" id="{B8C66C8D-E0F2-4E93-AE5A-95823444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06" y="2107660"/>
            <a:ext cx="71437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3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93AE-427C-41AC-8BCC-35277E14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5400" b="1" i="1" dirty="0">
                <a:solidFill>
                  <a:srgbClr val="009900"/>
                </a:solidFill>
              </a:rPr>
              <a:t>Тому віконне скло має бути чистим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A01232D4-0C8B-4483-9049-9255451B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98" y="1796413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Екологічно чисті профілі - Вікна. Пластикові вікна Суми. Металопластикові  вікна ПВХ купити.">
            <a:extLst>
              <a:ext uri="{FF2B5EF4-FFF2-40B4-BE49-F238E27FC236}">
                <a16:creationId xmlns:a16="http://schemas.microsoft.com/office/drawing/2014/main" id="{D3AB6385-1728-4EFF-8D87-EBB4B4F8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3" y="1431259"/>
            <a:ext cx="5683348" cy="48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8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06C2D-B583-43F3-97F2-20C63DEC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4800" b="1" i="1" dirty="0">
                <a:solidFill>
                  <a:srgbClr val="009900"/>
                </a:solidFill>
              </a:rPr>
              <a:t>Дерева під вікнами теж заважають проникненню денного світла у будинок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F3629E5-B0D1-4C1C-911F-45E4EEC7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023" y="169068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Пластиковые окна - My Blog">
            <a:extLst>
              <a:ext uri="{FF2B5EF4-FFF2-40B4-BE49-F238E27FC236}">
                <a16:creationId xmlns:a16="http://schemas.microsoft.com/office/drawing/2014/main" id="{75E7B238-AE0B-4010-A241-70465BC1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38" y="1829758"/>
            <a:ext cx="6682155" cy="47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6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E6AA5-3CA7-4D1D-9F8E-A0DEF31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4800" b="1" i="1" dirty="0">
                <a:solidFill>
                  <a:srgbClr val="009900"/>
                </a:solidFill>
              </a:rPr>
              <a:t>Зелені насадження  час від часу потрібно  розчищати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B4E9918C-F509-42FD-9D05-8395E099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090" y="12196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За 10 місяців року енергетики розчистили від насаджень більше 1000  кілометрів ліній електропередач">
            <a:extLst>
              <a:ext uri="{FF2B5EF4-FFF2-40B4-BE49-F238E27FC236}">
                <a16:creationId xmlns:a16="http://schemas.microsoft.com/office/drawing/2014/main" id="{1FE474F9-3318-42EF-AAC1-1610C9CA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0" y="1940215"/>
            <a:ext cx="6555545" cy="43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1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3BDDD-8416-4863-AA3A-5CA84A27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b="1" i="1" dirty="0">
                <a:solidFill>
                  <a:srgbClr val="009900"/>
                </a:solidFill>
              </a:rPr>
              <a:t>Значно  скоротити споживання електроенергії можна, якщо щоразу, виходячи з кімнати, вимикати світло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0F2F7420-4DA8-46F6-8FB5-DD49F3B1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Як зекономити на електроенергії">
            <a:extLst>
              <a:ext uri="{FF2B5EF4-FFF2-40B4-BE49-F238E27FC236}">
                <a16:creationId xmlns:a16="http://schemas.microsoft.com/office/drawing/2014/main" id="{A353A0F6-56B7-45F6-86FD-01CD4BD1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46" y="2261462"/>
            <a:ext cx="5059387" cy="40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6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EB6EA-3AB9-4118-92A5-FB1C6B9D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444"/>
          </a:xfrm>
        </p:spPr>
        <p:txBody>
          <a:bodyPr>
            <a:normAutofit/>
          </a:bodyPr>
          <a:lstStyle/>
          <a:p>
            <a:pPr algn="ctr"/>
            <a:r>
              <a:rPr lang="uk-UA" sz="4800" b="1" i="1" dirty="0">
                <a:solidFill>
                  <a:srgbClr val="FF0000"/>
                </a:solidFill>
              </a:rPr>
              <a:t>Зверніть увагу!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867FC73-3F66-440F-8129-94C451EC5B71}"/>
              </a:ext>
            </a:extLst>
          </p:cNvPr>
          <p:cNvSpPr/>
          <p:nvPr/>
        </p:nvSpPr>
        <p:spPr>
          <a:xfrm>
            <a:off x="1579662" y="1674674"/>
            <a:ext cx="92891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Які електролампочки</a:t>
            </a:r>
          </a:p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використовують у вас вдома?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22C4A047-8D5E-4DD4-9D09-B1BC3ED2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9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F01D5-161A-4CC8-9BFF-A924B0BE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b="1" i="1" dirty="0">
                <a:solidFill>
                  <a:srgbClr val="FF0000"/>
                </a:solidFill>
              </a:rPr>
              <a:t>Енергоощадна лампа ( енергоефективна</a:t>
            </a:r>
            <a:r>
              <a:rPr lang="uk-UA" b="1" i="1" dirty="0">
                <a:solidFill>
                  <a:srgbClr val="009900"/>
                </a:solidFill>
              </a:rPr>
              <a:t>) –споживає менше електроенергії за звичайні лампи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971F5B8A-5510-4DED-BBC4-FBFB92DB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924" y="181879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Лампа енергоощадна ЕВРОСВЕТ 4200К FS-45-4200-40 &amp;gt; купити Лампи з цоколем  Е40 від ЄвроСвітло">
            <a:extLst>
              <a:ext uri="{FF2B5EF4-FFF2-40B4-BE49-F238E27FC236}">
                <a16:creationId xmlns:a16="http://schemas.microsoft.com/office/drawing/2014/main" id="{9B694A25-3881-4C8E-961C-B744B9DA3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9" b="25473"/>
          <a:stretch/>
        </p:blipFill>
        <p:spPr bwMode="auto">
          <a:xfrm>
            <a:off x="2227055" y="2492547"/>
            <a:ext cx="6667500" cy="33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8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5A386-391C-40D0-97BE-6BF5A4F6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924714F-512F-41B5-B927-2CA9D280442D}"/>
              </a:ext>
            </a:extLst>
          </p:cNvPr>
          <p:cNvSpPr/>
          <p:nvPr/>
        </p:nvSpPr>
        <p:spPr>
          <a:xfrm>
            <a:off x="2705693" y="1645702"/>
            <a:ext cx="64711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Що таке енергія?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64C6C35C-BAEA-43C0-BF83-BFC04601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20" y="713201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Зелена» енергія задовольнить 50% потреб планети до 2050 року - K.Fund Media">
            <a:extLst>
              <a:ext uri="{FF2B5EF4-FFF2-40B4-BE49-F238E27FC236}">
                <a16:creationId xmlns:a16="http://schemas.microsoft.com/office/drawing/2014/main" id="{870AD703-48DB-44F2-93BE-80D29FC2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99" y="2971265"/>
            <a:ext cx="6807591" cy="35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A6D89-0355-43C2-8B28-A8BEE102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5" y="322923"/>
            <a:ext cx="10515600" cy="7955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b="1" i="1" dirty="0">
                <a:solidFill>
                  <a:srgbClr val="FF0000"/>
                </a:solidFill>
              </a:rPr>
              <a:t>Практична робота</a:t>
            </a:r>
          </a:p>
        </p:txBody>
      </p:sp>
      <p:graphicFrame>
        <p:nvGraphicFramePr>
          <p:cNvPr id="3" name="Таблиця 3">
            <a:extLst>
              <a:ext uri="{FF2B5EF4-FFF2-40B4-BE49-F238E27FC236}">
                <a16:creationId xmlns:a16="http://schemas.microsoft.com/office/drawing/2014/main" id="{28AC4E53-14D4-4EA8-BF6F-C06EFFF25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36157"/>
              </p:ext>
            </p:extLst>
          </p:nvPr>
        </p:nvGraphicFramePr>
        <p:xfrm>
          <a:off x="2243015" y="1264482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7711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27688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4271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Види електролампочок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Покази лічильника за </a:t>
                      </a:r>
                    </a:p>
                    <a:p>
                      <a:r>
                        <a:rPr lang="uk-UA" sz="2800" dirty="0"/>
                        <a:t>тиждень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Висновок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Звичайна електролампа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8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Енергоощадна лампа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93661"/>
                  </a:ext>
                </a:extLst>
              </a:tr>
            </a:tbl>
          </a:graphicData>
        </a:graphic>
      </p:graphicFrame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29DCA4AC-B19B-43CF-9856-D156F9E59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79" y="3737755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9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A781A-33C6-45D0-976D-B5DBE8CD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195119"/>
            <a:ext cx="10515600" cy="2687564"/>
          </a:xfrm>
        </p:spPr>
        <p:txBody>
          <a:bodyPr>
            <a:noAutofit/>
          </a:bodyPr>
          <a:lstStyle/>
          <a:p>
            <a:pPr algn="ctr"/>
            <a:r>
              <a:rPr lang="uk-UA" b="1" i="1" dirty="0">
                <a:solidFill>
                  <a:srgbClr val="FF0000"/>
                </a:solidFill>
              </a:rPr>
              <a:t>Холодильник</a:t>
            </a:r>
            <a:r>
              <a:rPr lang="uk-UA" b="1" i="1" dirty="0">
                <a:solidFill>
                  <a:srgbClr val="009900"/>
                </a:solidFill>
              </a:rPr>
              <a:t> працює </a:t>
            </a:r>
            <a:r>
              <a:rPr lang="uk-UA" b="1" i="1" dirty="0">
                <a:solidFill>
                  <a:srgbClr val="FF0000"/>
                </a:solidFill>
              </a:rPr>
              <a:t>цілодобово</a:t>
            </a:r>
            <a:r>
              <a:rPr lang="uk-UA" b="1" i="1" dirty="0">
                <a:solidFill>
                  <a:srgbClr val="009900"/>
                </a:solidFill>
              </a:rPr>
              <a:t>, тому витрачає електроенергії </a:t>
            </a:r>
            <a:r>
              <a:rPr lang="uk-UA" b="1" i="1" dirty="0">
                <a:solidFill>
                  <a:srgbClr val="FF0000"/>
                </a:solidFill>
              </a:rPr>
              <a:t>більше</a:t>
            </a:r>
            <a:r>
              <a:rPr lang="uk-UA" b="1" i="1" dirty="0">
                <a:solidFill>
                  <a:srgbClr val="009900"/>
                </a:solidFill>
              </a:rPr>
              <a:t>, ніж інші прилади. Тому,</a:t>
            </a:r>
            <a:br>
              <a:rPr lang="uk-UA" b="1" i="1" dirty="0">
                <a:solidFill>
                  <a:srgbClr val="009900"/>
                </a:solidFill>
              </a:rPr>
            </a:br>
            <a:r>
              <a:rPr lang="uk-UA" b="1" i="1" dirty="0">
                <a:solidFill>
                  <a:srgbClr val="002060"/>
                </a:solidFill>
              </a:rPr>
              <a:t>не тримайте дверцята довго відкритими,</a:t>
            </a:r>
            <a:br>
              <a:rPr lang="uk-UA" b="1" i="1" dirty="0">
                <a:solidFill>
                  <a:srgbClr val="002060"/>
                </a:solidFill>
              </a:rPr>
            </a:br>
            <a:r>
              <a:rPr lang="uk-UA" b="1" i="1" dirty="0">
                <a:solidFill>
                  <a:schemeClr val="accent2">
                    <a:lumMod val="75000"/>
                  </a:schemeClr>
                </a:solidFill>
              </a:rPr>
              <a:t>не кладіть у нього гарячі  продукти</a:t>
            </a:r>
            <a:r>
              <a:rPr lang="uk-UA" b="1" i="1" dirty="0">
                <a:solidFill>
                  <a:srgbClr val="009900"/>
                </a:solidFill>
              </a:rPr>
              <a:t>,</a:t>
            </a:r>
            <a:br>
              <a:rPr lang="uk-UA" b="1" i="1" dirty="0">
                <a:solidFill>
                  <a:srgbClr val="009900"/>
                </a:solidFill>
              </a:rPr>
            </a:br>
            <a:r>
              <a:rPr lang="uk-UA" b="1" i="1" dirty="0">
                <a:solidFill>
                  <a:srgbClr val="7030A0"/>
                </a:solidFill>
              </a:rPr>
              <a:t>не можна  ставити холодильник біля  нагрівальних приладів.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71E222A-9166-4DA2-B7E8-831CDE6C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96" y="4047244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2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Дизайн кухни с холодильником - размещение и установка холодильника на  кухне. Варианты дизайна маленьких и больших кухонь. Правило “рабочего  треугольника” (фото + видео)">
            <a:extLst>
              <a:ext uri="{FF2B5EF4-FFF2-40B4-BE49-F238E27FC236}">
                <a16:creationId xmlns:a16="http://schemas.microsoft.com/office/drawing/2014/main" id="{B872F9E8-AF34-415A-B105-34A19F55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61963"/>
            <a:ext cx="742950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56D398A7-86FF-4952-9B13-2698366E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872" y="248967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33517-FD49-4834-9A1B-20A7030B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9E98FC43-4BB8-4530-B87E-706A3161279D}"/>
              </a:ext>
            </a:extLst>
          </p:cNvPr>
          <p:cNvSpPr/>
          <p:nvPr/>
        </p:nvSpPr>
        <p:spPr>
          <a:xfrm>
            <a:off x="1015740" y="1617567"/>
            <a:ext cx="1061072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Що холодніше місце, де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стоїть холодильник, то менше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електроенергії, він буде витрачати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196F1E37-6CAC-4485-8455-556892E3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16" y="4202890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Частный пансионат Престиж на берегу Черного моря, Железный Порт">
            <a:extLst>
              <a:ext uri="{FF2B5EF4-FFF2-40B4-BE49-F238E27FC236}">
                <a16:creationId xmlns:a16="http://schemas.microsoft.com/office/drawing/2014/main" id="{0F7F56C6-DE45-4E9B-82A1-884BFD480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4"/>
          <a:stretch/>
        </p:blipFill>
        <p:spPr bwMode="auto">
          <a:xfrm>
            <a:off x="2286000" y="571500"/>
            <a:ext cx="7620000" cy="49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F84A5E89-192D-4F4F-A85F-14B8DB1E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84" y="1357532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7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38F613F-B9B6-4C34-895F-965B09AC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B6C82E8D-C657-4624-83DB-15D20B4B7C87}"/>
              </a:ext>
            </a:extLst>
          </p:cNvPr>
          <p:cNvSpPr/>
          <p:nvPr/>
        </p:nvSpPr>
        <p:spPr>
          <a:xfrm>
            <a:off x="1201863" y="1690688"/>
            <a:ext cx="102947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Комп</a:t>
            </a:r>
            <a:r>
              <a:rPr lang="el-G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ютер</a:t>
            </a:r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краще вмикати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перед початком роботи на ньому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A3A85575-383E-4378-BEF5-A77C6AC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Комп&amp;#39;ютери, планшети, мобільні телефони, смартфони… Всі ці сучасні е">
            <a:extLst>
              <a:ext uri="{FF2B5EF4-FFF2-40B4-BE49-F238E27FC236}">
                <a16:creationId xmlns:a16="http://schemas.microsoft.com/office/drawing/2014/main" id="{A30126AB-6B65-4F6F-988E-C42B2F38B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7" y="3484660"/>
            <a:ext cx="3008215" cy="30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7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E30E49E-13C6-4A68-8E30-55704502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9D8063B-AC55-414E-B6A5-607D583A1A10}"/>
              </a:ext>
            </a:extLst>
          </p:cNvPr>
          <p:cNvSpPr/>
          <p:nvPr/>
        </p:nvSpPr>
        <p:spPr>
          <a:xfrm>
            <a:off x="1306434" y="1360665"/>
            <a:ext cx="1004736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Для прасування  доцільно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використовувати тепловідбивну </a:t>
            </a:r>
          </a:p>
          <a:p>
            <a:pPr algn="ctr"/>
            <a:r>
              <a:rPr lang="uk-UA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</a:t>
            </a:r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расувальну дошку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5987AB17-1EE8-4C00-A53A-D0823053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0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Гладильная доска HARBINGER ММ123 46 x 127 см (ММ 123)">
            <a:extLst>
              <a:ext uri="{FF2B5EF4-FFF2-40B4-BE49-F238E27FC236}">
                <a16:creationId xmlns:a16="http://schemas.microsoft.com/office/drawing/2014/main" id="{757FEED3-7A92-4172-A7BC-37E52558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07" y="270803"/>
            <a:ext cx="6316394" cy="63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11DC62CE-DE33-4A15-BCBF-99F44A67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331" y="3568943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9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2DCE366-7767-43C4-A68E-2EFB93A1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5C13425-D0D2-4D86-88F7-E65138D02651}"/>
              </a:ext>
            </a:extLst>
          </p:cNvPr>
          <p:cNvSpPr/>
          <p:nvPr/>
        </p:nvSpPr>
        <p:spPr>
          <a:xfrm>
            <a:off x="1548343" y="1476160"/>
            <a:ext cx="94329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 </a:t>
            </a:r>
            <a:r>
              <a:rPr lang="uk-UA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електрочайник</a:t>
            </a:r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наливайте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тільки потрібну кількість води</a:t>
            </a:r>
          </a:p>
        </p:txBody>
      </p:sp>
      <p:pic>
        <p:nvPicPr>
          <p:cNvPr id="9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472176B7-37D0-4322-BE0A-E900F681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1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Безпека при користуванні електрочайником – Сучасний журнал про безпеку –  Надзвичайна ситуація +">
            <a:extLst>
              <a:ext uri="{FF2B5EF4-FFF2-40B4-BE49-F238E27FC236}">
                <a16:creationId xmlns:a16="http://schemas.microsoft.com/office/drawing/2014/main" id="{27C42996-A473-44C5-B09E-4687F03E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86" y="650736"/>
            <a:ext cx="6954129" cy="46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9A323EB-EA13-4DB3-B621-C2D37467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15" y="3053951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8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87794D3-9E26-4578-93E5-B1E37A91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444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E554005B-07C2-4E16-862B-069BB514B246}"/>
              </a:ext>
            </a:extLst>
          </p:cNvPr>
          <p:cNvSpPr/>
          <p:nvPr/>
        </p:nvSpPr>
        <p:spPr>
          <a:xfrm>
            <a:off x="1114597" y="1674674"/>
            <a:ext cx="104411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Яке значення має електроенергія </a:t>
            </a:r>
          </a:p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 повсякденному житті?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7803DDB2-44EA-47CA-933D-20DF10A5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17" y="2557809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54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A88453-03D8-4CF1-BB60-BDFD4A4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2582787F-6E49-4111-8E08-63ECB45B0053}"/>
              </a:ext>
            </a:extLst>
          </p:cNvPr>
          <p:cNvSpPr/>
          <p:nvPr/>
        </p:nvSpPr>
        <p:spPr>
          <a:xfrm>
            <a:off x="606220" y="889874"/>
            <a:ext cx="116326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Пилосос працює </a:t>
            </a:r>
            <a:r>
              <a:rPr lang="uk-UA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економно</a:t>
            </a:r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й надійно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тільки з чистими фільтрами</a:t>
            </a:r>
          </a:p>
        </p:txBody>
      </p:sp>
      <p:pic>
        <p:nvPicPr>
          <p:cNvPr id="6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2D273AD2-173E-4540-BECA-406ED869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081" y="3287589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 descr="Можно ли мыть фильтр от пылесоса: типы фильтрующих элементов и способы их  очистки">
            <a:extLst>
              <a:ext uri="{FF2B5EF4-FFF2-40B4-BE49-F238E27FC236}">
                <a16:creationId xmlns:a16="http://schemas.microsoft.com/office/drawing/2014/main" id="{0237DDC2-3AB2-46CA-BC87-A007220B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98" y="2833308"/>
            <a:ext cx="4591783" cy="389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16CBF41-2984-4031-B92D-B176C5AC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98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C88EC37-B0B0-43BF-B1BB-3BE75C988A09}"/>
              </a:ext>
            </a:extLst>
          </p:cNvPr>
          <p:cNvSpPr/>
          <p:nvPr/>
        </p:nvSpPr>
        <p:spPr>
          <a:xfrm>
            <a:off x="1970171" y="879838"/>
            <a:ext cx="86978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Пральну машину доцільно 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використовувати за повного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завантаження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41A98063-BD31-4087-A983-8C655026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0" name="Picture 2" descr="Чим загрожує перевантаження пральної машини">
            <a:extLst>
              <a:ext uri="{FF2B5EF4-FFF2-40B4-BE49-F238E27FC236}">
                <a16:creationId xmlns:a16="http://schemas.microsoft.com/office/drawing/2014/main" id="{EB03EBE0-DD56-456E-B3DD-664CB36C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2" y="3653000"/>
            <a:ext cx="3860214" cy="28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2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134E4D2-655D-46A1-BEE7-14D71C3D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4524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 err="1">
                <a:solidFill>
                  <a:srgbClr val="FF0000"/>
                </a:solidFill>
              </a:rPr>
              <a:t>Пам</a:t>
            </a:r>
            <a:r>
              <a:rPr lang="el-GR" sz="5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5400" b="1" i="1" dirty="0" err="1">
                <a:solidFill>
                  <a:srgbClr val="FF0000"/>
                </a:solidFill>
              </a:rPr>
              <a:t>ятайте</a:t>
            </a:r>
            <a:r>
              <a:rPr lang="uk-UA" sz="54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089A36E-D0AA-4797-A968-69039DB57888}"/>
              </a:ext>
            </a:extLst>
          </p:cNvPr>
          <p:cNvSpPr/>
          <p:nvPr/>
        </p:nvSpPr>
        <p:spPr>
          <a:xfrm>
            <a:off x="1472261" y="1601553"/>
            <a:ext cx="95851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Не користуйтеся багатьма</a:t>
            </a:r>
          </a:p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електроприладами одночасно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52EA1D6F-7937-4571-AC1B-C086D918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602" y="367077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 descr="Основні правила ощадливого використання електроенергії - Куток споживача -  Споживачам - АТ «Чернівціобленерго»">
            <a:extLst>
              <a:ext uri="{FF2B5EF4-FFF2-40B4-BE49-F238E27FC236}">
                <a16:creationId xmlns:a16="http://schemas.microsoft.com/office/drawing/2014/main" id="{31B88D9D-7D03-4BAD-8D21-773F002EA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46" y="3670778"/>
            <a:ext cx="5039458" cy="28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0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24CCD77-23D1-4AAF-86AF-AAFEA7325FB0}"/>
              </a:ext>
            </a:extLst>
          </p:cNvPr>
          <p:cNvSpPr/>
          <p:nvPr/>
        </p:nvSpPr>
        <p:spPr>
          <a:xfrm>
            <a:off x="1723942" y="195999"/>
            <a:ext cx="9166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Електроприлади є джерелом </a:t>
            </a:r>
          </a:p>
          <a:p>
            <a:pPr algn="ctr"/>
            <a:r>
              <a:rPr lang="uk-UA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п</a:t>
            </a:r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ідвищеної небезпеки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B209EA3A-6364-4F3A-ACD3-7FF86CD0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858" y="2181845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8" name="Picture 2" descr="Електричні прилади - Комунальний заклад &amp;quot;Дошкільний навчальний заклад  (ясла-садок) № 267 компенсуючого типу Харківської міської ради&amp;quot;">
            <a:extLst>
              <a:ext uri="{FF2B5EF4-FFF2-40B4-BE49-F238E27FC236}">
                <a16:creationId xmlns:a16="http://schemas.microsoft.com/office/drawing/2014/main" id="{9DB00DED-B87E-4300-9E44-65710330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4" y="2181845"/>
            <a:ext cx="5826112" cy="40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EE014035-41EF-4738-846D-6AC8AEAF992D}"/>
              </a:ext>
            </a:extLst>
          </p:cNvPr>
          <p:cNvSpPr/>
          <p:nvPr/>
        </p:nvSpPr>
        <p:spPr>
          <a:xfrm>
            <a:off x="2168232" y="534573"/>
            <a:ext cx="84441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Усі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електроприлади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мають</a:t>
            </a:r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бути </a:t>
            </a:r>
            <a:r>
              <a:rPr lang="ru-RU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справними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5497AC9C-6562-49D6-BCFF-DE1C99C1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 descr="Чим небезпечні електроприлади? - 28 Серпня 2013 - Газета &amp;quot;Слово&amp;quot;">
            <a:extLst>
              <a:ext uri="{FF2B5EF4-FFF2-40B4-BE49-F238E27FC236}">
                <a16:creationId xmlns:a16="http://schemas.microsoft.com/office/drawing/2014/main" id="{CC9694F2-EDE7-4E3F-A59B-1E55DB3D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46" y="2444611"/>
            <a:ext cx="5235748" cy="36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24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0840A-1A9D-4335-842C-F22D0608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b="1" i="1" dirty="0" err="1">
                <a:solidFill>
                  <a:srgbClr val="FF0000"/>
                </a:solidFill>
              </a:rPr>
              <a:t>Електронезалежний</a:t>
            </a:r>
            <a:r>
              <a:rPr lang="uk-UA" sz="4800" b="1" i="1" dirty="0">
                <a:solidFill>
                  <a:srgbClr val="FF0000"/>
                </a:solidFill>
              </a:rPr>
              <a:t> будинок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FE4AE8AB-932C-4B2F-AA3A-A94BB18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Як опалювати будинок із зруба? — статті від компанії «Домінант»">
            <a:extLst>
              <a:ext uri="{FF2B5EF4-FFF2-40B4-BE49-F238E27FC236}">
                <a16:creationId xmlns:a16="http://schemas.microsoft.com/office/drawing/2014/main" id="{FFF0DF35-7B0B-4899-9811-E1142BF1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3" y="1397245"/>
            <a:ext cx="5627077" cy="509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57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6FAF5-4F37-4B74-BD0A-E9B42B4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37364648-0F5F-4E94-B606-8AF0D259CB0B}"/>
              </a:ext>
            </a:extLst>
          </p:cNvPr>
          <p:cNvSpPr/>
          <p:nvPr/>
        </p:nvSpPr>
        <p:spPr>
          <a:xfrm>
            <a:off x="1362877" y="1532431"/>
            <a:ext cx="946624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Чому, перед тим як увімкнути </a:t>
            </a:r>
          </a:p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електроприлад, треба уважно </a:t>
            </a:r>
          </a:p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розглянути його  шнур і вилку?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39E85AC0-437E-4937-8509-51B38783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61" y="4117754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6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Как должна вставляться и вытаскиваться вилка из розетки, чтобы не случилось  беды">
            <a:extLst>
              <a:ext uri="{FF2B5EF4-FFF2-40B4-BE49-F238E27FC236}">
                <a16:creationId xmlns:a16="http://schemas.microsoft.com/office/drawing/2014/main" id="{649AFB52-DF81-408C-A0EA-F8B805FA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37" y="860853"/>
            <a:ext cx="7436925" cy="51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15969A0-3B08-44AC-B18F-D49AC905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23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AAB49F9-1E50-4C98-BA50-74FF9F31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63782A4C-D865-4EF3-9E2E-23B026A3FBEF}"/>
              </a:ext>
            </a:extLst>
          </p:cNvPr>
          <p:cNvSpPr/>
          <p:nvPr/>
        </p:nvSpPr>
        <p:spPr>
          <a:xfrm>
            <a:off x="1185168" y="1869420"/>
            <a:ext cx="982166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Чи можна тягнути за шнур, </a:t>
            </a:r>
          </a:p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щоб вимкнути електроприлад? </a:t>
            </a:r>
          </a:p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Чому?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C9376B95-AF27-4813-8455-DAA4C102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3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Безпека людини під час роботи з електричними приладами та пристроями. |  Тест на 20 запитань. Фізика">
            <a:extLst>
              <a:ext uri="{FF2B5EF4-FFF2-40B4-BE49-F238E27FC236}">
                <a16:creationId xmlns:a16="http://schemas.microsoft.com/office/drawing/2014/main" id="{5EF11DDA-A877-433B-B822-4BBDE71D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70" y="2680518"/>
            <a:ext cx="4036988" cy="39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равила безпеки поводження з електричними приладами - Телешівський заклад  освіти">
            <a:extLst>
              <a:ext uri="{FF2B5EF4-FFF2-40B4-BE49-F238E27FC236}">
                <a16:creationId xmlns:a16="http://schemas.microsoft.com/office/drawing/2014/main" id="{0CA26D83-AFC1-4215-9A72-5DE4D8E8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58" y="1042255"/>
            <a:ext cx="4528812" cy="32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627B0714-2205-414D-ACA3-3F3D78CA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825" y="108291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B5FACE3-46AE-4386-91BD-0DC47C70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217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040C10D-D03E-49F8-AE03-0CD36F1BDD51}"/>
              </a:ext>
            </a:extLst>
          </p:cNvPr>
          <p:cNvSpPr/>
          <p:nvPr/>
        </p:nvSpPr>
        <p:spPr>
          <a:xfrm>
            <a:off x="1592176" y="1602500"/>
            <a:ext cx="90201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Чи можна користуватися  </a:t>
            </a:r>
          </a:p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електроприладами, якщо ви </a:t>
            </a:r>
          </a:p>
          <a:p>
            <a:pPr algn="ctr"/>
            <a:r>
              <a:rPr lang="uk-UA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відчули запах газу?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810D7124-9CFD-47B4-9B27-7BDB34E16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Новини » ПрАТ «Мелітопольгаз»">
            <a:extLst>
              <a:ext uri="{FF2B5EF4-FFF2-40B4-BE49-F238E27FC236}">
                <a16:creationId xmlns:a16="http://schemas.microsoft.com/office/drawing/2014/main" id="{0B6E2638-3815-41FF-922E-88D5ABDD5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48" y="4427952"/>
            <a:ext cx="23812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7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B08E5-CC55-4C6D-AE6B-B043011D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i="1" dirty="0">
                <a:solidFill>
                  <a:srgbClr val="FF0000"/>
                </a:solidFill>
              </a:rPr>
              <a:t>Чому так кажуть?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BCF3E0A-3773-4803-B8CF-083AB8D9DBFB}"/>
              </a:ext>
            </a:extLst>
          </p:cNvPr>
          <p:cNvSpPr/>
          <p:nvPr/>
        </p:nvSpPr>
        <p:spPr>
          <a:xfrm>
            <a:off x="2273558" y="2052935"/>
            <a:ext cx="797731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Бережливість краща </a:t>
            </a:r>
          </a:p>
          <a:p>
            <a:pPr algn="ctr"/>
            <a:r>
              <a:rPr lang="uk-UA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за багатство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439485BA-D74E-47DA-8E91-FD32C9717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79" y="3765891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2A4889F-A483-484E-93D3-19B2781F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>
                <a:solidFill>
                  <a:srgbClr val="FF0000"/>
                </a:solidFill>
              </a:rPr>
              <a:t>Чому так кажуть?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CB820DD2-C1C6-4670-81D2-EBF01664A79F}"/>
              </a:ext>
            </a:extLst>
          </p:cNvPr>
          <p:cNvSpPr/>
          <p:nvPr/>
        </p:nvSpPr>
        <p:spPr>
          <a:xfrm>
            <a:off x="2238405" y="2207680"/>
            <a:ext cx="771518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Як про тепло дбаєш,</a:t>
            </a:r>
          </a:p>
          <a:p>
            <a:pPr algn="ctr"/>
            <a:r>
              <a:rPr lang="uk-UA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так і маєш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CBAF5152-40B6-4289-8CD7-A0B5001E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96" y="3839533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6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82388C6-B365-47E5-AFBB-ED00EDF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800" b="1" i="1" dirty="0">
                <a:solidFill>
                  <a:srgbClr val="FF0000"/>
                </a:solidFill>
              </a:rPr>
              <a:t>Чому так кажуть?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35809FC-3656-4747-A4B8-CC791733BF1A}"/>
              </a:ext>
            </a:extLst>
          </p:cNvPr>
          <p:cNvSpPr/>
          <p:nvPr/>
        </p:nvSpPr>
        <p:spPr>
          <a:xfrm>
            <a:off x="1556981" y="1674674"/>
            <a:ext cx="93312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Не марнуй багатств  природи, </a:t>
            </a:r>
          </a:p>
          <a:p>
            <a:pPr algn="ctr"/>
            <a:r>
              <a:rPr lang="uk-U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бо наробиш людям шкоди</a:t>
            </a:r>
          </a:p>
        </p:txBody>
      </p:sp>
      <p:pic>
        <p:nvPicPr>
          <p:cNvPr id="5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CE601633-427B-4D23-934D-EA6ACED1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99" y="3737756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66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A14B4-8A7A-4178-9A8C-237A97BF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346075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i="1" dirty="0">
                <a:solidFill>
                  <a:srgbClr val="FF0000"/>
                </a:solidFill>
              </a:rPr>
              <a:t>Практична робота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0AA22E7-794A-408C-9BC6-DFA159CE8F10}"/>
              </a:ext>
            </a:extLst>
          </p:cNvPr>
          <p:cNvSpPr/>
          <p:nvPr/>
        </p:nvSpPr>
        <p:spPr>
          <a:xfrm>
            <a:off x="838200" y="526534"/>
            <a:ext cx="101636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none" spc="0" dirty="0">
                <a:ln w="22225">
                  <a:solidFill>
                    <a:srgbClr val="009900"/>
                  </a:solidFill>
                  <a:prstDash val="solid"/>
                </a:ln>
                <a:solidFill>
                  <a:srgbClr val="009900"/>
                </a:solidFill>
                <a:effectLst/>
              </a:rPr>
              <a:t>Порахуйте , </a:t>
            </a:r>
            <a:r>
              <a:rPr lang="uk-UA" sz="2800" b="1" cap="none" spc="0" dirty="0" err="1">
                <a:ln w="22225">
                  <a:solidFill>
                    <a:srgbClr val="009900"/>
                  </a:solidFill>
                  <a:prstDash val="solid"/>
                </a:ln>
                <a:solidFill>
                  <a:srgbClr val="009900"/>
                </a:solidFill>
                <a:effectLst/>
              </a:rPr>
              <a:t>скілька</a:t>
            </a:r>
            <a:r>
              <a:rPr lang="uk-UA" sz="2800" b="1" cap="none" spc="0" dirty="0">
                <a:ln w="22225">
                  <a:solidFill>
                    <a:srgbClr val="009900"/>
                  </a:solidFill>
                  <a:prstDash val="solid"/>
                </a:ln>
                <a:solidFill>
                  <a:srgbClr val="009900"/>
                </a:solidFill>
                <a:effectLst/>
              </a:rPr>
              <a:t> разів на тиждень </a:t>
            </a:r>
          </a:p>
          <a:p>
            <a:pPr algn="ctr"/>
            <a:r>
              <a:rPr lang="uk-UA" sz="2800" b="1" cap="none" spc="0" dirty="0">
                <a:ln w="22225">
                  <a:solidFill>
                    <a:srgbClr val="009900"/>
                  </a:solidFill>
                  <a:prstDash val="solid"/>
                </a:ln>
                <a:solidFill>
                  <a:srgbClr val="009900"/>
                </a:solidFill>
                <a:effectLst/>
              </a:rPr>
              <a:t> у вас вдома використовують кожен електроприлад</a:t>
            </a:r>
          </a:p>
          <a:p>
            <a:pPr algn="ctr"/>
            <a:r>
              <a:rPr lang="uk-UA" sz="24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(продовжте (</a:t>
            </a:r>
            <a:r>
              <a:rPr lang="uk-UA" sz="24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замініть</a:t>
            </a:r>
            <a:r>
              <a:rPr lang="uk-UA" sz="24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)список домашніх електроприладів)</a:t>
            </a:r>
            <a:endParaRPr lang="uk-UA" sz="2400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graphicFrame>
        <p:nvGraphicFramePr>
          <p:cNvPr id="5" name="Таблиця 5">
            <a:extLst>
              <a:ext uri="{FF2B5EF4-FFF2-40B4-BE49-F238E27FC236}">
                <a16:creationId xmlns:a16="http://schemas.microsoft.com/office/drawing/2014/main" id="{83F81C62-DFE1-4E0C-AA1B-B7EC3B12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20420"/>
              </p:ext>
            </p:extLst>
          </p:nvPr>
        </p:nvGraphicFramePr>
        <p:xfrm>
          <a:off x="1335314" y="2034639"/>
          <a:ext cx="9666514" cy="469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29">
                  <a:extLst>
                    <a:ext uri="{9D8B030D-6E8A-4147-A177-3AD203B41FA5}">
                      <a16:colId xmlns:a16="http://schemas.microsoft.com/office/drawing/2014/main" val="66852666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87717734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3959402344"/>
                    </a:ext>
                  </a:extLst>
                </a:gridCol>
                <a:gridCol w="1058548">
                  <a:extLst>
                    <a:ext uri="{9D8B030D-6E8A-4147-A177-3AD203B41FA5}">
                      <a16:colId xmlns:a16="http://schemas.microsoft.com/office/drawing/2014/main" val="1439044761"/>
                    </a:ext>
                  </a:extLst>
                </a:gridCol>
                <a:gridCol w="1034552">
                  <a:extLst>
                    <a:ext uri="{9D8B030D-6E8A-4147-A177-3AD203B41FA5}">
                      <a16:colId xmlns:a16="http://schemas.microsoft.com/office/drawing/2014/main" val="2867172835"/>
                    </a:ext>
                  </a:extLst>
                </a:gridCol>
                <a:gridCol w="1292675">
                  <a:extLst>
                    <a:ext uri="{9D8B030D-6E8A-4147-A177-3AD203B41FA5}">
                      <a16:colId xmlns:a16="http://schemas.microsoft.com/office/drawing/2014/main" val="93804277"/>
                    </a:ext>
                  </a:extLst>
                </a:gridCol>
                <a:gridCol w="1278336">
                  <a:extLst>
                    <a:ext uri="{9D8B030D-6E8A-4147-A177-3AD203B41FA5}">
                      <a16:colId xmlns:a16="http://schemas.microsoft.com/office/drawing/2014/main" val="1588071917"/>
                    </a:ext>
                  </a:extLst>
                </a:gridCol>
                <a:gridCol w="1098060">
                  <a:extLst>
                    <a:ext uri="{9D8B030D-6E8A-4147-A177-3AD203B41FA5}">
                      <a16:colId xmlns:a16="http://schemas.microsoft.com/office/drawing/2014/main" val="1645124825"/>
                    </a:ext>
                  </a:extLst>
                </a:gridCol>
              </a:tblGrid>
              <a:tr h="697525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Понеділок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Вівторок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Середа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Четвер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´</a:t>
                      </a:r>
                      <a:r>
                        <a:rPr lang="uk-UA" dirty="0" err="1"/>
                        <a:t>ятниця</a:t>
                      </a:r>
                      <a:r>
                        <a:rPr lang="uk-U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Субота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Неділя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98037"/>
                  </a:ext>
                </a:extLst>
              </a:tr>
              <a:tr h="404122">
                <a:tc>
                  <a:txBody>
                    <a:bodyPr/>
                    <a:lstStyle/>
                    <a:p>
                      <a:r>
                        <a:rPr lang="uk-UA" dirty="0"/>
                        <a:t>Телевізор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5773"/>
                  </a:ext>
                </a:extLst>
              </a:tr>
              <a:tr h="697525">
                <a:tc>
                  <a:txBody>
                    <a:bodyPr/>
                    <a:lstStyle/>
                    <a:p>
                      <a:r>
                        <a:rPr lang="uk-UA" dirty="0"/>
                        <a:t>Електричний чайник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79873"/>
                  </a:ext>
                </a:extLst>
              </a:tr>
              <a:tr h="697525">
                <a:tc>
                  <a:txBody>
                    <a:bodyPr/>
                    <a:lstStyle/>
                    <a:p>
                      <a:r>
                        <a:rPr lang="uk-UA" dirty="0" err="1"/>
                        <a:t>Мікрохви</a:t>
                      </a:r>
                      <a:r>
                        <a:rPr lang="uk-UA" dirty="0"/>
                        <a:t>-</a:t>
                      </a:r>
                    </a:p>
                    <a:p>
                      <a:r>
                        <a:rPr lang="uk-UA" dirty="0" err="1"/>
                        <a:t>льова</a:t>
                      </a:r>
                      <a:r>
                        <a:rPr lang="uk-UA" dirty="0"/>
                        <a:t> піч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5001"/>
                  </a:ext>
                </a:extLst>
              </a:tr>
              <a:tr h="404122">
                <a:tc>
                  <a:txBody>
                    <a:bodyPr/>
                    <a:lstStyle/>
                    <a:p>
                      <a:r>
                        <a:rPr lang="uk-UA" dirty="0"/>
                        <a:t>Праска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16080"/>
                  </a:ext>
                </a:extLst>
              </a:tr>
              <a:tr h="697525">
                <a:tc>
                  <a:txBody>
                    <a:bodyPr/>
                    <a:lstStyle/>
                    <a:p>
                      <a:r>
                        <a:rPr lang="uk-UA" dirty="0"/>
                        <a:t>Зарядка до телефону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9076"/>
                  </a:ext>
                </a:extLst>
              </a:tr>
              <a:tr h="697525">
                <a:tc>
                  <a:txBody>
                    <a:bodyPr/>
                    <a:lstStyle/>
                    <a:p>
                      <a:r>
                        <a:rPr lang="uk-UA" sz="1600" dirty="0" err="1"/>
                        <a:t>Мультиварка</a:t>
                      </a:r>
                      <a:r>
                        <a:rPr lang="uk-UA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76373"/>
                  </a:ext>
                </a:extLst>
              </a:tr>
              <a:tr h="404122">
                <a:tc>
                  <a:txBody>
                    <a:bodyPr/>
                    <a:lstStyle/>
                    <a:p>
                      <a:r>
                        <a:rPr lang="uk-UA" dirty="0"/>
                        <a:t>Пилосос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21596"/>
                  </a:ext>
                </a:extLst>
              </a:tr>
            </a:tbl>
          </a:graphicData>
        </a:graphic>
      </p:graphicFrame>
      <p:pic>
        <p:nvPicPr>
          <p:cNvPr id="6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0C2E9C5E-44FA-4419-9C27-8AED3E8D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95" y="123370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18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964A-F5B1-4EE6-8C0D-F793C5F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1" dirty="0">
                <a:solidFill>
                  <a:srgbClr val="FF0000"/>
                </a:solidFill>
              </a:rPr>
              <a:t>Коротко про головне 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82D76071-4604-438A-81DA-3A90B09F5CA1}"/>
              </a:ext>
            </a:extLst>
          </p:cNvPr>
          <p:cNvSpPr/>
          <p:nvPr/>
        </p:nvSpPr>
        <p:spPr>
          <a:xfrm>
            <a:off x="1022375" y="1544935"/>
            <a:ext cx="1019716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cap="none" spc="0" dirty="0">
                <a:ln w="0"/>
                <a:solidFill>
                  <a:srgbClr val="0099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Економлячи електроенергію , </a:t>
            </a:r>
          </a:p>
          <a:p>
            <a:pPr algn="ctr"/>
            <a:r>
              <a:rPr lang="uk-UA" sz="4400" b="1" cap="none" spc="0" dirty="0">
                <a:ln w="0"/>
                <a:solidFill>
                  <a:srgbClr val="0099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ви заощаджуєте гроші,  а також сприяєте поліпшення стану  навколишнього середовища й розумному використанню природних багатств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FD77792E-B9BB-48DF-A344-3988FDEC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971" y="136426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55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7118-9DF5-4086-830B-4D46CD66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75023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FF0000"/>
                </a:solidFill>
              </a:rPr>
              <a:t>Література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br>
              <a:rPr lang="uk-UA" b="1" dirty="0">
                <a:solidFill>
                  <a:srgbClr val="002060"/>
                </a:solidFill>
              </a:rPr>
            </a:br>
            <a:r>
              <a:rPr lang="uk-UA" b="1" dirty="0">
                <a:solidFill>
                  <a:srgbClr val="002060"/>
                </a:solidFill>
              </a:rPr>
              <a:t>-інтернет-ресурси,</a:t>
            </a:r>
            <a:br>
              <a:rPr lang="uk-UA" b="1" dirty="0">
                <a:solidFill>
                  <a:srgbClr val="002060"/>
                </a:solidFill>
              </a:rPr>
            </a:br>
            <a:r>
              <a:rPr lang="uk-UA" b="1" dirty="0">
                <a:solidFill>
                  <a:srgbClr val="002060"/>
                </a:solidFill>
              </a:rPr>
              <a:t>- підручник </a:t>
            </a:r>
            <a:r>
              <a:rPr lang="uk-UA" b="1" dirty="0" err="1">
                <a:solidFill>
                  <a:srgbClr val="002060"/>
                </a:solidFill>
              </a:rPr>
              <a:t>Т.Гільберг</a:t>
            </a:r>
            <a:r>
              <a:rPr lang="uk-UA" b="1" dirty="0">
                <a:solidFill>
                  <a:srgbClr val="002060"/>
                </a:solidFill>
              </a:rPr>
              <a:t> «Я досліджую світ, 4 клас»</a:t>
            </a:r>
          </a:p>
        </p:txBody>
      </p:sp>
      <p:pic>
        <p:nvPicPr>
          <p:cNvPr id="307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A3CF4613-E317-4CF3-AD51-EA66754F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69" y="3175783"/>
            <a:ext cx="2252662" cy="30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864F1-2B03-4D8B-9746-AA1CE1A1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uk-UA" sz="4800" b="1" i="1" dirty="0">
                <a:solidFill>
                  <a:srgbClr val="FF0000"/>
                </a:solidFill>
              </a:rPr>
              <a:t>Проблемне запитання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8602FD21-391C-47D1-A821-F3BFC029DB5A}"/>
              </a:ext>
            </a:extLst>
          </p:cNvPr>
          <p:cNvSpPr/>
          <p:nvPr/>
        </p:nvSpPr>
        <p:spPr>
          <a:xfrm>
            <a:off x="1643546" y="1377515"/>
            <a:ext cx="8707961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Що ви можете зробити</a:t>
            </a:r>
          </a:p>
          <a:p>
            <a:pPr algn="ctr"/>
            <a:r>
              <a:rPr lang="uk-UA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для економії </a:t>
            </a:r>
          </a:p>
          <a:p>
            <a:pPr algn="ctr"/>
            <a:r>
              <a:rPr lang="uk-UA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електроенергії?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F9271813-6D1B-479F-8C0F-8B339CD0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23976-D2EB-4849-86B3-D3A9087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b="1" i="1" dirty="0">
                <a:solidFill>
                  <a:srgbClr val="002060"/>
                </a:solidFill>
              </a:rPr>
              <a:t>Усі ми використовуємо побутову техніку</a:t>
            </a:r>
          </a:p>
        </p:txBody>
      </p:sp>
      <p:pic>
        <p:nvPicPr>
          <p:cNvPr id="1026" name="Picture 2" descr="В Україні подорожчає побутова техніка? | Новини | УЗСП">
            <a:extLst>
              <a:ext uri="{FF2B5EF4-FFF2-40B4-BE49-F238E27FC236}">
                <a16:creationId xmlns:a16="http://schemas.microsoft.com/office/drawing/2014/main" id="{3CCE87B5-C027-44C8-A9B8-7F672EAC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33" y="1690688"/>
            <a:ext cx="8917745" cy="46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3EAA2296-71A8-4B8C-B015-BEEA9327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64A5D-AEB6-46BF-ADD1-45329AF6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217"/>
          </a:xfrm>
        </p:spPr>
        <p:txBody>
          <a:bodyPr>
            <a:normAutofit/>
          </a:bodyPr>
          <a:lstStyle/>
          <a:p>
            <a:pPr algn="ctr"/>
            <a:r>
              <a:rPr lang="uk-UA" sz="5400" b="1" i="1" dirty="0">
                <a:solidFill>
                  <a:srgbClr val="FF0000"/>
                </a:solidFill>
              </a:rPr>
              <a:t>Вправа «Мікрофон»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CD79696A-9AE6-459C-8F33-BAA7A3CA0CC1}"/>
              </a:ext>
            </a:extLst>
          </p:cNvPr>
          <p:cNvSpPr/>
          <p:nvPr/>
        </p:nvSpPr>
        <p:spPr>
          <a:xfrm>
            <a:off x="1155159" y="2292085"/>
            <a:ext cx="9881681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Які нові електричні прилади </a:t>
            </a:r>
          </a:p>
          <a:p>
            <a:pPr algn="ctr"/>
            <a:r>
              <a:rPr lang="uk-UA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</a:t>
            </a:r>
            <a:r>
              <a:rPr lang="el-GR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´</a:t>
            </a:r>
            <a:r>
              <a:rPr lang="uk-UA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явились у вашому домі </a:t>
            </a:r>
          </a:p>
          <a:p>
            <a:pPr algn="ctr"/>
            <a:r>
              <a:rPr lang="uk-UA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 останні кілька років</a:t>
            </a:r>
          </a:p>
        </p:txBody>
      </p:sp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C0002D1C-4371-4B40-AB06-8A7DC0EA3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01" y="125047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воварка PHILIPS EP2220/10 - купити в інтернет-магазині ◁ ФОКСТРОТ ▷  відгуки, характеристики, ціни в Києві, Харкові, Дніпрі, Одесі">
            <a:extLst>
              <a:ext uri="{FF2B5EF4-FFF2-40B4-BE49-F238E27FC236}">
                <a16:creationId xmlns:a16="http://schemas.microsoft.com/office/drawing/2014/main" id="{6726D7A6-B6D7-49C7-8894-A2350276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72" y="253218"/>
            <a:ext cx="4508696" cy="45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Обігрівачі і конвектори Electrolux: купити за низькою ціною в Києві,  Україні. Всі моделі обігрівачів і конвекторів Електролюкс в  інтернет-магазині Comfy (Комфі)">
            <a:extLst>
              <a:ext uri="{FF2B5EF4-FFF2-40B4-BE49-F238E27FC236}">
                <a16:creationId xmlns:a16="http://schemas.microsoft.com/office/drawing/2014/main" id="{75A5CDD9-1B7E-43DF-88C4-EB416EA24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21" y="1640234"/>
            <a:ext cx="3954047" cy="38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174CDDCB-008D-48F5-A2AC-1BD29833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5" y="3962838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8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2C1F2-37AD-47AD-887A-6F8CEC74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21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b="1" i="1" dirty="0">
                <a:solidFill>
                  <a:srgbClr val="009900"/>
                </a:solidFill>
              </a:rPr>
              <a:t>Найбільше  електроенергії  витрачається на штучне освітлення приміщень</a:t>
            </a:r>
          </a:p>
        </p:txBody>
      </p:sp>
      <p:pic>
        <p:nvPicPr>
          <p:cNvPr id="3" name="Picture 2" descr="Как помочь лампочкам? Перегорают раз в месяц. — Chevrolet Spark, 1.0 л.,  2011 года на DRIVE2">
            <a:extLst>
              <a:ext uri="{FF2B5EF4-FFF2-40B4-BE49-F238E27FC236}">
                <a16:creationId xmlns:a16="http://schemas.microsoft.com/office/drawing/2014/main" id="{DD8503F4-FAF2-4321-991E-90E5041C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67" y="1941342"/>
            <a:ext cx="1717783" cy="23605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Як виконати електропроводку в житловому будинку?">
            <a:extLst>
              <a:ext uri="{FF2B5EF4-FFF2-40B4-BE49-F238E27FC236}">
                <a16:creationId xmlns:a16="http://schemas.microsoft.com/office/drawing/2014/main" id="{9D8F3906-6F77-4843-8023-6EB8CB6D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45" y="2061620"/>
            <a:ext cx="6924235" cy="415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22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500</Words>
  <Application>Microsoft Office PowerPoint</Application>
  <PresentationFormat>Широкоэкранный</PresentationFormat>
  <Paragraphs>113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Як заощадити електроенергію</vt:lpstr>
      <vt:lpstr>Вправа «Мікрофон»</vt:lpstr>
      <vt:lpstr>Вправа «Мікрофон»</vt:lpstr>
      <vt:lpstr>Вправа «Мікрофон»</vt:lpstr>
      <vt:lpstr>Проблемне запитання</vt:lpstr>
      <vt:lpstr>Усі ми використовуємо побутову техніку</vt:lpstr>
      <vt:lpstr>Вправа «Мікрофон»</vt:lpstr>
      <vt:lpstr>Презентация PowerPoint</vt:lpstr>
      <vt:lpstr>Найбільше  електроенергії  витрачається на штучне освітлення приміщень</vt:lpstr>
      <vt:lpstr>Пригадайте!</vt:lpstr>
      <vt:lpstr>Щоб заощадити електроенергію, потрібно збільшити  надходження  природного світла</vt:lpstr>
      <vt:lpstr>Цьому сприяють світлі кольори стін і стелі</vt:lpstr>
      <vt:lpstr>Надходженню природного освітлення може  заважати пил на вікнах. Запилені вікна  затримують третю частину сонячного світла</vt:lpstr>
      <vt:lpstr>Тому віконне скло має бути чистим</vt:lpstr>
      <vt:lpstr>Дерева під вікнами теж заважають проникненню денного світла у будинок</vt:lpstr>
      <vt:lpstr>Зелені насадження  час від часу потрібно  розчищати</vt:lpstr>
      <vt:lpstr>Значно  скоротити споживання електроенергії можна, якщо щоразу, виходячи з кімнати, вимикати світло</vt:lpstr>
      <vt:lpstr>Зверніть увагу!</vt:lpstr>
      <vt:lpstr>Енергоощадна лампа ( енергоефективна) –споживає менше електроенергії за звичайні лампи</vt:lpstr>
      <vt:lpstr>Практична робота</vt:lpstr>
      <vt:lpstr>Холодильник працює цілодобово, тому витрачає електроенергії більше, ніж інші прилади. Тому, не тримайте дверцята довго відкритими, не кладіть у нього гарячі  продукти, не можна  ставити холодильник біля  нагрівальних приладів.</vt:lpstr>
      <vt:lpstr>Презентация PowerPoint</vt:lpstr>
      <vt:lpstr>Пам´ятайте!</vt:lpstr>
      <vt:lpstr>Презентация PowerPoint</vt:lpstr>
      <vt:lpstr>Пам´ятайте!</vt:lpstr>
      <vt:lpstr>Пам´ятайте!</vt:lpstr>
      <vt:lpstr>Презентация PowerPoint</vt:lpstr>
      <vt:lpstr>Пам´ятайте!</vt:lpstr>
      <vt:lpstr>Презентация PowerPoint</vt:lpstr>
      <vt:lpstr>Пам´ятайте!</vt:lpstr>
      <vt:lpstr>Пам´ятайте!</vt:lpstr>
      <vt:lpstr>Пам´ятайте!</vt:lpstr>
      <vt:lpstr>Презентация PowerPoint</vt:lpstr>
      <vt:lpstr>Презентация PowerPoint</vt:lpstr>
      <vt:lpstr>Електронезалежний будинок</vt:lpstr>
      <vt:lpstr>Вправа «Мікрофон»</vt:lpstr>
      <vt:lpstr>Презентация PowerPoint</vt:lpstr>
      <vt:lpstr>Вправа «Мікрофон»</vt:lpstr>
      <vt:lpstr>Презентация PowerPoint</vt:lpstr>
      <vt:lpstr>Чому так кажуть?</vt:lpstr>
      <vt:lpstr>Чому так кажуть?</vt:lpstr>
      <vt:lpstr>Чому так кажуть?</vt:lpstr>
      <vt:lpstr>Практична робота</vt:lpstr>
      <vt:lpstr>Коротко про головне </vt:lpstr>
      <vt:lpstr>Література  -інтернет-ресурси, - підручник Т.Гільберг «Я досліджую світ, 4 клас»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заощадити електроенергію</dc:title>
  <dc:creator>DELL2</dc:creator>
  <cp:lastModifiedBy>Школа</cp:lastModifiedBy>
  <cp:revision>4</cp:revision>
  <dcterms:created xsi:type="dcterms:W3CDTF">2021-11-14T11:51:13Z</dcterms:created>
  <dcterms:modified xsi:type="dcterms:W3CDTF">2021-11-16T22:03:07Z</dcterms:modified>
</cp:coreProperties>
</file>