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1721" r:id="rId3"/>
    <p:sldId id="3108" r:id="rId4"/>
    <p:sldId id="3109" r:id="rId5"/>
    <p:sldId id="3103" r:id="rId6"/>
    <p:sldId id="2394" r:id="rId7"/>
    <p:sldId id="3111" r:id="rId8"/>
    <p:sldId id="3091" r:id="rId9"/>
    <p:sldId id="3100" r:id="rId10"/>
    <p:sldId id="3101" r:id="rId11"/>
    <p:sldId id="3096" r:id="rId12"/>
    <p:sldId id="3098" r:id="rId13"/>
    <p:sldId id="3107" r:id="rId14"/>
    <p:sldId id="269" r:id="rId15"/>
    <p:sldId id="96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721"/>
            <p14:sldId id="3108"/>
            <p14:sldId id="3109"/>
            <p14:sldId id="3103"/>
            <p14:sldId id="2394"/>
            <p14:sldId id="3111"/>
            <p14:sldId id="3091"/>
            <p14:sldId id="3100"/>
            <p14:sldId id="3101"/>
            <p14:sldId id="3096"/>
            <p14:sldId id="3098"/>
            <p14:sldId id="3107"/>
          </p14:sldIdLst>
        </p14:section>
        <p14:section name="Раздел без заголовка" id="{AC9334F8-F988-4E78-9E68-3A8F16322EC6}">
          <p14:sldIdLst>
            <p14:sldId id="269"/>
            <p14:sldId id="9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4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2F3242"/>
    <a:srgbClr val="FFFF00"/>
    <a:srgbClr val="A43695"/>
    <a:srgbClr val="F16B90"/>
    <a:srgbClr val="FF0000"/>
    <a:srgbClr val="FF99FF"/>
    <a:srgbClr val="56B3DC"/>
    <a:srgbClr val="53AFDB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9" autoAdjust="0"/>
    <p:restoredTop sz="93969" autoAdjust="0"/>
  </p:normalViewPr>
  <p:slideViewPr>
    <p:cSldViewPr snapToGrid="0">
      <p:cViewPr varScale="1">
        <p:scale>
          <a:sx n="112" d="100"/>
          <a:sy n="112" d="100"/>
        </p:scale>
        <p:origin x="28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10.05.2022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10.05.2022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10.05.2022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09701"/>
            <a:ext cx="15816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32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№150-152</a:t>
            </a:r>
            <a:endParaRPr lang="ru-RU" sz="32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9377" y="4504720"/>
            <a:ext cx="87291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Закони ділення без остачі на 2 і на 5. Нерівності. Вправи і задачі на застосування вивчених випадків арифметичних дій. Діагностична робота  </a:t>
            </a:r>
            <a:endParaRPr lang="uk-UA" sz="400000" b="1" dirty="0">
              <a:solidFill>
                <a:srgbClr val="2F3242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66F3EB7-3B9B-4D5C-9254-24B438CF57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" t="9276" r="4667" b="19420"/>
          <a:stretch/>
        </p:blipFill>
        <p:spPr>
          <a:xfrm>
            <a:off x="6251713" y="1199118"/>
            <a:ext cx="5499906" cy="329850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379F0CF0-39FC-4C2F-AC64-521B8F4ED7D1}"/>
              </a:ext>
            </a:extLst>
          </p:cNvPr>
          <p:cNvSpPr txBox="1"/>
          <p:nvPr/>
        </p:nvSpPr>
        <p:spPr>
          <a:xfrm>
            <a:off x="2829094" y="126994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42A8F7E-6A99-4F52-BAD3-DCF60D15C5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" t="9051" r="56576" b="18655"/>
          <a:stretch/>
        </p:blipFill>
        <p:spPr>
          <a:xfrm>
            <a:off x="76949" y="1279291"/>
            <a:ext cx="3835035" cy="5445623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Поясни, як складено нерівності 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643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6" name="Скругленный прямоугольник 24">
            <a:extLst>
              <a:ext uri="{FF2B5EF4-FFF2-40B4-BE49-F238E27FC236}">
                <a16:creationId xmlns:a16="http://schemas.microsoft.com/office/drawing/2014/main" id="{8E277B65-9B82-438C-AE13-6A362BFE6EB1}"/>
              </a:ext>
            </a:extLst>
          </p:cNvPr>
          <p:cNvSpPr/>
          <p:nvPr/>
        </p:nvSpPr>
        <p:spPr>
          <a:xfrm>
            <a:off x="4126209" y="1279291"/>
            <a:ext cx="7664766" cy="5240779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b="1" dirty="0">
                <a:ln>
                  <a:solidFill>
                    <a:sysClr val="windowText" lastClr="000000"/>
                  </a:solidFill>
                </a:ln>
              </a:rPr>
              <a:t>X:2</a:t>
            </a:r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=</a:t>
            </a:r>
            <a:r>
              <a:rPr lang="en-US" sz="7200" b="1" dirty="0">
                <a:ln>
                  <a:solidFill>
                    <a:sysClr val="windowText" lastClr="000000"/>
                  </a:solidFill>
                </a:ln>
              </a:rPr>
              <a:t>10</a:t>
            </a:r>
            <a:endParaRPr lang="uk-UA" sz="7200" b="1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lang="en-US" sz="7200" b="1" dirty="0">
                <a:ln>
                  <a:solidFill>
                    <a:sysClr val="windowText" lastClr="000000"/>
                  </a:solidFill>
                </a:ln>
              </a:rPr>
              <a:t>X:2&lt;10</a:t>
            </a:r>
          </a:p>
          <a:p>
            <a:pPr algn="ctr"/>
            <a:r>
              <a:rPr lang="en-US" sz="7200" b="1" dirty="0">
                <a:ln>
                  <a:solidFill>
                    <a:sysClr val="windowText" lastClr="000000"/>
                  </a:solidFill>
                </a:ln>
              </a:rPr>
              <a:t>X:2&gt;8</a:t>
            </a:r>
          </a:p>
          <a:p>
            <a:pPr algn="ctr"/>
            <a:r>
              <a:rPr lang="en-US" sz="7200" b="1" dirty="0">
                <a:ln>
                  <a:solidFill>
                    <a:sysClr val="windowText" lastClr="000000"/>
                  </a:solidFill>
                </a:ln>
              </a:rPr>
              <a:t>8&lt;X:2&lt;10</a:t>
            </a:r>
            <a:endParaRPr lang="uk-UA" sz="72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37CE73D3-11BC-4FAB-A525-AE11B88A190D}"/>
              </a:ext>
            </a:extLst>
          </p:cNvPr>
          <p:cNvSpPr/>
          <p:nvPr/>
        </p:nvSpPr>
        <p:spPr>
          <a:xfrm>
            <a:off x="4126209" y="1279291"/>
            <a:ext cx="7664766" cy="5240779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Спробуй скласти свою нерівність на ділення.</a:t>
            </a:r>
          </a:p>
        </p:txBody>
      </p:sp>
    </p:spTree>
    <p:extLst>
      <p:ext uri="{BB962C8B-B14F-4D97-AF65-F5344CB8AC3E}">
        <p14:creationId xmlns:p14="http://schemas.microsoft.com/office/powerpoint/2010/main" val="159196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2E0B40-4F7F-43B0-8935-3B15422381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1"/>
          <a:stretch/>
        </p:blipFill>
        <p:spPr>
          <a:xfrm>
            <a:off x="217261" y="1279291"/>
            <a:ext cx="3872059" cy="54805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Добери значення змінних, щоб нерівності були істинні.</a:t>
            </a: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562914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644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Скругленный прямоугольник 24">
            <a:extLst>
              <a:ext uri="{FF2B5EF4-FFF2-40B4-BE49-F238E27FC236}">
                <a16:creationId xmlns:a16="http://schemas.microsoft.com/office/drawing/2014/main" id="{2594B52B-EA3C-4666-BC77-AC2F32C92F96}"/>
              </a:ext>
            </a:extLst>
          </p:cNvPr>
          <p:cNvSpPr/>
          <p:nvPr/>
        </p:nvSpPr>
        <p:spPr>
          <a:xfrm>
            <a:off x="4126209" y="2303022"/>
            <a:ext cx="7664766" cy="127506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90</a:t>
            </a:r>
            <a:r>
              <a:rPr lang="en-US" sz="7200" b="1" dirty="0">
                <a:ln>
                  <a:solidFill>
                    <a:sysClr val="windowText" lastClr="000000"/>
                  </a:solidFill>
                </a:ln>
              </a:rPr>
              <a:t>&lt;</a:t>
            </a:r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13∙Х</a:t>
            </a:r>
            <a:r>
              <a:rPr lang="en-US" sz="7200" b="1" dirty="0">
                <a:ln>
                  <a:solidFill>
                    <a:sysClr val="windowText" lastClr="000000"/>
                  </a:solidFill>
                </a:ln>
              </a:rPr>
              <a:t>&lt;</a:t>
            </a:r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100</a:t>
            </a:r>
          </a:p>
        </p:txBody>
      </p:sp>
      <p:sp>
        <p:nvSpPr>
          <p:cNvPr id="16" name="Скругленный прямоугольник 24">
            <a:extLst>
              <a:ext uri="{FF2B5EF4-FFF2-40B4-BE49-F238E27FC236}">
                <a16:creationId xmlns:a16="http://schemas.microsoft.com/office/drawing/2014/main" id="{CBA06618-0D90-436A-9443-DBF97FE74F7B}"/>
              </a:ext>
            </a:extLst>
          </p:cNvPr>
          <p:cNvSpPr/>
          <p:nvPr/>
        </p:nvSpPr>
        <p:spPr>
          <a:xfrm>
            <a:off x="4126209" y="4149863"/>
            <a:ext cx="7664766" cy="127506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80</a:t>
            </a:r>
            <a:r>
              <a:rPr lang="en-US" sz="7200" b="1" dirty="0">
                <a:ln>
                  <a:solidFill>
                    <a:sysClr val="windowText" lastClr="000000"/>
                  </a:solidFill>
                </a:ln>
              </a:rPr>
              <a:t>&lt;</a:t>
            </a:r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12∙А</a:t>
            </a:r>
            <a:r>
              <a:rPr lang="en-US" sz="7200" b="1" dirty="0">
                <a:ln>
                  <a:solidFill>
                    <a:sysClr val="windowText" lastClr="000000"/>
                  </a:solidFill>
                </a:ln>
              </a:rPr>
              <a:t>&lt;</a:t>
            </a:r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90</a:t>
            </a: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134654EA-4BEF-4B5A-965A-977A64AAE722}"/>
              </a:ext>
            </a:extLst>
          </p:cNvPr>
          <p:cNvSpPr/>
          <p:nvPr/>
        </p:nvSpPr>
        <p:spPr>
          <a:xfrm>
            <a:off x="4126209" y="2303022"/>
            <a:ext cx="7664766" cy="127506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90</a:t>
            </a:r>
            <a:r>
              <a:rPr lang="en-US" sz="7200" b="1" dirty="0">
                <a:ln>
                  <a:solidFill>
                    <a:sysClr val="windowText" lastClr="000000"/>
                  </a:solidFill>
                </a:ln>
              </a:rPr>
              <a:t>&lt;</a:t>
            </a:r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13∙</a:t>
            </a:r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7</a:t>
            </a:r>
            <a:r>
              <a:rPr lang="en-US" sz="7200" b="1" dirty="0">
                <a:ln>
                  <a:solidFill>
                    <a:sysClr val="windowText" lastClr="000000"/>
                  </a:solidFill>
                </a:ln>
              </a:rPr>
              <a:t>&lt;</a:t>
            </a:r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100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82E0367F-8F62-45E6-B463-11A8BADBF053}"/>
              </a:ext>
            </a:extLst>
          </p:cNvPr>
          <p:cNvSpPr/>
          <p:nvPr/>
        </p:nvSpPr>
        <p:spPr>
          <a:xfrm>
            <a:off x="4126209" y="4149863"/>
            <a:ext cx="7664766" cy="127506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80</a:t>
            </a:r>
            <a:r>
              <a:rPr lang="en-US" sz="7200" b="1" dirty="0">
                <a:ln>
                  <a:solidFill>
                    <a:sysClr val="windowText" lastClr="000000"/>
                  </a:solidFill>
                </a:ln>
              </a:rPr>
              <a:t>&lt;</a:t>
            </a:r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12∙</a:t>
            </a:r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7</a:t>
            </a:r>
            <a:r>
              <a:rPr lang="en-US" sz="7200" b="1" dirty="0">
                <a:ln>
                  <a:solidFill>
                    <a:sysClr val="windowText" lastClr="000000"/>
                  </a:solidFill>
                </a:ln>
              </a:rPr>
              <a:t>&lt;</a:t>
            </a:r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399210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A1B0777-4C80-443F-B0A3-AA498D19C3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6"/>
          <a:stretch/>
        </p:blipFill>
        <p:spPr>
          <a:xfrm>
            <a:off x="157314" y="1334063"/>
            <a:ext cx="3278685" cy="464799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Побудуй</a:t>
            </a: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85458" y="5621425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646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6" name="Скругленный прямоугольник 41">
            <a:extLst>
              <a:ext uri="{FF2B5EF4-FFF2-40B4-BE49-F238E27FC236}">
                <a16:creationId xmlns:a16="http://schemas.microsoft.com/office/drawing/2014/main" id="{2915322A-CA10-4682-829A-1BCB526E3429}"/>
              </a:ext>
            </a:extLst>
          </p:cNvPr>
          <p:cNvSpPr/>
          <p:nvPr/>
        </p:nvSpPr>
        <p:spPr>
          <a:xfrm>
            <a:off x="3354229" y="1122592"/>
            <a:ext cx="8679709" cy="2077808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Побудуй квадрат, периметр якого дорівнює периметру рівностороннього трикутника зі стороною 12 см.</a:t>
            </a:r>
            <a:endParaRPr lang="uk-UA" sz="32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C921568B-0F19-4229-A4FA-D533ED8101A1}"/>
              </a:ext>
            </a:extLst>
          </p:cNvPr>
          <p:cNvSpPr/>
          <p:nvPr/>
        </p:nvSpPr>
        <p:spPr>
          <a:xfrm>
            <a:off x="3032587" y="3392979"/>
            <a:ext cx="8222363" cy="91797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 smtClean="0">
                <a:ln>
                  <a:solidFill>
                    <a:sysClr val="windowText" lastClr="000000"/>
                  </a:solidFill>
                </a:ln>
              </a:rPr>
              <a:t>1) </a:t>
            </a:r>
            <a:r>
              <a:rPr lang="uk-UA" sz="6000" b="1" dirty="0" err="1" smtClean="0">
                <a:ln>
                  <a:solidFill>
                    <a:sysClr val="windowText" lastClr="000000"/>
                  </a:solidFill>
                </a:ln>
              </a:rPr>
              <a:t>Р</a:t>
            </a:r>
            <a:r>
              <a:rPr lang="uk-UA" sz="2800" b="1" dirty="0" err="1" smtClean="0">
                <a:ln>
                  <a:solidFill>
                    <a:sysClr val="windowText" lastClr="000000"/>
                  </a:solidFill>
                </a:ln>
              </a:rPr>
              <a:t>кв</a:t>
            </a:r>
            <a:r>
              <a:rPr lang="uk-UA" sz="2800" b="1" dirty="0" smtClean="0">
                <a:ln>
                  <a:solidFill>
                    <a:sysClr val="windowText" lastClr="000000"/>
                  </a:solidFill>
                </a:ln>
              </a:rPr>
              <a:t>. </a:t>
            </a:r>
            <a:r>
              <a:rPr lang="uk-UA" sz="6000" b="1" dirty="0" smtClean="0">
                <a:ln>
                  <a:solidFill>
                    <a:sysClr val="windowText" lastClr="000000"/>
                  </a:solidFill>
                </a:ln>
              </a:rPr>
              <a:t>=</a:t>
            </a:r>
            <a:r>
              <a:rPr lang="uk-UA" sz="6000" b="1" dirty="0" err="1" smtClean="0">
                <a:ln>
                  <a:solidFill>
                    <a:sysClr val="windowText" lastClr="000000"/>
                  </a:solidFill>
                </a:ln>
              </a:rPr>
              <a:t>Р</a:t>
            </a:r>
            <a:r>
              <a:rPr lang="uk-UA" sz="2800" b="1" dirty="0" err="1" smtClean="0">
                <a:ln>
                  <a:solidFill>
                    <a:sysClr val="windowText" lastClr="000000"/>
                  </a:solidFill>
                </a:ln>
              </a:rPr>
              <a:t>тр</a:t>
            </a:r>
            <a:r>
              <a:rPr lang="uk-UA" sz="2800" b="1" dirty="0">
                <a:ln>
                  <a:solidFill>
                    <a:sysClr val="windowText" lastClr="000000"/>
                  </a:solidFill>
                </a:ln>
              </a:rPr>
              <a:t>.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=12 см∙3=36 см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2FCC7DAD-D788-48C7-9980-7719BABBF635}"/>
              </a:ext>
            </a:extLst>
          </p:cNvPr>
          <p:cNvSpPr/>
          <p:nvPr/>
        </p:nvSpPr>
        <p:spPr>
          <a:xfrm>
            <a:off x="2956845" y="4528669"/>
            <a:ext cx="9077093" cy="179271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6000" b="1" dirty="0" smtClean="0">
                <a:ln>
                  <a:solidFill>
                    <a:sysClr val="windowText" lastClr="000000"/>
                  </a:solidFill>
                </a:ln>
              </a:rPr>
              <a:t>2) 36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см : 4 = </a:t>
            </a:r>
            <a:r>
              <a:rPr lang="uk-UA" sz="6000" b="1" dirty="0" smtClean="0">
                <a:ln>
                  <a:solidFill>
                    <a:sysClr val="windowText" lastClr="000000"/>
                  </a:solidFill>
                </a:ln>
              </a:rPr>
              <a:t>9см– сторона квадрата.</a:t>
            </a:r>
            <a:endParaRPr lang="uk-UA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4302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997F2F9-BF99-4998-A6B9-CF12590F63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6"/>
          <a:stretch/>
        </p:blipFill>
        <p:spPr>
          <a:xfrm>
            <a:off x="63506" y="1391678"/>
            <a:ext cx="3551508" cy="503475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Побудуй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Скругленный прямоугольник 41">
                <a:extLst>
                  <a:ext uri="{FF2B5EF4-FFF2-40B4-BE49-F238E27FC236}">
                    <a16:creationId xmlns:a16="http://schemas.microsoft.com/office/drawing/2014/main" id="{642A71C7-8FD6-4725-B3D6-E9363E217392}"/>
                  </a:ext>
                </a:extLst>
              </p:cNvPr>
              <p:cNvSpPr/>
              <p:nvPr/>
            </p:nvSpPr>
            <p:spPr>
              <a:xfrm>
                <a:off x="3529779" y="1283342"/>
                <a:ext cx="8522549" cy="1420101"/>
              </a:xfrm>
              <a:prstGeom prst="roundRect">
                <a:avLst/>
              </a:prstGeom>
              <a:solidFill>
                <a:srgbClr val="92D05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uk-UA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Довжина відрізка </a:t>
                </a:r>
                <a:r>
                  <a:rPr lang="uk-UA" sz="2000" b="1" dirty="0">
                    <a:solidFill>
                      <a:srgbClr val="FF5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АВ</a:t>
                </a:r>
                <a:r>
                  <a:rPr lang="uk-UA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дорівнює 4 см,</a:t>
                </a:r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uk-UA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що становить</a:t>
                </a:r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uk-UA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відрізка </a:t>
                </a:r>
                <a:r>
                  <a:rPr lang="uk-UA" sz="2000" b="1" dirty="0">
                    <a:solidFill>
                      <a:srgbClr val="FF5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С</a:t>
                </a:r>
                <a:r>
                  <a:rPr lang="en-US" sz="2000" b="1" dirty="0">
                    <a:solidFill>
                      <a:srgbClr val="FF5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</a:t>
                </a:r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 </a:t>
                </a:r>
                <a:r>
                  <a:rPr lang="ru-RU" sz="2000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Побудуй</a:t>
                </a:r>
                <a:r>
                  <a:rPr lang="ru-RU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ru-RU" sz="2000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відрізки</a:t>
                </a:r>
                <a:r>
                  <a:rPr lang="ru-RU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2000" b="1" dirty="0">
                    <a:solidFill>
                      <a:srgbClr val="FF5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AB</a:t>
                </a:r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</a:t>
                </a:r>
                <a:r>
                  <a:rPr lang="en-US" sz="2000" b="1" dirty="0">
                    <a:solidFill>
                      <a:srgbClr val="FF5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CD</a:t>
                </a:r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 </a:t>
                </a:r>
                <a:r>
                  <a:rPr lang="ru-RU" sz="2000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Побудуй</a:t>
                </a:r>
                <a:r>
                  <a:rPr lang="ru-RU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в</a:t>
                </a:r>
                <a:r>
                  <a:rPr lang="uk-UA" sz="2000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ідрізок</a:t>
                </a:r>
                <a:r>
                  <a:rPr lang="uk-UA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uk-UA" sz="2000" b="1" dirty="0">
                    <a:solidFill>
                      <a:srgbClr val="FF5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КМ</a:t>
                </a:r>
                <a:r>
                  <a:rPr lang="uk-UA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 довжина якого дорівнює різниці довжин відрізків </a:t>
                </a:r>
                <a:r>
                  <a:rPr lang="uk-UA" sz="2000" b="1" dirty="0">
                    <a:solidFill>
                      <a:srgbClr val="FF5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С</a:t>
                </a:r>
                <a:r>
                  <a:rPr lang="en-US" sz="2000" b="1" dirty="0">
                    <a:solidFill>
                      <a:srgbClr val="FF5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</a:t>
                </a:r>
                <a:r>
                  <a:rPr lang="uk-UA" sz="2000" b="1" dirty="0">
                    <a:solidFill>
                      <a:srgbClr val="FF5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uk-UA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і </a:t>
                </a:r>
                <a:r>
                  <a:rPr lang="uk-UA" sz="2000" b="1" dirty="0">
                    <a:solidFill>
                      <a:srgbClr val="FF5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АВ</a:t>
                </a:r>
                <a:r>
                  <a:rPr lang="uk-UA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 </a:t>
                </a:r>
                <a:endParaRPr lang="uk-UA" sz="20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0" name="Скругленный прямоугольник 41">
                <a:extLst>
                  <a:ext uri="{FF2B5EF4-FFF2-40B4-BE49-F238E27FC236}">
                    <a16:creationId xmlns:a16="http://schemas.microsoft.com/office/drawing/2014/main" id="{642A71C7-8FD6-4725-B3D6-E9363E2173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779" y="1283342"/>
                <a:ext cx="8522549" cy="142010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537DA55-EDE7-49DB-A761-3905349F608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48" b="62448"/>
          <a:stretch/>
        </p:blipFill>
        <p:spPr>
          <a:xfrm>
            <a:off x="3387231" y="2797012"/>
            <a:ext cx="8804769" cy="4077502"/>
          </a:xfrm>
          <a:prstGeom prst="rect">
            <a:avLst/>
          </a:prstGeom>
        </p:spPr>
      </p:pic>
      <p:cxnSp>
        <p:nvCxnSpPr>
          <p:cNvPr id="6" name="Пряма сполучна лінія 5">
            <a:extLst>
              <a:ext uri="{FF2B5EF4-FFF2-40B4-BE49-F238E27FC236}">
                <a16:creationId xmlns:a16="http://schemas.microsoft.com/office/drawing/2014/main" id="{0197D64E-9806-4474-A461-420328559D83}"/>
              </a:ext>
            </a:extLst>
          </p:cNvPr>
          <p:cNvCxnSpPr>
            <a:cxnSpLocks/>
          </p:cNvCxnSpPr>
          <p:nvPr/>
        </p:nvCxnSpPr>
        <p:spPr>
          <a:xfrm>
            <a:off x="3766930" y="3429000"/>
            <a:ext cx="243702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 сполучна лінія 21">
            <a:extLst>
              <a:ext uri="{FF2B5EF4-FFF2-40B4-BE49-F238E27FC236}">
                <a16:creationId xmlns:a16="http://schemas.microsoft.com/office/drawing/2014/main" id="{F23D9E59-102F-4E1F-8244-C5A1C9AFD768}"/>
              </a:ext>
            </a:extLst>
          </p:cNvPr>
          <p:cNvCxnSpPr>
            <a:cxnSpLocks/>
          </p:cNvCxnSpPr>
          <p:nvPr/>
        </p:nvCxnSpPr>
        <p:spPr>
          <a:xfrm flipV="1">
            <a:off x="3766930" y="3327832"/>
            <a:ext cx="0" cy="1710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 сполучна лінія 22">
            <a:extLst>
              <a:ext uri="{FF2B5EF4-FFF2-40B4-BE49-F238E27FC236}">
                <a16:creationId xmlns:a16="http://schemas.microsoft.com/office/drawing/2014/main" id="{41ED3623-2926-4B15-9C55-ED8DCC439399}"/>
              </a:ext>
            </a:extLst>
          </p:cNvPr>
          <p:cNvCxnSpPr>
            <a:cxnSpLocks/>
          </p:cNvCxnSpPr>
          <p:nvPr/>
        </p:nvCxnSpPr>
        <p:spPr>
          <a:xfrm flipV="1">
            <a:off x="6203950" y="3327832"/>
            <a:ext cx="0" cy="1710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3EC717-65D0-4A67-9D28-AC624AFF2570}"/>
              </a:ext>
            </a:extLst>
          </p:cNvPr>
          <p:cNvSpPr txBox="1"/>
          <p:nvPr/>
        </p:nvSpPr>
        <p:spPr>
          <a:xfrm>
            <a:off x="3589131" y="2958500"/>
            <a:ext cx="355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81205A-60B1-41DF-83C0-A020524E77F4}"/>
              </a:ext>
            </a:extLst>
          </p:cNvPr>
          <p:cNvSpPr txBox="1"/>
          <p:nvPr/>
        </p:nvSpPr>
        <p:spPr>
          <a:xfrm>
            <a:off x="6026151" y="2958500"/>
            <a:ext cx="355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В</a:t>
            </a:r>
          </a:p>
        </p:txBody>
      </p:sp>
      <p:cxnSp>
        <p:nvCxnSpPr>
          <p:cNvPr id="25" name="Пряма сполучна лінія 24">
            <a:extLst>
              <a:ext uri="{FF2B5EF4-FFF2-40B4-BE49-F238E27FC236}">
                <a16:creationId xmlns:a16="http://schemas.microsoft.com/office/drawing/2014/main" id="{5A526BB9-D9A3-4933-BA0A-97F73CCD1CDD}"/>
              </a:ext>
            </a:extLst>
          </p:cNvPr>
          <p:cNvCxnSpPr>
            <a:cxnSpLocks/>
          </p:cNvCxnSpPr>
          <p:nvPr/>
        </p:nvCxnSpPr>
        <p:spPr>
          <a:xfrm>
            <a:off x="3766928" y="4640399"/>
            <a:ext cx="4799644" cy="212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 сполучна лінія 25">
            <a:extLst>
              <a:ext uri="{FF2B5EF4-FFF2-40B4-BE49-F238E27FC236}">
                <a16:creationId xmlns:a16="http://schemas.microsoft.com/office/drawing/2014/main" id="{6653A470-73C8-4C16-BFCB-0080CE68262F}"/>
              </a:ext>
            </a:extLst>
          </p:cNvPr>
          <p:cNvCxnSpPr>
            <a:cxnSpLocks/>
          </p:cNvCxnSpPr>
          <p:nvPr/>
        </p:nvCxnSpPr>
        <p:spPr>
          <a:xfrm flipV="1">
            <a:off x="3765162" y="4521271"/>
            <a:ext cx="1" cy="1963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 сполучна лінія 26">
            <a:extLst>
              <a:ext uri="{FF2B5EF4-FFF2-40B4-BE49-F238E27FC236}">
                <a16:creationId xmlns:a16="http://schemas.microsoft.com/office/drawing/2014/main" id="{F84AC43B-073A-4F9A-A6FB-202C139A73C0}"/>
              </a:ext>
            </a:extLst>
          </p:cNvPr>
          <p:cNvCxnSpPr>
            <a:cxnSpLocks/>
          </p:cNvCxnSpPr>
          <p:nvPr/>
        </p:nvCxnSpPr>
        <p:spPr>
          <a:xfrm flipV="1">
            <a:off x="8566572" y="4576140"/>
            <a:ext cx="0" cy="1710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67AC8D4-44DC-4A15-9832-D21831643456}"/>
              </a:ext>
            </a:extLst>
          </p:cNvPr>
          <p:cNvSpPr txBox="1"/>
          <p:nvPr/>
        </p:nvSpPr>
        <p:spPr>
          <a:xfrm>
            <a:off x="3595045" y="4167707"/>
            <a:ext cx="355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С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B8ECB8-0509-47A4-870F-E01509CBA700}"/>
              </a:ext>
            </a:extLst>
          </p:cNvPr>
          <p:cNvSpPr txBox="1"/>
          <p:nvPr/>
        </p:nvSpPr>
        <p:spPr>
          <a:xfrm>
            <a:off x="8458438" y="4185666"/>
            <a:ext cx="355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</a:t>
            </a:r>
            <a:endParaRPr lang="uk-UA" sz="2400" b="1" dirty="0"/>
          </a:p>
        </p:txBody>
      </p:sp>
      <p:cxnSp>
        <p:nvCxnSpPr>
          <p:cNvPr id="31" name="Пряма сполучна лінія 30">
            <a:extLst>
              <a:ext uri="{FF2B5EF4-FFF2-40B4-BE49-F238E27FC236}">
                <a16:creationId xmlns:a16="http://schemas.microsoft.com/office/drawing/2014/main" id="{8B4F3688-46B8-4C5B-A96B-CDB2D5747DF2}"/>
              </a:ext>
            </a:extLst>
          </p:cNvPr>
          <p:cNvCxnSpPr>
            <a:cxnSpLocks/>
          </p:cNvCxnSpPr>
          <p:nvPr/>
        </p:nvCxnSpPr>
        <p:spPr>
          <a:xfrm>
            <a:off x="3772843" y="5841808"/>
            <a:ext cx="243702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 сполучна лінія 31">
            <a:extLst>
              <a:ext uri="{FF2B5EF4-FFF2-40B4-BE49-F238E27FC236}">
                <a16:creationId xmlns:a16="http://schemas.microsoft.com/office/drawing/2014/main" id="{45B8F8C6-DA97-4B86-BAC7-C2794F32D7DB}"/>
              </a:ext>
            </a:extLst>
          </p:cNvPr>
          <p:cNvCxnSpPr>
            <a:cxnSpLocks/>
          </p:cNvCxnSpPr>
          <p:nvPr/>
        </p:nvCxnSpPr>
        <p:spPr>
          <a:xfrm flipV="1">
            <a:off x="3772843" y="5756299"/>
            <a:ext cx="0" cy="1710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 сполучна лінія 32">
            <a:extLst>
              <a:ext uri="{FF2B5EF4-FFF2-40B4-BE49-F238E27FC236}">
                <a16:creationId xmlns:a16="http://schemas.microsoft.com/office/drawing/2014/main" id="{EF099E36-937C-4584-93FD-4AD732D017F7}"/>
              </a:ext>
            </a:extLst>
          </p:cNvPr>
          <p:cNvCxnSpPr>
            <a:cxnSpLocks/>
          </p:cNvCxnSpPr>
          <p:nvPr/>
        </p:nvCxnSpPr>
        <p:spPr>
          <a:xfrm flipV="1">
            <a:off x="6203949" y="5756299"/>
            <a:ext cx="0" cy="1710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2A63F50-B17D-43C4-8EA2-40CB7F3FD45E}"/>
              </a:ext>
            </a:extLst>
          </p:cNvPr>
          <p:cNvSpPr txBox="1"/>
          <p:nvPr/>
        </p:nvSpPr>
        <p:spPr>
          <a:xfrm>
            <a:off x="3529779" y="5409024"/>
            <a:ext cx="355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К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0C4742-0251-4A7C-A29A-C55651EDDC1E}"/>
              </a:ext>
            </a:extLst>
          </p:cNvPr>
          <p:cNvSpPr txBox="1"/>
          <p:nvPr/>
        </p:nvSpPr>
        <p:spPr>
          <a:xfrm>
            <a:off x="6064579" y="5371085"/>
            <a:ext cx="355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М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42D930-B132-4568-B427-EA9B9A5AEC6D}"/>
              </a:ext>
            </a:extLst>
          </p:cNvPr>
          <p:cNvSpPr txBox="1"/>
          <p:nvPr/>
        </p:nvSpPr>
        <p:spPr>
          <a:xfrm>
            <a:off x="4681484" y="2993983"/>
            <a:ext cx="1074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 см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851D2C-F044-4B87-8EE1-C0C2B558502F}"/>
              </a:ext>
            </a:extLst>
          </p:cNvPr>
          <p:cNvSpPr txBox="1"/>
          <p:nvPr/>
        </p:nvSpPr>
        <p:spPr>
          <a:xfrm>
            <a:off x="3657983" y="3715947"/>
            <a:ext cx="3366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1) 4 </a:t>
            </a:r>
            <a:r>
              <a:rPr lang="uk-UA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см ∙ 2 = </a:t>
            </a:r>
            <a:r>
              <a:rPr lang="uk-UA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см - С</a:t>
            </a:r>
            <a:r>
              <a:rPr 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uk-UA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endParaRPr lang="uk-UA" sz="2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33DD60-4871-4F16-9052-79ACDF113DDF}"/>
              </a:ext>
            </a:extLst>
          </p:cNvPr>
          <p:cNvSpPr txBox="1"/>
          <p:nvPr/>
        </p:nvSpPr>
        <p:spPr>
          <a:xfrm>
            <a:off x="3657983" y="4935101"/>
            <a:ext cx="3443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2) 8 </a:t>
            </a:r>
            <a:r>
              <a:rPr lang="uk-UA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см - 4 см = 4 </a:t>
            </a:r>
            <a:r>
              <a:rPr lang="uk-UA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см - КМ</a:t>
            </a:r>
            <a:endParaRPr lang="uk-UA" sz="2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3253" y="4225957"/>
            <a:ext cx="987638" cy="64013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5513" y="5436231"/>
            <a:ext cx="987638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6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4" grpId="0"/>
      <p:bldP spid="28" grpId="0"/>
      <p:bldP spid="29" grpId="0"/>
      <p:bldP spid="34" grpId="0"/>
      <p:bldP spid="35" grpId="0"/>
      <p:bldP spid="36" grpId="0"/>
      <p:bldP spid="37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Оберіть </a:t>
            </a:r>
            <a:r>
              <a:rPr lang="uk-UA" sz="2000" b="1" dirty="0">
                <a:solidFill>
                  <a:schemeClr val="bg1"/>
                </a:solidFill>
              </a:rPr>
              <a:t>відповідну цеглинку </a:t>
            </a:r>
            <a:r>
              <a:rPr lang="uk-UA" sz="2000" b="1" dirty="0" err="1">
                <a:solidFill>
                  <a:schemeClr val="bg1"/>
                </a:solidFill>
              </a:rPr>
              <a:t>лего</a:t>
            </a:r>
            <a:r>
              <a:rPr lang="uk-UA" sz="2000" b="1" dirty="0">
                <a:solidFill>
                  <a:schemeClr val="bg1"/>
                </a:solidFill>
              </a:rPr>
              <a:t>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E43342-029B-4C75-BB88-C367F6B941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2" y="4863667"/>
            <a:ext cx="4966283" cy="182114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D629D0-336C-419F-A8A4-2C0197B936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844" y="2935280"/>
            <a:ext cx="5298087" cy="19428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A90978-B131-4245-BEFF-17900FECEF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359" y="1054570"/>
            <a:ext cx="5103303" cy="187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752543" y="1281244"/>
            <a:ext cx="5066433" cy="341039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З</a:t>
            </a:r>
            <a:r>
              <a:rPr lang="uk-UA" sz="4400" b="1" dirty="0" smtClean="0">
                <a:solidFill>
                  <a:srgbClr val="2F3242"/>
                </a:solidFill>
              </a:rPr>
              <a:t>адача </a:t>
            </a:r>
            <a:r>
              <a:rPr lang="uk-UA" sz="4400" b="1" dirty="0">
                <a:solidFill>
                  <a:srgbClr val="2F3242"/>
                </a:solidFill>
              </a:rPr>
              <a:t>№</a:t>
            </a:r>
            <a:r>
              <a:rPr lang="uk-UA" sz="4400" b="1" dirty="0" smtClean="0">
                <a:solidFill>
                  <a:srgbClr val="2F3242"/>
                </a:solidFill>
              </a:rPr>
              <a:t>648, </a:t>
            </a:r>
          </a:p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приклади №649.</a:t>
            </a:r>
            <a:endParaRPr lang="uk-UA" sz="4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018D5C-1C3F-4E2B-949C-FDE6EFBA4C78}"/>
              </a:ext>
            </a:extLst>
          </p:cNvPr>
          <p:cNvSpPr txBox="1"/>
          <p:nvPr/>
        </p:nvSpPr>
        <p:spPr>
          <a:xfrm>
            <a:off x="5759635" y="2223736"/>
            <a:ext cx="6166065" cy="3371136"/>
          </a:xfrm>
          <a:prstGeom prst="roundRect">
            <a:avLst/>
          </a:prstGeom>
          <a:solidFill>
            <a:srgbClr val="FDB900"/>
          </a:solidFill>
          <a:ln w="76200">
            <a:solidFill>
              <a:srgbClr val="6EA31B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Прилетіла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ластівка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у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віконце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algn="ctr"/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Постукала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тричі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: «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Прокидайся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Сонце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!»</a:t>
            </a:r>
          </a:p>
          <a:p>
            <a:pPr algn="ctr"/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Час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вже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діткам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працювати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І за парти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всім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сідати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</a:p>
          <a:p>
            <a:pPr algn="ctr"/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Добрий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день!</a:t>
            </a:r>
          </a:p>
          <a:p>
            <a:pPr algn="ctr"/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Мої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малята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мої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хлопчики й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дівчата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Сонце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ластівка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і я</a:t>
            </a:r>
          </a:p>
          <a:p>
            <a:pPr algn="ctr"/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Зичим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доброго вам дня!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FDB8D6-B498-48E5-9A58-2058BA0D74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"/>
          <a:stretch/>
        </p:blipFill>
        <p:spPr>
          <a:xfrm>
            <a:off x="372952" y="1320677"/>
            <a:ext cx="5219325" cy="51772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3123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DD82D4F-32E5-44CC-A124-671CF0BF34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38350" y="3297959"/>
            <a:ext cx="2396607" cy="343082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7962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 smtClean="0">
                <a:solidFill>
                  <a:schemeClr val="bg1"/>
                </a:solidFill>
              </a:rPr>
              <a:t>Між кружечками </a:t>
            </a:r>
            <a:r>
              <a:rPr lang="uk-UA" sz="2000" b="1" dirty="0">
                <a:solidFill>
                  <a:schemeClr val="bg1"/>
                </a:solidFill>
              </a:rPr>
              <a:t>постав знаки дії та число, щоб одержати наступне число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8454173E-F129-47C5-9F29-F546FA278BCB}"/>
              </a:ext>
            </a:extLst>
          </p:cNvPr>
          <p:cNvSpPr/>
          <p:nvPr/>
        </p:nvSpPr>
        <p:spPr>
          <a:xfrm>
            <a:off x="1064785" y="2142288"/>
            <a:ext cx="1089429" cy="1023701"/>
          </a:xfrm>
          <a:prstGeom prst="ellipse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26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9D43F682-3CB6-4734-9D38-E358B1586F24}"/>
              </a:ext>
            </a:extLst>
          </p:cNvPr>
          <p:cNvSpPr/>
          <p:nvPr/>
        </p:nvSpPr>
        <p:spPr>
          <a:xfrm>
            <a:off x="2909701" y="2142289"/>
            <a:ext cx="1089429" cy="1023701"/>
          </a:xfrm>
          <a:prstGeom prst="ellipse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78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1FC06936-A57D-4886-807C-E6786EE82827}"/>
              </a:ext>
            </a:extLst>
          </p:cNvPr>
          <p:cNvSpPr/>
          <p:nvPr/>
        </p:nvSpPr>
        <p:spPr>
          <a:xfrm>
            <a:off x="4579474" y="2142289"/>
            <a:ext cx="1089429" cy="1023701"/>
          </a:xfrm>
          <a:prstGeom prst="ellipse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25</a:t>
            </a: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F2D65BD3-D554-4C28-B2F3-A61741F6D23C}"/>
              </a:ext>
            </a:extLst>
          </p:cNvPr>
          <p:cNvSpPr/>
          <p:nvPr/>
        </p:nvSpPr>
        <p:spPr>
          <a:xfrm>
            <a:off x="6438092" y="2142289"/>
            <a:ext cx="1089429" cy="1023701"/>
          </a:xfrm>
          <a:prstGeom prst="ellipse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75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2277E8DB-97E7-41ED-9EDF-D5447ED10C4F}"/>
              </a:ext>
            </a:extLst>
          </p:cNvPr>
          <p:cNvSpPr/>
          <p:nvPr/>
        </p:nvSpPr>
        <p:spPr>
          <a:xfrm>
            <a:off x="8296710" y="2142289"/>
            <a:ext cx="1089429" cy="1023701"/>
          </a:xfrm>
          <a:prstGeom prst="ellipse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40</a:t>
            </a: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B17754CC-5F68-4789-B401-C58B0704513F}"/>
              </a:ext>
            </a:extLst>
          </p:cNvPr>
          <p:cNvSpPr/>
          <p:nvPr/>
        </p:nvSpPr>
        <p:spPr>
          <a:xfrm>
            <a:off x="10304414" y="2142289"/>
            <a:ext cx="1089429" cy="1023701"/>
          </a:xfrm>
          <a:prstGeom prst="ellipse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5</a:t>
            </a:r>
          </a:p>
        </p:txBody>
      </p:sp>
      <p:sp>
        <p:nvSpPr>
          <p:cNvPr id="25" name="Скругленный прямоугольник 23">
            <a:extLst>
              <a:ext uri="{FF2B5EF4-FFF2-40B4-BE49-F238E27FC236}">
                <a16:creationId xmlns:a16="http://schemas.microsoft.com/office/drawing/2014/main" id="{81C3D0D2-B97C-4A14-A69C-F63C27BE2A95}"/>
              </a:ext>
            </a:extLst>
          </p:cNvPr>
          <p:cNvSpPr/>
          <p:nvPr/>
        </p:nvSpPr>
        <p:spPr>
          <a:xfrm>
            <a:off x="2050959" y="1558600"/>
            <a:ext cx="1010246" cy="483949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∙ 3</a:t>
            </a:r>
          </a:p>
        </p:txBody>
      </p:sp>
      <p:sp>
        <p:nvSpPr>
          <p:cNvPr id="26" name="Скругленный прямоугольник 23">
            <a:extLst>
              <a:ext uri="{FF2B5EF4-FFF2-40B4-BE49-F238E27FC236}">
                <a16:creationId xmlns:a16="http://schemas.microsoft.com/office/drawing/2014/main" id="{31B10021-C13F-4631-ACDF-A9E7A46ED0A9}"/>
              </a:ext>
            </a:extLst>
          </p:cNvPr>
          <p:cNvSpPr/>
          <p:nvPr/>
        </p:nvSpPr>
        <p:spPr>
          <a:xfrm>
            <a:off x="3780368" y="1558600"/>
            <a:ext cx="1010246" cy="483949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- 53</a:t>
            </a:r>
          </a:p>
        </p:txBody>
      </p:sp>
      <p:sp>
        <p:nvSpPr>
          <p:cNvPr id="27" name="Скругленный прямоугольник 23">
            <a:extLst>
              <a:ext uri="{FF2B5EF4-FFF2-40B4-BE49-F238E27FC236}">
                <a16:creationId xmlns:a16="http://schemas.microsoft.com/office/drawing/2014/main" id="{804AF35D-54D1-4E97-A69A-6B1BAA295BA7}"/>
              </a:ext>
            </a:extLst>
          </p:cNvPr>
          <p:cNvSpPr/>
          <p:nvPr/>
        </p:nvSpPr>
        <p:spPr>
          <a:xfrm>
            <a:off x="5645801" y="1558600"/>
            <a:ext cx="1010246" cy="483949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∙ 3</a:t>
            </a:r>
          </a:p>
        </p:txBody>
      </p:sp>
      <p:sp>
        <p:nvSpPr>
          <p:cNvPr id="28" name="Скругленный прямоугольник 23">
            <a:extLst>
              <a:ext uri="{FF2B5EF4-FFF2-40B4-BE49-F238E27FC236}">
                <a16:creationId xmlns:a16="http://schemas.microsoft.com/office/drawing/2014/main" id="{676F108A-90B6-4CCB-9496-C69E839C8009}"/>
              </a:ext>
            </a:extLst>
          </p:cNvPr>
          <p:cNvSpPr/>
          <p:nvPr/>
        </p:nvSpPr>
        <p:spPr>
          <a:xfrm>
            <a:off x="7385149" y="1558600"/>
            <a:ext cx="1010246" cy="483949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- 35</a:t>
            </a:r>
          </a:p>
        </p:txBody>
      </p:sp>
      <p:sp>
        <p:nvSpPr>
          <p:cNvPr id="29" name="Скругленный прямоугольник 23">
            <a:extLst>
              <a:ext uri="{FF2B5EF4-FFF2-40B4-BE49-F238E27FC236}">
                <a16:creationId xmlns:a16="http://schemas.microsoft.com/office/drawing/2014/main" id="{BE9A9826-24C7-43CD-B984-3C1BEA09B792}"/>
              </a:ext>
            </a:extLst>
          </p:cNvPr>
          <p:cNvSpPr/>
          <p:nvPr/>
        </p:nvSpPr>
        <p:spPr>
          <a:xfrm>
            <a:off x="9329330" y="1558600"/>
            <a:ext cx="1010246" cy="483949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: 8</a:t>
            </a:r>
          </a:p>
        </p:txBody>
      </p:sp>
    </p:spTree>
    <p:extLst>
      <p:ext uri="{BB962C8B-B14F-4D97-AF65-F5344CB8AC3E}">
        <p14:creationId xmlns:p14="http://schemas.microsoft.com/office/powerpoint/2010/main" val="201046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Скругленный прямоугольник 23">
            <a:extLst>
              <a:ext uri="{FF2B5EF4-FFF2-40B4-BE49-F238E27FC236}">
                <a16:creationId xmlns:a16="http://schemas.microsoft.com/office/drawing/2014/main" id="{0108E471-C02A-4E11-A50B-CC8B5924A992}"/>
              </a:ext>
            </a:extLst>
          </p:cNvPr>
          <p:cNvSpPr/>
          <p:nvPr/>
        </p:nvSpPr>
        <p:spPr>
          <a:xfrm>
            <a:off x="8257485" y="5678888"/>
            <a:ext cx="1010246" cy="746726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39</a:t>
            </a:r>
            <a:endParaRPr lang="uk-UA" sz="2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5" name="Скругленный прямоугольник 23">
            <a:extLst>
              <a:ext uri="{FF2B5EF4-FFF2-40B4-BE49-F238E27FC236}">
                <a16:creationId xmlns:a16="http://schemas.microsoft.com/office/drawing/2014/main" id="{07369463-BF62-4DC7-9ACA-EB6FE507D6A3}"/>
              </a:ext>
            </a:extLst>
          </p:cNvPr>
          <p:cNvSpPr/>
          <p:nvPr/>
        </p:nvSpPr>
        <p:spPr>
          <a:xfrm>
            <a:off x="6638259" y="5678888"/>
            <a:ext cx="1010246" cy="746726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38</a:t>
            </a:r>
            <a:endParaRPr lang="uk-UA" sz="2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Скругленный прямоугольник 23">
            <a:extLst>
              <a:ext uri="{FF2B5EF4-FFF2-40B4-BE49-F238E27FC236}">
                <a16:creationId xmlns:a16="http://schemas.microsoft.com/office/drawing/2014/main" id="{23CE0BC1-03D7-4A72-BB53-F8D764514683}"/>
              </a:ext>
            </a:extLst>
          </p:cNvPr>
          <p:cNvSpPr/>
          <p:nvPr/>
        </p:nvSpPr>
        <p:spPr>
          <a:xfrm>
            <a:off x="7549810" y="3862503"/>
            <a:ext cx="1010246" cy="746726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</a:t>
            </a:r>
            <a:endParaRPr lang="uk-UA" sz="2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Скругленный прямоугольник 23">
            <a:extLst>
              <a:ext uri="{FF2B5EF4-FFF2-40B4-BE49-F238E27FC236}">
                <a16:creationId xmlns:a16="http://schemas.microsoft.com/office/drawing/2014/main" id="{E8CD15C9-BF7E-4A9D-A585-FB59EBA27B16}"/>
              </a:ext>
            </a:extLst>
          </p:cNvPr>
          <p:cNvSpPr/>
          <p:nvPr/>
        </p:nvSpPr>
        <p:spPr>
          <a:xfrm>
            <a:off x="6638259" y="2028066"/>
            <a:ext cx="1010246" cy="746726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</a:t>
            </a:r>
            <a:endParaRPr lang="uk-UA" sz="2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Скругленный прямоугольник 23">
            <a:extLst>
              <a:ext uri="{FF2B5EF4-FFF2-40B4-BE49-F238E27FC236}">
                <a16:creationId xmlns:a16="http://schemas.microsoft.com/office/drawing/2014/main" id="{09380AD0-F7FA-47FE-A660-0E2477CF0343}"/>
              </a:ext>
            </a:extLst>
          </p:cNvPr>
          <p:cNvSpPr/>
          <p:nvPr/>
        </p:nvSpPr>
        <p:spPr>
          <a:xfrm>
            <a:off x="8038792" y="2028066"/>
            <a:ext cx="1010246" cy="746726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</a:t>
            </a:r>
            <a:endParaRPr lang="uk-UA" sz="2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C7243B-CA7A-4F50-94A4-78598FD68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5346" y="1243836"/>
            <a:ext cx="5397273" cy="5397273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Добери значення змінної, щоб нерівності були істинні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CAA1B606-F5EC-4E0F-BEB4-54DD20F183C1}"/>
              </a:ext>
            </a:extLst>
          </p:cNvPr>
          <p:cNvSpPr/>
          <p:nvPr/>
        </p:nvSpPr>
        <p:spPr>
          <a:xfrm>
            <a:off x="4851927" y="1179112"/>
            <a:ext cx="6607890" cy="91797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14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&lt;X∙2&lt;20</a:t>
            </a:r>
            <a:endParaRPr lang="uk-UA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B4BFBD49-E8C4-4B5E-9E67-60AA0B47D193}"/>
              </a:ext>
            </a:extLst>
          </p:cNvPr>
          <p:cNvSpPr/>
          <p:nvPr/>
        </p:nvSpPr>
        <p:spPr>
          <a:xfrm>
            <a:off x="4851927" y="3046341"/>
            <a:ext cx="6607890" cy="91797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4&lt;18:X&lt;8</a:t>
            </a:r>
            <a:endParaRPr lang="uk-UA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DC95378F-8EDB-4F8F-B005-1E6D2B056A53}"/>
              </a:ext>
            </a:extLst>
          </p:cNvPr>
          <p:cNvSpPr/>
          <p:nvPr/>
        </p:nvSpPr>
        <p:spPr>
          <a:xfrm>
            <a:off x="4851927" y="4843725"/>
            <a:ext cx="6607890" cy="91797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25&lt;X-12&lt;28</a:t>
            </a:r>
            <a:endParaRPr lang="uk-UA" sz="60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7834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23" grpId="0" animBg="1"/>
      <p:bldP spid="20" grpId="0" animBg="1"/>
      <p:bldP spid="21" grpId="0" animBg="1"/>
      <p:bldP spid="17" grpId="0" animBg="1"/>
      <p:bldP spid="2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69CEE6-A734-41E1-80EE-8F5E488E37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51"/>
          <a:stretch/>
        </p:blipFill>
        <p:spPr>
          <a:xfrm>
            <a:off x="86692" y="1252882"/>
            <a:ext cx="3888960" cy="5487057"/>
          </a:xfrm>
          <a:prstGeom prst="rect">
            <a:avLst/>
          </a:prstGeom>
        </p:spPr>
      </p:pic>
      <p:sp>
        <p:nvSpPr>
          <p:cNvPr id="26" name="Скругленный прямоугольник 24">
            <a:extLst>
              <a:ext uri="{FF2B5EF4-FFF2-40B4-BE49-F238E27FC236}">
                <a16:creationId xmlns:a16="http://schemas.microsoft.com/office/drawing/2014/main" id="{1B6321E2-E532-4FF7-9100-06C6E04ED779}"/>
              </a:ext>
            </a:extLst>
          </p:cNvPr>
          <p:cNvSpPr/>
          <p:nvPr/>
        </p:nvSpPr>
        <p:spPr>
          <a:xfrm>
            <a:off x="3406154" y="3834961"/>
            <a:ext cx="4250851" cy="27029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</a:rPr>
              <a:t>На 2:</a:t>
            </a:r>
          </a:p>
          <a:p>
            <a:pPr algn="ctr"/>
            <a:endParaRPr lang="uk-UA" sz="2400" b="1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endParaRPr lang="uk-UA" sz="2400" b="1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endParaRPr lang="uk-UA" sz="2400" b="1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endParaRPr lang="uk-UA" sz="2400" b="1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endParaRPr lang="uk-UA" sz="2400" b="1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endParaRPr lang="uk-UA" sz="24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4">
            <a:extLst>
              <a:ext uri="{FF2B5EF4-FFF2-40B4-BE49-F238E27FC236}">
                <a16:creationId xmlns:a16="http://schemas.microsoft.com/office/drawing/2014/main" id="{FD4076EA-2A68-495E-A915-5BAF3A63B653}"/>
              </a:ext>
            </a:extLst>
          </p:cNvPr>
          <p:cNvSpPr/>
          <p:nvPr/>
        </p:nvSpPr>
        <p:spPr>
          <a:xfrm>
            <a:off x="7838454" y="3834961"/>
            <a:ext cx="4250851" cy="27029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</a:rPr>
              <a:t>На 5:</a:t>
            </a:r>
          </a:p>
          <a:p>
            <a:pPr algn="ctr"/>
            <a:endParaRPr lang="uk-UA" sz="2400" b="1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endParaRPr lang="uk-UA" sz="2400" b="1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endParaRPr lang="uk-UA" sz="2400" b="1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endParaRPr lang="uk-UA" sz="2400" b="1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endParaRPr lang="uk-UA" sz="2400" b="1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endParaRPr lang="uk-UA" sz="24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Не обчислюючи, </a:t>
            </a:r>
            <a:r>
              <a:rPr lang="uk-UA" sz="2000" b="1" dirty="0" smtClean="0">
                <a:solidFill>
                  <a:schemeClr val="bg1"/>
                </a:solidFill>
              </a:rPr>
              <a:t>назви</a:t>
            </a:r>
            <a:r>
              <a:rPr lang="uk-UA" sz="2000" b="1" dirty="0" smtClean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числа які діляться без остачі на 2, які – на 5.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59EE94B9-7C51-42DB-BF63-8F7BC1C003FD}"/>
              </a:ext>
            </a:extLst>
          </p:cNvPr>
          <p:cNvSpPr/>
          <p:nvPr/>
        </p:nvSpPr>
        <p:spPr>
          <a:xfrm>
            <a:off x="3303667" y="1361690"/>
            <a:ext cx="2027583" cy="91797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485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3EF6DDA3-2C88-4571-96A5-F0C9AA4F4D1E}"/>
              </a:ext>
            </a:extLst>
          </p:cNvPr>
          <p:cNvSpPr/>
          <p:nvPr/>
        </p:nvSpPr>
        <p:spPr>
          <a:xfrm>
            <a:off x="5480336" y="1361690"/>
            <a:ext cx="2027583" cy="91797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316</a:t>
            </a: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4BB558C6-DE97-4B6C-87EE-059D1C97A942}"/>
              </a:ext>
            </a:extLst>
          </p:cNvPr>
          <p:cNvSpPr/>
          <p:nvPr/>
        </p:nvSpPr>
        <p:spPr>
          <a:xfrm>
            <a:off x="7657005" y="1361690"/>
            <a:ext cx="2027583" cy="91797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844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2F86F9E3-9AC0-41CC-8FE8-1BC88C0B936B}"/>
              </a:ext>
            </a:extLst>
          </p:cNvPr>
          <p:cNvSpPr/>
          <p:nvPr/>
        </p:nvSpPr>
        <p:spPr>
          <a:xfrm>
            <a:off x="9833674" y="1361690"/>
            <a:ext cx="2027583" cy="91797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560</a:t>
            </a: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7DBEB650-835E-4893-B053-34D964704AD5}"/>
              </a:ext>
            </a:extLst>
          </p:cNvPr>
          <p:cNvSpPr/>
          <p:nvPr/>
        </p:nvSpPr>
        <p:spPr>
          <a:xfrm>
            <a:off x="4615631" y="2388474"/>
            <a:ext cx="2027583" cy="91797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738</a:t>
            </a: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826FF9BC-0B17-4C60-AB13-BD5FCA5D0BB0}"/>
              </a:ext>
            </a:extLst>
          </p:cNvPr>
          <p:cNvSpPr/>
          <p:nvPr/>
        </p:nvSpPr>
        <p:spPr>
          <a:xfrm>
            <a:off x="7020900" y="2388474"/>
            <a:ext cx="2027583" cy="91797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500</a:t>
            </a:r>
          </a:p>
        </p:txBody>
      </p:sp>
      <p:sp>
        <p:nvSpPr>
          <p:cNvPr id="30" name="Скругленный прямоугольник 24">
            <a:extLst>
              <a:ext uri="{FF2B5EF4-FFF2-40B4-BE49-F238E27FC236}">
                <a16:creationId xmlns:a16="http://schemas.microsoft.com/office/drawing/2014/main" id="{C1CEFCC5-798D-4828-BB5E-986C3A56F664}"/>
              </a:ext>
            </a:extLst>
          </p:cNvPr>
          <p:cNvSpPr/>
          <p:nvPr/>
        </p:nvSpPr>
        <p:spPr>
          <a:xfrm>
            <a:off x="9833673" y="1361690"/>
            <a:ext cx="2027583" cy="91797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560</a:t>
            </a:r>
          </a:p>
        </p:txBody>
      </p:sp>
      <p:sp>
        <p:nvSpPr>
          <p:cNvPr id="31" name="Скругленный прямоугольник 24">
            <a:extLst>
              <a:ext uri="{FF2B5EF4-FFF2-40B4-BE49-F238E27FC236}">
                <a16:creationId xmlns:a16="http://schemas.microsoft.com/office/drawing/2014/main" id="{497FD6CE-9F2C-481F-9E04-59546D7C8D1D}"/>
              </a:ext>
            </a:extLst>
          </p:cNvPr>
          <p:cNvSpPr/>
          <p:nvPr/>
        </p:nvSpPr>
        <p:spPr>
          <a:xfrm>
            <a:off x="7020900" y="2388474"/>
            <a:ext cx="2027583" cy="91797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246562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0.3789 0.42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45" y="2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7.40741E-7 L -0.16054 0.4300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34" y="2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L -0.17565 0.428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89" y="2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7.40741E-7 L -0.5177 0.5953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85" y="2976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7.40741E-7 L 0.01055 0.4256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2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22222E-6 L 0.07057 0.4166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9" y="2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22222E-6 L -0.19752 0.3407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83" y="1703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22222E-6 L 0.16628 0.4557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7" y="2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C689FC-D8FD-4208-ADD3-BBAF804F03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FD0A89E6-C843-424C-B4B1-72A298C4ABE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6" r="80264"/>
          <a:stretch/>
        </p:blipFill>
        <p:spPr>
          <a:xfrm>
            <a:off x="846136" y="3385713"/>
            <a:ext cx="578465" cy="798782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011D471C-3EFC-4B0F-964C-603B94B705C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7" r="72053"/>
          <a:stretch/>
        </p:blipFill>
        <p:spPr>
          <a:xfrm>
            <a:off x="1320267" y="3385713"/>
            <a:ext cx="578465" cy="798782"/>
          </a:xfrm>
          <a:prstGeom prst="rect">
            <a:avLst/>
          </a:prstGeom>
        </p:spPr>
      </p:pic>
      <p:sp>
        <p:nvSpPr>
          <p:cNvPr id="35" name="Скругленный прямоугольник 24">
            <a:extLst>
              <a:ext uri="{FF2B5EF4-FFF2-40B4-BE49-F238E27FC236}">
                <a16:creationId xmlns:a16="http://schemas.microsoft.com/office/drawing/2014/main" id="{0C6726F9-1E20-4A2B-BF35-034CDF3A88A6}"/>
              </a:ext>
            </a:extLst>
          </p:cNvPr>
          <p:cNvSpPr/>
          <p:nvPr/>
        </p:nvSpPr>
        <p:spPr>
          <a:xfrm>
            <a:off x="206616" y="5074466"/>
            <a:ext cx="11657579" cy="155628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Знайди значення виразу 10</a:t>
            </a:r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</a:rPr>
              <a:t>∙1+3-1 </a:t>
            </a:r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та запиши його каліграфічно.  </a:t>
            </a: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7E30A2D0-92E9-4D82-8C61-C47331BB33E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6" r="80264"/>
          <a:stretch/>
        </p:blipFill>
        <p:spPr>
          <a:xfrm>
            <a:off x="2196799" y="3396388"/>
            <a:ext cx="578465" cy="798782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D8051787-2806-4CE3-A21B-1BC37765B3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7" r="72053"/>
          <a:stretch/>
        </p:blipFill>
        <p:spPr>
          <a:xfrm>
            <a:off x="2672469" y="3364509"/>
            <a:ext cx="578465" cy="798782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7437C630-831F-4ADA-B4B7-A8BB0D83C4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6" r="80264"/>
          <a:stretch/>
        </p:blipFill>
        <p:spPr>
          <a:xfrm>
            <a:off x="3522525" y="3385713"/>
            <a:ext cx="578465" cy="798782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05CF7E2D-B272-4647-B4DE-7F092051D7B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7" r="72053"/>
          <a:stretch/>
        </p:blipFill>
        <p:spPr>
          <a:xfrm>
            <a:off x="3999708" y="3385713"/>
            <a:ext cx="578465" cy="798782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28CB31D4-34D8-42CC-93D4-C92CD8FA43A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6" r="80264"/>
          <a:stretch/>
        </p:blipFill>
        <p:spPr>
          <a:xfrm>
            <a:off x="4892108" y="3385713"/>
            <a:ext cx="578465" cy="798782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2CE12E63-F4AC-4559-B459-A4CAAB7BD19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7" r="72053"/>
          <a:stretch/>
        </p:blipFill>
        <p:spPr>
          <a:xfrm>
            <a:off x="5367608" y="3370663"/>
            <a:ext cx="561812" cy="798782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20C2D6F3-B4FA-4D91-B21E-B39C7572AD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6" r="80264"/>
          <a:stretch/>
        </p:blipFill>
        <p:spPr>
          <a:xfrm>
            <a:off x="6207390" y="3364509"/>
            <a:ext cx="578465" cy="798782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2387301-5113-49FB-ACDE-242B20F77F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7" r="72053"/>
          <a:stretch/>
        </p:blipFill>
        <p:spPr>
          <a:xfrm>
            <a:off x="6689255" y="3377225"/>
            <a:ext cx="578465" cy="798782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884528A-EBCA-46A5-86F5-9D1A3383CD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6" r="80264"/>
          <a:stretch/>
        </p:blipFill>
        <p:spPr>
          <a:xfrm>
            <a:off x="7530766" y="3385713"/>
            <a:ext cx="578465" cy="798782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B7C084C3-F38B-4C69-A2FB-0BCF67BA4C8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7" r="72053"/>
          <a:stretch/>
        </p:blipFill>
        <p:spPr>
          <a:xfrm>
            <a:off x="7987551" y="3385713"/>
            <a:ext cx="578465" cy="798782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0A8C5C83-55D7-40C1-A3F7-AF5DA116366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6" r="80264"/>
          <a:stretch/>
        </p:blipFill>
        <p:spPr>
          <a:xfrm>
            <a:off x="8892672" y="3385713"/>
            <a:ext cx="578465" cy="798782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3272E031-1D6C-436C-A267-C5426AE1EE1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7" r="72053"/>
          <a:stretch/>
        </p:blipFill>
        <p:spPr>
          <a:xfrm>
            <a:off x="9335797" y="3385713"/>
            <a:ext cx="578465" cy="798782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89366F27-946B-4B1C-9F96-47A66B175E4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6" r="80264"/>
          <a:stretch/>
        </p:blipFill>
        <p:spPr>
          <a:xfrm>
            <a:off x="10215867" y="3358406"/>
            <a:ext cx="578465" cy="798782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46A2E34B-C31B-47EC-8BF2-16A70D486E7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7" r="72053"/>
          <a:stretch/>
        </p:blipFill>
        <p:spPr>
          <a:xfrm>
            <a:off x="10702279" y="3375653"/>
            <a:ext cx="578465" cy="79878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0865" y="1174987"/>
            <a:ext cx="3481118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10.05.2022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24740" y="487025"/>
            <a:ext cx="1170773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№642  </a:t>
            </a:r>
            <a:endParaRPr lang="ru-RU" sz="2400" b="1" dirty="0" smtClean="0"/>
          </a:p>
          <a:p>
            <a:endParaRPr lang="ru-RU" sz="2400" dirty="0" smtClean="0"/>
          </a:p>
          <a:p>
            <a:r>
              <a:rPr lang="ru-RU" sz="2400" b="1" dirty="0" err="1" smtClean="0">
                <a:solidFill>
                  <a:srgbClr val="0070C0"/>
                </a:solidFill>
              </a:rPr>
              <a:t>Міркування</a:t>
            </a:r>
            <a:r>
              <a:rPr lang="ru-RU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ru-RU" sz="2400" b="1" i="1" dirty="0">
                <a:solidFill>
                  <a:srgbClr val="7030A0"/>
                </a:solidFill>
              </a:rPr>
              <a:t>Нехай у ІІ </a:t>
            </a:r>
            <a:r>
              <a:rPr lang="ru-RU" sz="2400" b="1" i="1" dirty="0" err="1">
                <a:solidFill>
                  <a:srgbClr val="7030A0"/>
                </a:solidFill>
              </a:rPr>
              <a:t>господарстві</a:t>
            </a:r>
            <a:r>
              <a:rPr lang="ru-RU" sz="2400" b="1" i="1" dirty="0">
                <a:solidFill>
                  <a:srgbClr val="7030A0"/>
                </a:solidFill>
              </a:rPr>
              <a:t> Х </a:t>
            </a:r>
            <a:r>
              <a:rPr lang="ru-RU" sz="2400" b="1" i="1" dirty="0" err="1">
                <a:solidFill>
                  <a:srgbClr val="7030A0"/>
                </a:solidFill>
              </a:rPr>
              <a:t>тракторів</a:t>
            </a:r>
            <a:r>
              <a:rPr lang="ru-RU" sz="2400" b="1" i="1" dirty="0">
                <a:solidFill>
                  <a:srgbClr val="7030A0"/>
                </a:solidFill>
              </a:rPr>
              <a:t>. </a:t>
            </a:r>
          </a:p>
          <a:p>
            <a:r>
              <a:rPr lang="ru-RU" sz="2400" b="1" i="1" dirty="0" err="1">
                <a:solidFill>
                  <a:srgbClr val="7030A0"/>
                </a:solidFill>
              </a:rPr>
              <a:t>Тоді</a:t>
            </a:r>
            <a:r>
              <a:rPr lang="ru-RU" sz="2400" b="1" i="1" dirty="0">
                <a:solidFill>
                  <a:srgbClr val="7030A0"/>
                </a:solidFill>
              </a:rPr>
              <a:t> у І – (Х ∙ 4) – </a:t>
            </a:r>
            <a:r>
              <a:rPr lang="ru-RU" sz="2400" b="1" i="1" dirty="0" err="1">
                <a:solidFill>
                  <a:srgbClr val="7030A0"/>
                </a:solidFill>
              </a:rPr>
              <a:t>тракторів</a:t>
            </a:r>
            <a:r>
              <a:rPr lang="ru-RU" sz="2400" b="1" i="1" dirty="0">
                <a:solidFill>
                  <a:srgbClr val="7030A0"/>
                </a:solidFill>
              </a:rPr>
              <a:t>.</a:t>
            </a:r>
          </a:p>
          <a:p>
            <a:r>
              <a:rPr lang="ru-RU" sz="2400" b="1" i="1" dirty="0">
                <a:solidFill>
                  <a:srgbClr val="7030A0"/>
                </a:solidFill>
              </a:rPr>
              <a:t>За </a:t>
            </a:r>
            <a:r>
              <a:rPr lang="ru-RU" sz="2400" b="1" i="1" dirty="0" err="1">
                <a:solidFill>
                  <a:srgbClr val="7030A0"/>
                </a:solidFill>
              </a:rPr>
              <a:t>умовою</a:t>
            </a:r>
            <a:r>
              <a:rPr lang="ru-RU" sz="2400" b="1" i="1" dirty="0">
                <a:solidFill>
                  <a:srgbClr val="7030A0"/>
                </a:solidFill>
              </a:rPr>
              <a:t> </a:t>
            </a:r>
            <a:r>
              <a:rPr lang="ru-RU" sz="2400" b="1" i="1" dirty="0" err="1">
                <a:solidFill>
                  <a:srgbClr val="7030A0"/>
                </a:solidFill>
              </a:rPr>
              <a:t>задачі</a:t>
            </a:r>
            <a:r>
              <a:rPr lang="ru-RU" sz="2400" b="1" i="1" dirty="0">
                <a:solidFill>
                  <a:srgbClr val="7030A0"/>
                </a:solidFill>
              </a:rPr>
              <a:t> </a:t>
            </a:r>
            <a:r>
              <a:rPr lang="ru-RU" sz="2400" b="1" i="1" dirty="0" err="1">
                <a:solidFill>
                  <a:srgbClr val="7030A0"/>
                </a:solidFill>
              </a:rPr>
              <a:t>відомо</a:t>
            </a:r>
            <a:r>
              <a:rPr lang="ru-RU" sz="2400" b="1" i="1" dirty="0">
                <a:solidFill>
                  <a:srgbClr val="7030A0"/>
                </a:solidFill>
              </a:rPr>
              <a:t>, </a:t>
            </a:r>
            <a:r>
              <a:rPr lang="ru-RU" sz="2400" b="1" i="1" dirty="0" err="1">
                <a:solidFill>
                  <a:srgbClr val="7030A0"/>
                </a:solidFill>
              </a:rPr>
              <a:t>що</a:t>
            </a:r>
            <a:r>
              <a:rPr lang="ru-RU" sz="2400" b="1" i="1" dirty="0">
                <a:solidFill>
                  <a:srgbClr val="7030A0"/>
                </a:solidFill>
              </a:rPr>
              <a:t> разом </a:t>
            </a:r>
            <a:r>
              <a:rPr lang="ru-RU" sz="2400" b="1" i="1" dirty="0" err="1">
                <a:solidFill>
                  <a:srgbClr val="7030A0"/>
                </a:solidFill>
              </a:rPr>
              <a:t>їх</a:t>
            </a:r>
            <a:r>
              <a:rPr lang="ru-RU" sz="2400" b="1" i="1" dirty="0">
                <a:solidFill>
                  <a:srgbClr val="7030A0"/>
                </a:solidFill>
              </a:rPr>
              <a:t> – 20.</a:t>
            </a:r>
          </a:p>
          <a:p>
            <a:r>
              <a:rPr lang="ru-RU" sz="2400" b="1" dirty="0" err="1">
                <a:solidFill>
                  <a:srgbClr val="00B050"/>
                </a:solidFill>
              </a:rPr>
              <a:t>Маємо</a:t>
            </a:r>
            <a:r>
              <a:rPr lang="ru-RU" sz="2400" b="1" dirty="0">
                <a:solidFill>
                  <a:srgbClr val="00B050"/>
                </a:solidFill>
              </a:rPr>
              <a:t>: Х + Х ∙ 4 = 20.</a:t>
            </a:r>
          </a:p>
          <a:p>
            <a:r>
              <a:rPr lang="ru-RU" sz="2400" b="1" dirty="0" smtClean="0">
                <a:solidFill>
                  <a:srgbClr val="0070C0"/>
                </a:solidFill>
              </a:rPr>
              <a:t>Х </a:t>
            </a:r>
            <a:r>
              <a:rPr lang="ru-RU" sz="2400" b="1" dirty="0">
                <a:solidFill>
                  <a:srgbClr val="0070C0"/>
                </a:solidFill>
              </a:rPr>
              <a:t>+ Х ∙ 4 = 20	(Х + Х + Х + Х + Х = Х ∙ 5)</a:t>
            </a:r>
          </a:p>
          <a:p>
            <a:r>
              <a:rPr lang="ru-RU" sz="2400" dirty="0">
                <a:solidFill>
                  <a:srgbClr val="0070C0"/>
                </a:solidFill>
              </a:rPr>
              <a:t>Х ∙ 5 = 20</a:t>
            </a:r>
          </a:p>
          <a:p>
            <a:r>
              <a:rPr lang="ru-RU" sz="2400" dirty="0">
                <a:solidFill>
                  <a:srgbClr val="0070C0"/>
                </a:solidFill>
              </a:rPr>
              <a:t>Х = 20 : 5</a:t>
            </a:r>
          </a:p>
          <a:p>
            <a:r>
              <a:rPr lang="ru-RU" sz="2400" dirty="0">
                <a:solidFill>
                  <a:srgbClr val="0070C0"/>
                </a:solidFill>
              </a:rPr>
              <a:t>Х = 4</a:t>
            </a:r>
          </a:p>
          <a:p>
            <a:r>
              <a:rPr lang="ru-RU" sz="2400" b="1" dirty="0">
                <a:solidFill>
                  <a:srgbClr val="7030A0"/>
                </a:solidFill>
              </a:rPr>
              <a:t>Х в наших </a:t>
            </a:r>
            <a:r>
              <a:rPr lang="ru-RU" sz="2400" b="1" dirty="0" err="1">
                <a:solidFill>
                  <a:srgbClr val="7030A0"/>
                </a:solidFill>
              </a:rPr>
              <a:t>міркуваннях</a:t>
            </a:r>
            <a:r>
              <a:rPr lang="ru-RU" sz="2400" b="1" dirty="0">
                <a:solidFill>
                  <a:srgbClr val="7030A0"/>
                </a:solidFill>
              </a:rPr>
              <a:t> – </a:t>
            </a:r>
            <a:r>
              <a:rPr lang="ru-RU" sz="2400" b="1" dirty="0" err="1">
                <a:solidFill>
                  <a:srgbClr val="7030A0"/>
                </a:solidFill>
              </a:rPr>
              <a:t>це</a:t>
            </a:r>
            <a:r>
              <a:rPr lang="ru-RU" sz="2400" b="1" dirty="0">
                <a:solidFill>
                  <a:srgbClr val="7030A0"/>
                </a:solidFill>
              </a:rPr>
              <a:t> </a:t>
            </a:r>
            <a:r>
              <a:rPr lang="ru-RU" sz="2400" b="1" dirty="0" err="1">
                <a:solidFill>
                  <a:srgbClr val="7030A0"/>
                </a:solidFill>
              </a:rPr>
              <a:t>трактори</a:t>
            </a:r>
            <a:r>
              <a:rPr lang="ru-RU" sz="2400" b="1" dirty="0">
                <a:solidFill>
                  <a:srgbClr val="7030A0"/>
                </a:solidFill>
              </a:rPr>
              <a:t> у ІІ </a:t>
            </a:r>
            <a:r>
              <a:rPr lang="ru-RU" sz="2400" b="1" dirty="0" err="1">
                <a:solidFill>
                  <a:srgbClr val="7030A0"/>
                </a:solidFill>
              </a:rPr>
              <a:t>господарстві</a:t>
            </a:r>
            <a:r>
              <a:rPr lang="ru-RU" sz="2400" b="1" dirty="0">
                <a:solidFill>
                  <a:srgbClr val="7030A0"/>
                </a:solidFill>
              </a:rPr>
              <a:t>. </a:t>
            </a:r>
          </a:p>
          <a:p>
            <a:r>
              <a:rPr lang="ru-RU" sz="2400" b="1" dirty="0" err="1">
                <a:solidFill>
                  <a:srgbClr val="7030A0"/>
                </a:solidFill>
              </a:rPr>
              <a:t>Отже</a:t>
            </a:r>
            <a:r>
              <a:rPr lang="ru-RU" sz="2400" b="1" dirty="0">
                <a:solidFill>
                  <a:srgbClr val="7030A0"/>
                </a:solidFill>
              </a:rPr>
              <a:t>, у ІІ </a:t>
            </a:r>
            <a:r>
              <a:rPr lang="ru-RU" sz="2400" b="1" dirty="0" err="1">
                <a:solidFill>
                  <a:srgbClr val="7030A0"/>
                </a:solidFill>
              </a:rPr>
              <a:t>господарстві</a:t>
            </a:r>
            <a:r>
              <a:rPr lang="ru-RU" sz="2400" b="1" dirty="0">
                <a:solidFill>
                  <a:srgbClr val="7030A0"/>
                </a:solidFill>
              </a:rPr>
              <a:t> 4 трактора.</a:t>
            </a:r>
          </a:p>
          <a:p>
            <a:r>
              <a:rPr lang="ru-RU" sz="2400" b="1" dirty="0">
                <a:solidFill>
                  <a:srgbClr val="00B050"/>
                </a:solidFill>
              </a:rPr>
              <a:t>За </a:t>
            </a:r>
            <a:r>
              <a:rPr lang="ru-RU" sz="2400" b="1" dirty="0" err="1">
                <a:solidFill>
                  <a:srgbClr val="00B050"/>
                </a:solidFill>
              </a:rPr>
              <a:t>умовою</a:t>
            </a:r>
            <a:r>
              <a:rPr lang="ru-RU" sz="2400" b="1" dirty="0">
                <a:solidFill>
                  <a:srgbClr val="00B050"/>
                </a:solidFill>
              </a:rPr>
              <a:t> </a:t>
            </a:r>
            <a:r>
              <a:rPr lang="ru-RU" sz="2400" b="1" dirty="0" err="1">
                <a:solidFill>
                  <a:srgbClr val="00B050"/>
                </a:solidFill>
              </a:rPr>
              <a:t>задачі</a:t>
            </a:r>
            <a:r>
              <a:rPr lang="ru-RU" sz="2400" b="1" dirty="0">
                <a:solidFill>
                  <a:srgbClr val="00B050"/>
                </a:solidFill>
              </a:rPr>
              <a:t> у І </a:t>
            </a:r>
            <a:r>
              <a:rPr lang="ru-RU" sz="2400" b="1" dirty="0" err="1">
                <a:solidFill>
                  <a:srgbClr val="00B050"/>
                </a:solidFill>
              </a:rPr>
              <a:t>господарстві</a:t>
            </a:r>
            <a:r>
              <a:rPr lang="ru-RU" sz="2400" b="1" dirty="0">
                <a:solidFill>
                  <a:srgbClr val="00B050"/>
                </a:solidFill>
              </a:rPr>
              <a:t> </a:t>
            </a:r>
            <a:r>
              <a:rPr lang="ru-RU" sz="2400" b="1" dirty="0" err="1">
                <a:solidFill>
                  <a:srgbClr val="00B050"/>
                </a:solidFill>
              </a:rPr>
              <a:t>їх</a:t>
            </a:r>
            <a:r>
              <a:rPr lang="ru-RU" sz="2400" b="1" dirty="0">
                <a:solidFill>
                  <a:srgbClr val="00B050"/>
                </a:solidFill>
              </a:rPr>
              <a:t> у 4 рази </a:t>
            </a:r>
            <a:r>
              <a:rPr lang="ru-RU" sz="2400" b="1" dirty="0" err="1">
                <a:solidFill>
                  <a:srgbClr val="00B050"/>
                </a:solidFill>
              </a:rPr>
              <a:t>більше</a:t>
            </a:r>
            <a:r>
              <a:rPr lang="ru-RU" sz="2400" b="1" dirty="0">
                <a:solidFill>
                  <a:srgbClr val="00B050"/>
                </a:solidFill>
              </a:rPr>
              <a:t>.</a:t>
            </a:r>
          </a:p>
          <a:p>
            <a:r>
              <a:rPr lang="ru-RU" sz="2400" b="1" dirty="0">
                <a:solidFill>
                  <a:srgbClr val="00B050"/>
                </a:solidFill>
              </a:rPr>
              <a:t> </a:t>
            </a:r>
            <a:r>
              <a:rPr lang="ru-RU" sz="2400" b="1" dirty="0" err="1">
                <a:solidFill>
                  <a:srgbClr val="00B050"/>
                </a:solidFill>
              </a:rPr>
              <a:t>Отже</a:t>
            </a:r>
            <a:r>
              <a:rPr lang="ru-RU" sz="2400" b="1" dirty="0">
                <a:solidFill>
                  <a:srgbClr val="00B050"/>
                </a:solidFill>
              </a:rPr>
              <a:t>, </a:t>
            </a:r>
            <a:r>
              <a:rPr lang="ru-RU" sz="2400" b="1" dirty="0" err="1">
                <a:solidFill>
                  <a:srgbClr val="00B050"/>
                </a:solidFill>
              </a:rPr>
              <a:t>маємо</a:t>
            </a:r>
            <a:r>
              <a:rPr lang="ru-RU" sz="2400" b="1" dirty="0">
                <a:solidFill>
                  <a:srgbClr val="00B050"/>
                </a:solidFill>
              </a:rPr>
              <a:t>: 4 ∙ 4 = 16 (тр.)</a:t>
            </a:r>
          </a:p>
          <a:p>
            <a:r>
              <a:rPr lang="ru-RU" sz="2400" b="1" dirty="0" err="1">
                <a:solidFill>
                  <a:srgbClr val="FF0000"/>
                </a:solidFill>
              </a:rPr>
              <a:t>Відповідь</a:t>
            </a:r>
            <a:r>
              <a:rPr lang="ru-RU" sz="2400" b="1" dirty="0">
                <a:solidFill>
                  <a:srgbClr val="FF0000"/>
                </a:solidFill>
              </a:rPr>
              <a:t>: у І </a:t>
            </a:r>
            <a:r>
              <a:rPr lang="ru-RU" sz="2400" b="1" dirty="0" err="1">
                <a:solidFill>
                  <a:srgbClr val="FF0000"/>
                </a:solidFill>
              </a:rPr>
              <a:t>господарстві</a:t>
            </a:r>
            <a:r>
              <a:rPr lang="ru-RU" sz="2400" b="1" dirty="0">
                <a:solidFill>
                  <a:srgbClr val="FF0000"/>
                </a:solidFill>
              </a:rPr>
              <a:t> 16 </a:t>
            </a:r>
            <a:r>
              <a:rPr lang="ru-RU" sz="2400" b="1" dirty="0" err="1">
                <a:solidFill>
                  <a:srgbClr val="FF0000"/>
                </a:solidFill>
              </a:rPr>
              <a:t>тракторів</a:t>
            </a:r>
            <a:r>
              <a:rPr lang="ru-RU" sz="2400" b="1" dirty="0">
                <a:solidFill>
                  <a:srgbClr val="FF0000"/>
                </a:solidFill>
              </a:rPr>
              <a:t>, а в ІІ – 4.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184" y="1427148"/>
            <a:ext cx="4460906" cy="92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5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42A8F7E-6A99-4F52-BAD3-DCF60D15C5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" t="9051" r="56576" b="18655"/>
          <a:stretch/>
        </p:blipFill>
        <p:spPr>
          <a:xfrm>
            <a:off x="76949" y="1279291"/>
            <a:ext cx="3835035" cy="5445623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Поясни, як складено нерівності </a:t>
            </a: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76949" y="5594242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643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6" name="Скругленный прямоугольник 24">
            <a:extLst>
              <a:ext uri="{FF2B5EF4-FFF2-40B4-BE49-F238E27FC236}">
                <a16:creationId xmlns:a16="http://schemas.microsoft.com/office/drawing/2014/main" id="{8E277B65-9B82-438C-AE13-6A362BFE6EB1}"/>
              </a:ext>
            </a:extLst>
          </p:cNvPr>
          <p:cNvSpPr/>
          <p:nvPr/>
        </p:nvSpPr>
        <p:spPr>
          <a:xfrm>
            <a:off x="4126209" y="1279291"/>
            <a:ext cx="7664766" cy="5240779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5∙Х=10</a:t>
            </a:r>
          </a:p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5∙Х</a:t>
            </a:r>
            <a:r>
              <a:rPr lang="en-US" sz="7200" b="1" dirty="0">
                <a:ln>
                  <a:solidFill>
                    <a:sysClr val="windowText" lastClr="000000"/>
                  </a:solidFill>
                </a:ln>
              </a:rPr>
              <a:t>&gt;8</a:t>
            </a:r>
          </a:p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5∙Х</a:t>
            </a:r>
            <a:r>
              <a:rPr lang="en-US" sz="7200" b="1" dirty="0">
                <a:ln>
                  <a:solidFill>
                    <a:sysClr val="windowText" lastClr="000000"/>
                  </a:solidFill>
                </a:ln>
              </a:rPr>
              <a:t>&lt;11</a:t>
            </a:r>
          </a:p>
          <a:p>
            <a:pPr algn="ctr"/>
            <a:r>
              <a:rPr lang="en-US" sz="7200" b="1" dirty="0">
                <a:ln>
                  <a:solidFill>
                    <a:sysClr val="windowText" lastClr="000000"/>
                  </a:solidFill>
                </a:ln>
              </a:rPr>
              <a:t>8&lt;5</a:t>
            </a:r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∙Х</a:t>
            </a:r>
            <a:r>
              <a:rPr lang="en-US" sz="7200" b="1" dirty="0">
                <a:ln>
                  <a:solidFill>
                    <a:sysClr val="windowText" lastClr="000000"/>
                  </a:solidFill>
                </a:ln>
              </a:rPr>
              <a:t>&lt;11</a:t>
            </a:r>
            <a:endParaRPr lang="uk-UA" sz="72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2418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42A8F7E-6A99-4F52-BAD3-DCF60D15C5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" t="9051" r="56576" b="18655"/>
          <a:stretch/>
        </p:blipFill>
        <p:spPr>
          <a:xfrm>
            <a:off x="76949" y="1279291"/>
            <a:ext cx="3835035" cy="5445623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10.05.2022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Поясни, як складено нерівності </a:t>
            </a: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76949" y="5594242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643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6" name="Скругленный прямоугольник 24">
            <a:extLst>
              <a:ext uri="{FF2B5EF4-FFF2-40B4-BE49-F238E27FC236}">
                <a16:creationId xmlns:a16="http://schemas.microsoft.com/office/drawing/2014/main" id="{8E277B65-9B82-438C-AE13-6A362BFE6EB1}"/>
              </a:ext>
            </a:extLst>
          </p:cNvPr>
          <p:cNvSpPr/>
          <p:nvPr/>
        </p:nvSpPr>
        <p:spPr>
          <a:xfrm>
            <a:off x="4126209" y="1279291"/>
            <a:ext cx="7664766" cy="5240779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b="1" dirty="0">
                <a:ln>
                  <a:solidFill>
                    <a:sysClr val="windowText" lastClr="000000"/>
                  </a:solidFill>
                </a:ln>
              </a:rPr>
              <a:t>X</a:t>
            </a:r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∙</a:t>
            </a:r>
            <a:r>
              <a:rPr lang="en-US" sz="7200" b="1" dirty="0">
                <a:ln>
                  <a:solidFill>
                    <a:sysClr val="windowText" lastClr="000000"/>
                  </a:solidFill>
                </a:ln>
              </a:rPr>
              <a:t>8</a:t>
            </a:r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=</a:t>
            </a:r>
            <a:r>
              <a:rPr lang="en-US" sz="7200" b="1" dirty="0">
                <a:ln>
                  <a:solidFill>
                    <a:sysClr val="windowText" lastClr="000000"/>
                  </a:solidFill>
                </a:ln>
              </a:rPr>
              <a:t>24</a:t>
            </a:r>
            <a:endParaRPr lang="uk-UA" sz="7200" b="1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lang="en-US" sz="7200" b="1" dirty="0">
                <a:ln>
                  <a:solidFill>
                    <a:sysClr val="windowText" lastClr="000000"/>
                  </a:solidFill>
                </a:ln>
              </a:rPr>
              <a:t>X</a:t>
            </a:r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∙</a:t>
            </a:r>
            <a:r>
              <a:rPr lang="en-US" sz="7200" b="1" dirty="0">
                <a:ln>
                  <a:solidFill>
                    <a:sysClr val="windowText" lastClr="000000"/>
                  </a:solidFill>
                </a:ln>
              </a:rPr>
              <a:t>8&lt;32</a:t>
            </a:r>
          </a:p>
          <a:p>
            <a:pPr algn="ctr"/>
            <a:r>
              <a:rPr lang="en-US" sz="7200" b="1" dirty="0">
                <a:ln>
                  <a:solidFill>
                    <a:sysClr val="windowText" lastClr="000000"/>
                  </a:solidFill>
                </a:ln>
              </a:rPr>
              <a:t>X</a:t>
            </a:r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∙</a:t>
            </a:r>
            <a:r>
              <a:rPr lang="en-US" sz="7200" b="1" dirty="0">
                <a:ln>
                  <a:solidFill>
                    <a:sysClr val="windowText" lastClr="000000"/>
                  </a:solidFill>
                </a:ln>
              </a:rPr>
              <a:t>8&gt;16</a:t>
            </a:r>
          </a:p>
          <a:p>
            <a:pPr algn="ctr"/>
            <a:r>
              <a:rPr lang="en-US" sz="7200" b="1" dirty="0">
                <a:ln>
                  <a:solidFill>
                    <a:sysClr val="windowText" lastClr="000000"/>
                  </a:solidFill>
                </a:ln>
              </a:rPr>
              <a:t>16&lt;X</a:t>
            </a:r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∙</a:t>
            </a:r>
            <a:r>
              <a:rPr lang="en-US" sz="7200" b="1" dirty="0">
                <a:ln>
                  <a:solidFill>
                    <a:sysClr val="windowText" lastClr="000000"/>
                  </a:solidFill>
                </a:ln>
              </a:rPr>
              <a:t>8&lt;32</a:t>
            </a:r>
            <a:endParaRPr lang="uk-UA" sz="72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0709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39046</TotalTime>
  <Words>519</Words>
  <Application>Microsoft Office PowerPoint</Application>
  <PresentationFormat>Широкоэкранный</PresentationFormat>
  <Paragraphs>206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6083</cp:revision>
  <dcterms:created xsi:type="dcterms:W3CDTF">2018-01-05T16:38:53Z</dcterms:created>
  <dcterms:modified xsi:type="dcterms:W3CDTF">2022-05-10T11:27:45Z</dcterms:modified>
</cp:coreProperties>
</file>