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738" r:id="rId2"/>
    <p:sldId id="1150" r:id="rId3"/>
    <p:sldId id="1010" r:id="rId4"/>
    <p:sldId id="1005" r:id="rId5"/>
    <p:sldId id="1015" r:id="rId6"/>
    <p:sldId id="1137" r:id="rId7"/>
    <p:sldId id="1158" r:id="rId8"/>
    <p:sldId id="1139" r:id="rId9"/>
    <p:sldId id="1161" r:id="rId10"/>
    <p:sldId id="1159" r:id="rId11"/>
    <p:sldId id="1141" r:id="rId12"/>
    <p:sldId id="1132" r:id="rId13"/>
    <p:sldId id="1162" r:id="rId14"/>
    <p:sldId id="1027" r:id="rId15"/>
    <p:sldId id="1023" r:id="rId16"/>
    <p:sldId id="1033" r:id="rId17"/>
    <p:sldId id="115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2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059D"/>
    <a:srgbClr val="FF4747"/>
    <a:srgbClr val="DCBCD0"/>
    <a:srgbClr val="035110"/>
    <a:srgbClr val="92193A"/>
    <a:srgbClr val="FFFF00"/>
    <a:srgbClr val="00B050"/>
    <a:srgbClr val="D3514F"/>
    <a:srgbClr val="2F3242"/>
    <a:srgbClr val="F17D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26D62-0A69-489C-AD8A-DBBB454FE69F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61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541F5A-B942-463D-BFFB-A6C0BF2A95D9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79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F5CA3-AACC-4614-BF69-00E689DA5E5C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00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57AFC-C01B-4F35-8E90-7CDC7BDC9F41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8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057DF8-A1C4-4191-9BCE-6255C9741248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66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EB527B-8C9A-436C-98CD-9931061FA41E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80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CE2E25-D864-431C-9803-DC1DF816B3B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86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41627C-B8CA-44C8-AA80-F38F7E2DC94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1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78820F-613B-4084-A210-F6071CA8AA1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30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3D5AF-C886-45A1-B5DC-5A526CB61C15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37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3D2A21-8E22-4A57-9D96-C14531AB525D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97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FBF2D6-4F70-474E-8189-F1C29A9FD449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94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10.05.2022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3109" y="2660821"/>
            <a:ext cx="2151017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</a:rPr>
              <a:t>№</a:t>
            </a:r>
            <a:r>
              <a:rPr lang="uk-UA" sz="4500" b="1" dirty="0">
                <a:solidFill>
                  <a:prstClr val="white"/>
                </a:solidFill>
                <a:latin typeface="Monotype Corsiva" panose="03010101010201010101" pitchFamily="66" charset="0"/>
              </a:rPr>
              <a:t>090</a:t>
            </a:r>
            <a:endParaRPr kumimoji="0" lang="ru-RU" sz="4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74127" y="4727015"/>
            <a:ext cx="91838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000" b="1" dirty="0">
                <a:solidFill>
                  <a:srgbClr val="2F3242"/>
                </a:solidFill>
              </a:rPr>
              <a:t>Вчимося </a:t>
            </a:r>
            <a:r>
              <a:rPr lang="ru-RU" sz="7000" b="1" dirty="0" err="1">
                <a:solidFill>
                  <a:srgbClr val="2F3242"/>
                </a:solidFill>
              </a:rPr>
              <a:t>володіти</a:t>
            </a:r>
            <a:r>
              <a:rPr lang="ru-RU" sz="7000" b="1" dirty="0">
                <a:solidFill>
                  <a:srgbClr val="2F3242"/>
                </a:solidFill>
              </a:rPr>
              <a:t> собою</a:t>
            </a:r>
            <a:endParaRPr lang="uk-UA" sz="7000" b="1" dirty="0">
              <a:solidFill>
                <a:srgbClr val="2F324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0106" y="178195"/>
            <a:ext cx="2402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Я досліджую світ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000" b="1" dirty="0">
                <a:solidFill>
                  <a:prstClr val="white"/>
                </a:solidFill>
                <a:latin typeface="Calibri" panose="020F0502020204030204"/>
              </a:rPr>
              <a:t>4 клас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2" descr="Умій володіти собою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137" y="289486"/>
            <a:ext cx="5715000" cy="3867150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64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2760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Поміркуй і дай </a:t>
            </a:r>
            <a:r>
              <a:rPr lang="ru-RU" sz="2000" b="1" dirty="0" err="1">
                <a:solidFill>
                  <a:schemeClr val="bg1"/>
                </a:solidFill>
              </a:rPr>
              <a:t>відповідь</a:t>
            </a:r>
            <a:r>
              <a:rPr lang="ru-RU" sz="2000" b="1" dirty="0">
                <a:solidFill>
                  <a:schemeClr val="bg1"/>
                </a:solidFill>
              </a:rPr>
              <a:t> на </a:t>
            </a:r>
            <a:r>
              <a:rPr lang="ru-RU" sz="2000" b="1" dirty="0" err="1">
                <a:solidFill>
                  <a:schemeClr val="bg1"/>
                </a:solidFill>
              </a:rPr>
              <a:t>запитання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89647" y="565437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Топ Bf D стикеры для Android и iOS | Gfycat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694" y="3898968"/>
            <a:ext cx="2371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с двумя скругленными противолежащими углами 17"/>
          <p:cNvSpPr/>
          <p:nvPr/>
        </p:nvSpPr>
        <p:spPr>
          <a:xfrm>
            <a:off x="788894" y="1456402"/>
            <a:ext cx="9726705" cy="3536939"/>
          </a:xfrm>
          <a:prstGeom prst="round2Diag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 err="1"/>
              <a:t>Чи</a:t>
            </a:r>
            <a:r>
              <a:rPr lang="ru-RU" sz="3500" dirty="0"/>
              <a:t> є у вас </a:t>
            </a:r>
            <a:r>
              <a:rPr lang="ru-RU" sz="3500" dirty="0" err="1"/>
              <a:t>друзі</a:t>
            </a:r>
            <a:r>
              <a:rPr lang="ru-RU" sz="3500" dirty="0"/>
              <a:t>? </a:t>
            </a:r>
            <a:r>
              <a:rPr lang="ru-RU" sz="3500" dirty="0" err="1"/>
              <a:t>Чому</a:t>
            </a:r>
            <a:r>
              <a:rPr lang="ru-RU" sz="3500" dirty="0"/>
              <a:t> </a:t>
            </a:r>
            <a:r>
              <a:rPr lang="ru-RU" sz="3500" dirty="0" err="1"/>
              <a:t>спілкування</a:t>
            </a:r>
            <a:r>
              <a:rPr lang="ru-RU" sz="3500" dirty="0"/>
              <a:t> з ними </a:t>
            </a:r>
            <a:r>
              <a:rPr lang="ru-RU" sz="3500" dirty="0" err="1"/>
              <a:t>важливе</a:t>
            </a:r>
            <a:r>
              <a:rPr lang="ru-RU" sz="3500" dirty="0"/>
              <a:t> для вас? </a:t>
            </a:r>
            <a:r>
              <a:rPr lang="ru-RU" sz="3500" dirty="0" err="1"/>
              <a:t>Чого</a:t>
            </a:r>
            <a:r>
              <a:rPr lang="ru-RU" sz="3500" dirty="0"/>
              <a:t> </a:t>
            </a:r>
            <a:r>
              <a:rPr lang="ru-RU" sz="3500" dirty="0" err="1"/>
              <a:t>ви</a:t>
            </a:r>
            <a:r>
              <a:rPr lang="ru-RU" sz="3500" dirty="0"/>
              <a:t> </a:t>
            </a:r>
            <a:r>
              <a:rPr lang="ru-RU" sz="3500" dirty="0" err="1"/>
              <a:t>навчилися</a:t>
            </a:r>
            <a:r>
              <a:rPr lang="ru-RU" sz="3500" dirty="0"/>
              <a:t> у </a:t>
            </a:r>
            <a:r>
              <a:rPr lang="ru-RU" sz="3500" dirty="0" err="1"/>
              <a:t>друзів</a:t>
            </a:r>
            <a:r>
              <a:rPr lang="ru-RU" sz="3500" dirty="0"/>
              <a:t>? </a:t>
            </a:r>
            <a:r>
              <a:rPr lang="ru-RU" sz="3500" dirty="0" err="1"/>
              <a:t>Зробіть</a:t>
            </a:r>
            <a:r>
              <a:rPr lang="ru-RU" sz="3500" dirty="0"/>
              <a:t> </a:t>
            </a:r>
            <a:r>
              <a:rPr lang="ru-RU" sz="3500" dirty="0" err="1"/>
              <a:t>висновок</a:t>
            </a:r>
            <a:r>
              <a:rPr lang="ru-RU" sz="3500" dirty="0"/>
              <a:t> про </a:t>
            </a:r>
            <a:r>
              <a:rPr lang="ru-RU" sz="3500" dirty="0" err="1"/>
              <a:t>значення</a:t>
            </a:r>
            <a:r>
              <a:rPr lang="ru-RU" sz="3500" dirty="0"/>
              <a:t> </a:t>
            </a:r>
            <a:r>
              <a:rPr lang="ru-RU" sz="3500" dirty="0" err="1"/>
              <a:t>дружби</a:t>
            </a:r>
            <a:r>
              <a:rPr lang="ru-RU" sz="3500" dirty="0"/>
              <a:t> в </a:t>
            </a:r>
            <a:r>
              <a:rPr lang="ru-RU" sz="3500" dirty="0" err="1"/>
              <a:t>житті</a:t>
            </a:r>
            <a:r>
              <a:rPr lang="ru-RU" sz="3500" dirty="0"/>
              <a:t> </a:t>
            </a:r>
            <a:r>
              <a:rPr lang="ru-RU" sz="3500" dirty="0" err="1"/>
              <a:t>людини</a:t>
            </a:r>
            <a:r>
              <a:rPr lang="ru-RU" sz="3500" dirty="0"/>
              <a:t>.</a:t>
            </a:r>
            <a:endParaRPr lang="uk-UA" sz="3500" dirty="0"/>
          </a:p>
        </p:txBody>
      </p:sp>
    </p:spTree>
    <p:extLst>
      <p:ext uri="{BB962C8B-B14F-4D97-AF65-F5344CB8AC3E}">
        <p14:creationId xmlns:p14="http://schemas.microsoft.com/office/powerpoint/2010/main" val="229695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39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Чому так кажуть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89647" y="563644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Горизонтальный свиток 15"/>
          <p:cNvSpPr/>
          <p:nvPr/>
        </p:nvSpPr>
        <p:spPr>
          <a:xfrm>
            <a:off x="744759" y="1358334"/>
            <a:ext cx="8478371" cy="1411244"/>
          </a:xfrm>
          <a:prstGeom prst="horizontalScroll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500" dirty="0"/>
              <a:t>Людина без людини не </a:t>
            </a:r>
            <a:r>
              <a:rPr lang="uk-UA" sz="3500" dirty="0" err="1"/>
              <a:t>проживе</a:t>
            </a:r>
            <a:r>
              <a:rPr lang="uk-UA" sz="3500" dirty="0"/>
              <a:t>.</a:t>
            </a:r>
          </a:p>
        </p:txBody>
      </p:sp>
      <p:pic>
        <p:nvPicPr>
          <p:cNvPr id="14342" name="Picture 6" descr="28 Collection Of Boy Reading Book Clipart Png - Boy Read A Book Clipart ,  Transparent Cartoon, Free Cliparts &amp;amp; Silhouettes - NetClipar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2" r="22213"/>
          <a:stretch/>
        </p:blipFill>
        <p:spPr bwMode="auto">
          <a:xfrm>
            <a:off x="9547412" y="2677049"/>
            <a:ext cx="2314418" cy="391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Горизонтальный свиток 7"/>
          <p:cNvSpPr/>
          <p:nvPr/>
        </p:nvSpPr>
        <p:spPr>
          <a:xfrm>
            <a:off x="744758" y="2677049"/>
            <a:ext cx="8478371" cy="1411244"/>
          </a:xfrm>
          <a:prstGeom prst="horizont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500" dirty="0"/>
              <a:t>Якщо людину не знаєш, подивися на її друга.</a:t>
            </a:r>
          </a:p>
        </p:txBody>
      </p:sp>
    </p:spTree>
    <p:extLst>
      <p:ext uri="{BB962C8B-B14F-4D97-AF65-F5344CB8AC3E}">
        <p14:creationId xmlns:p14="http://schemas.microsoft.com/office/powerpoint/2010/main" val="303566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092502" y="1382315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1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94620" y="2071220"/>
            <a:ext cx="11600329" cy="491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Обери якості, притаманні самостійній людині. Познач        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54350" y="2696325"/>
            <a:ext cx="67041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500" dirty="0"/>
              <a:t>Небажання спробувати незнайому справу.</a:t>
            </a:r>
            <a:endParaRPr lang="ru-RU" sz="2500" dirty="0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0218" y="2026549"/>
            <a:ext cx="402665" cy="461117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452543" y="2758190"/>
            <a:ext cx="433744" cy="39742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1452543" y="3273860"/>
            <a:ext cx="433744" cy="39742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452543" y="3789530"/>
            <a:ext cx="433744" cy="39742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2054350" y="3234043"/>
            <a:ext cx="91784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500" dirty="0"/>
              <a:t>Упевненість та наполегливість у досягненні мети чи мрії.</a:t>
            </a:r>
            <a:endParaRPr lang="ru-RU" sz="2500" dirty="0"/>
          </a:p>
        </p:txBody>
      </p:sp>
      <p:sp>
        <p:nvSpPr>
          <p:cNvPr id="28" name="TextBox 27"/>
          <p:cNvSpPr txBox="1"/>
          <p:nvPr/>
        </p:nvSpPr>
        <p:spPr>
          <a:xfrm>
            <a:off x="2054350" y="3739392"/>
            <a:ext cx="96356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500" dirty="0"/>
              <a:t>Небажання брати на себе відповідальність за свої дії, вчинки.</a:t>
            </a:r>
            <a:endParaRPr lang="ru-RU" sz="2500" dirty="0"/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369" y="3291953"/>
            <a:ext cx="315868" cy="36172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54349" y="4248681"/>
            <a:ext cx="80737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500" dirty="0"/>
              <a:t>Уміння об'єктивно оцінювати результати своєї праці.</a:t>
            </a:r>
            <a:endParaRPr lang="ru-RU" sz="25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452543" y="4310546"/>
            <a:ext cx="433744" cy="39742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452543" y="4826216"/>
            <a:ext cx="433744" cy="39742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452543" y="5341886"/>
            <a:ext cx="433744" cy="39742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2054350" y="4786399"/>
            <a:ext cx="74303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500" dirty="0"/>
              <a:t>Бажання робити все наперекір порадам дорослих.</a:t>
            </a:r>
            <a:endParaRPr lang="ru-RU" sz="2500" dirty="0"/>
          </a:p>
        </p:txBody>
      </p:sp>
      <p:sp>
        <p:nvSpPr>
          <p:cNvPr id="23" name="TextBox 22"/>
          <p:cNvSpPr txBox="1"/>
          <p:nvPr/>
        </p:nvSpPr>
        <p:spPr>
          <a:xfrm>
            <a:off x="2054350" y="5291748"/>
            <a:ext cx="4492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500" dirty="0"/>
              <a:t>Бути дисциплінованим.</a:t>
            </a:r>
            <a:endParaRPr lang="ru-RU" sz="2500" dirty="0"/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419" y="4328396"/>
            <a:ext cx="315868" cy="361720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068" y="5377587"/>
            <a:ext cx="315868" cy="36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9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185534" y="1204942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3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15154" y="1783192"/>
            <a:ext cx="11779796" cy="779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Як сказати про боязку людину: небезпечна чи несмілива (нерішуча) людина? Потрібне підкресли.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1327037" y="4283996"/>
            <a:ext cx="433744" cy="39742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327037" y="4799666"/>
            <a:ext cx="433744" cy="39742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1928844" y="4244179"/>
            <a:ext cx="91784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500" dirty="0"/>
              <a:t>Я сам/-а собі хороший/-а друг/подруга.</a:t>
            </a:r>
            <a:endParaRPr lang="ru-RU" sz="2500" dirty="0"/>
          </a:p>
        </p:txBody>
      </p:sp>
      <p:sp>
        <p:nvSpPr>
          <p:cNvPr id="28" name="TextBox 27"/>
          <p:cNvSpPr txBox="1"/>
          <p:nvPr/>
        </p:nvSpPr>
        <p:spPr>
          <a:xfrm>
            <a:off x="1928844" y="4749528"/>
            <a:ext cx="96356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500" dirty="0"/>
              <a:t>Я добре </a:t>
            </a:r>
            <a:r>
              <a:rPr lang="uk-UA" sz="2500" dirty="0" err="1"/>
              <a:t>комунікую</a:t>
            </a:r>
            <a:r>
              <a:rPr lang="uk-UA" sz="2500" dirty="0"/>
              <a:t> (спілкуюся) з однокласниками.</a:t>
            </a:r>
            <a:endParaRPr lang="ru-RU" sz="2500" dirty="0"/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62" y="4833804"/>
            <a:ext cx="315868" cy="36172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928843" y="5258817"/>
            <a:ext cx="80737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500" dirty="0"/>
              <a:t>Я щаслива людина.</a:t>
            </a:r>
            <a:endParaRPr lang="ru-RU" sz="25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327037" y="5320682"/>
            <a:ext cx="433744" cy="39742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327037" y="5836352"/>
            <a:ext cx="433744" cy="39742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327037" y="6352022"/>
            <a:ext cx="433744" cy="39742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1928844" y="5796535"/>
            <a:ext cx="74303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500" dirty="0"/>
              <a:t>Я вмію слухати.</a:t>
            </a:r>
            <a:endParaRPr lang="ru-RU" sz="2500" dirty="0"/>
          </a:p>
        </p:txBody>
      </p:sp>
      <p:sp>
        <p:nvSpPr>
          <p:cNvPr id="23" name="TextBox 22"/>
          <p:cNvSpPr txBox="1"/>
          <p:nvPr/>
        </p:nvSpPr>
        <p:spPr>
          <a:xfrm>
            <a:off x="1928844" y="6301884"/>
            <a:ext cx="68027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500" dirty="0"/>
              <a:t>Я люблю своє життя, воно прекрасне.</a:t>
            </a:r>
            <a:endParaRPr lang="ru-RU" sz="2500" dirty="0"/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913" y="5338532"/>
            <a:ext cx="315868" cy="361720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913" y="5872053"/>
            <a:ext cx="315868" cy="361720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 flipV="1">
            <a:off x="6518057" y="2166657"/>
            <a:ext cx="2659564" cy="12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Скругленный прямоугольник 31"/>
          <p:cNvSpPr/>
          <p:nvPr/>
        </p:nvSpPr>
        <p:spPr>
          <a:xfrm>
            <a:off x="2185534" y="2820678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4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215154" y="3398928"/>
            <a:ext cx="11779796" cy="779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Обери твердження, яке тобі імпонує. Познач        . Запиши пояснення.</a:t>
            </a: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296" y="3497545"/>
            <a:ext cx="402665" cy="461117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477" y="6369872"/>
            <a:ext cx="315868" cy="36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7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  <p:bldP spid="28" grpId="0"/>
      <p:bldP spid="17" grpId="0"/>
      <p:bldP spid="18" grpId="0" animBg="1"/>
      <p:bldP spid="20" grpId="0" animBg="1"/>
      <p:bldP spid="21" grpId="0" animBg="1"/>
      <p:bldP spid="22" grpId="0"/>
      <p:bldP spid="23" grpId="0"/>
      <p:bldP spid="32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Коротко про головне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27050" y="1995853"/>
            <a:ext cx="8363806" cy="1763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dirty="0">
                <a:solidFill>
                  <a:prstClr val="white"/>
                </a:solidFill>
              </a:rPr>
              <a:t>Прочитайте висновок.</a:t>
            </a:r>
            <a:endParaRPr lang="uk-UA" sz="4000" dirty="0">
              <a:solidFill>
                <a:srgbClr val="FFFF00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105508" y="5590985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5364" name="Picture 4" descr="XXXI ЯК СФОРМУВАТИ ВИСНОВОК - Мої статті - Каталог статей -  Великосорочинська ЗОШ І-ІІІ ступені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852" y="3965331"/>
            <a:ext cx="2593742" cy="274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91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 знаєте ви, що…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133232" y="1265380"/>
            <a:ext cx="10954432" cy="530574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3500" dirty="0"/>
              <a:t>…не існує унікального рецепта щастя. Для когось щастя – це щаслива родина, а для когось сенс життя – у допомозі іншим. Хтось не уявляє свого життя без читання книжок, для когось обов’язковою умовою є змога здобувати нові знання. Життя – це дарунок долі, яким людина має мудро та розважливо розпорядитися.</a:t>
            </a:r>
          </a:p>
        </p:txBody>
      </p:sp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79131" y="5635171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126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71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xmlns="" id="{F35B1DC1-1FB4-485D-B536-AB95778CE417}"/>
              </a:ext>
            </a:extLst>
          </p:cNvPr>
          <p:cNvSpPr/>
          <p:nvPr/>
        </p:nvSpPr>
        <p:spPr>
          <a:xfrm>
            <a:off x="5822576" y="1250576"/>
            <a:ext cx="6064624" cy="537882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b="1" dirty="0">
                <a:solidFill>
                  <a:srgbClr val="2F3242"/>
                </a:solidFill>
              </a:rPr>
              <a:t>Повторити тему на </a:t>
            </a:r>
            <a:r>
              <a:rPr lang="ru-RU" sz="3000" b="1" dirty="0" err="1">
                <a:solidFill>
                  <a:srgbClr val="2F3242"/>
                </a:solidFill>
              </a:rPr>
              <a:t>сторінках</a:t>
            </a:r>
            <a:r>
              <a:rPr lang="ru-RU" sz="3000" b="1" dirty="0">
                <a:solidFill>
                  <a:srgbClr val="2F3242"/>
                </a:solidFill>
              </a:rPr>
              <a:t> </a:t>
            </a:r>
          </a:p>
          <a:p>
            <a:pPr algn="ctr"/>
            <a:r>
              <a:rPr lang="ru-RU" sz="3000" b="1" dirty="0">
                <a:solidFill>
                  <a:srgbClr val="2F3242"/>
                </a:solidFill>
              </a:rPr>
              <a:t>121-126.</a:t>
            </a:r>
          </a:p>
          <a:p>
            <a:pPr algn="ctr"/>
            <a:endParaRPr lang="uk-UA" sz="3000" i="1" dirty="0">
              <a:solidFill>
                <a:srgbClr val="2F3242"/>
              </a:solidFill>
            </a:endParaRPr>
          </a:p>
          <a:p>
            <a:pPr algn="ctr"/>
            <a:r>
              <a:rPr lang="uk-UA" sz="3000" i="1" dirty="0">
                <a:solidFill>
                  <a:srgbClr val="2F3242"/>
                </a:solidFill>
              </a:rPr>
              <a:t>Короткий запис  щоденник</a:t>
            </a:r>
          </a:p>
          <a:p>
            <a:pPr algn="ctr"/>
            <a:r>
              <a:rPr lang="uk-UA" sz="3000" dirty="0">
                <a:solidFill>
                  <a:srgbClr val="2F3242"/>
                </a:solidFill>
              </a:rPr>
              <a:t>с.121-126.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9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xmlns="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Оберіть відповідну цеглинку </a:t>
            </a:r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xmlns="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763" y="1316565"/>
            <a:ext cx="3435637" cy="257672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344" y="4096709"/>
            <a:ext cx="3445165" cy="258387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4" y="4096711"/>
            <a:ext cx="3445163" cy="258387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4" y="1316565"/>
            <a:ext cx="3438508" cy="257888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154" y="1405059"/>
            <a:ext cx="3438508" cy="257888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142" y="4101702"/>
            <a:ext cx="3438508" cy="257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3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54772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класу. Вправа «Чи все взяли на урок?»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64FC4111-E6CB-4AE7-AC6B-FD91A111AD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7" b="6631"/>
          <a:stretch/>
        </p:blipFill>
        <p:spPr>
          <a:xfrm>
            <a:off x="904014" y="1351355"/>
            <a:ext cx="4574301" cy="4885872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xmlns="" id="{81C3F2DE-F9BC-4F94-ADCC-C9ECF60065AE}"/>
              </a:ext>
            </a:extLst>
          </p:cNvPr>
          <p:cNvSpPr/>
          <p:nvPr/>
        </p:nvSpPr>
        <p:spPr>
          <a:xfrm>
            <a:off x="6483927" y="1390428"/>
            <a:ext cx="5032207" cy="70234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694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>
                <a:solidFill>
                  <a:srgbClr val="2F3242"/>
                </a:solidFill>
              </a:rPr>
              <a:t>Голова – щоби думати.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xmlns="" id="{84B4DDB1-19F2-4129-9355-47283EADBE36}"/>
              </a:ext>
            </a:extLst>
          </p:cNvPr>
          <p:cNvSpPr/>
          <p:nvPr/>
        </p:nvSpPr>
        <p:spPr>
          <a:xfrm>
            <a:off x="6483927" y="2370399"/>
            <a:ext cx="5032207" cy="70234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694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>
                <a:solidFill>
                  <a:srgbClr val="2F3242"/>
                </a:solidFill>
              </a:rPr>
              <a:t>Очі – щоби бачити.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xmlns="" id="{98F80B7A-7092-4C05-8B8F-1C11320F7BBD}"/>
              </a:ext>
            </a:extLst>
          </p:cNvPr>
          <p:cNvSpPr/>
          <p:nvPr/>
        </p:nvSpPr>
        <p:spPr>
          <a:xfrm>
            <a:off x="6483927" y="3337837"/>
            <a:ext cx="5032207" cy="70234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694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>
                <a:solidFill>
                  <a:srgbClr val="2F3242"/>
                </a:solidFill>
              </a:rPr>
              <a:t>Вуха – щоби чути.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xmlns="" id="{FA7D727B-C46D-42C1-8F2C-3E313849BCAD}"/>
              </a:ext>
            </a:extLst>
          </p:cNvPr>
          <p:cNvSpPr/>
          <p:nvPr/>
        </p:nvSpPr>
        <p:spPr>
          <a:xfrm>
            <a:off x="6483928" y="4305276"/>
            <a:ext cx="5032208" cy="79731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694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>
                <a:solidFill>
                  <a:srgbClr val="2F3242"/>
                </a:solidFill>
              </a:rPr>
              <a:t>Руки – щоби працювати.</a:t>
            </a:r>
          </a:p>
        </p:txBody>
      </p:sp>
      <p:sp>
        <p:nvSpPr>
          <p:cNvPr id="15" name="Сердце 14">
            <a:extLst>
              <a:ext uri="{FF2B5EF4-FFF2-40B4-BE49-F238E27FC236}">
                <a16:creationId xmlns:a16="http://schemas.microsoft.com/office/drawing/2014/main" xmlns="" id="{622F9CDE-33A9-49E4-BCF5-E104680210B7}"/>
              </a:ext>
            </a:extLst>
          </p:cNvPr>
          <p:cNvSpPr/>
          <p:nvPr/>
        </p:nvSpPr>
        <p:spPr>
          <a:xfrm>
            <a:off x="3257068" y="5128591"/>
            <a:ext cx="580300" cy="622852"/>
          </a:xfrm>
          <a:prstGeom prst="hear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xmlns="" id="{408161AD-397B-4862-8B81-9BB1CF374784}"/>
              </a:ext>
            </a:extLst>
          </p:cNvPr>
          <p:cNvSpPr/>
          <p:nvPr/>
        </p:nvSpPr>
        <p:spPr>
          <a:xfrm>
            <a:off x="6483927" y="5352786"/>
            <a:ext cx="5032207" cy="79731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694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>
                <a:solidFill>
                  <a:srgbClr val="2F3242"/>
                </a:solidFill>
              </a:rPr>
              <a:t>Серце – щоби відчувати.</a:t>
            </a:r>
          </a:p>
        </p:txBody>
      </p:sp>
    </p:spTree>
    <p:extLst>
      <p:ext uri="{BB962C8B-B14F-4D97-AF65-F5344CB8AC3E}">
        <p14:creationId xmlns:p14="http://schemas.microsoft.com/office/powerpoint/2010/main" val="412264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Програма «Як почуває себе ненька Україна?» в прямому ефірі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1973D871-F8E9-49D2-B0F0-2844CCCC5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612" y="1273705"/>
            <a:ext cx="9644776" cy="542518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54EB3798-FD88-4C06-853A-DDD3032B46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694" y="3033088"/>
            <a:ext cx="664369" cy="41496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F4DF4143-1517-459E-BD87-61BD623184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477" y="3889659"/>
            <a:ext cx="3116472" cy="336578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xmlns="" id="{BEBF752B-E74B-4974-88E2-607D0C7805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0" t="9052" r="14150" b="16806"/>
          <a:stretch/>
        </p:blipFill>
        <p:spPr>
          <a:xfrm flipH="1">
            <a:off x="501314" y="4226524"/>
            <a:ext cx="2216372" cy="2366318"/>
          </a:xfrm>
          <a:prstGeom prst="rect">
            <a:avLst/>
          </a:prstGeom>
        </p:spPr>
      </p:pic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xmlns="" id="{877B13A1-60DA-45AE-AA15-944A5F7E597F}"/>
              </a:ext>
            </a:extLst>
          </p:cNvPr>
          <p:cNvSpPr/>
          <p:nvPr/>
        </p:nvSpPr>
        <p:spPr>
          <a:xfrm>
            <a:off x="266700" y="6363471"/>
            <a:ext cx="11658600" cy="229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xmlns="" id="{B85ABA71-FB8C-485A-89DE-104D54B4A742}"/>
              </a:ext>
            </a:extLst>
          </p:cNvPr>
          <p:cNvSpPr/>
          <p:nvPr/>
        </p:nvSpPr>
        <p:spPr>
          <a:xfrm>
            <a:off x="363592" y="6226573"/>
            <a:ext cx="655583" cy="450107"/>
          </a:xfrm>
          <a:prstGeom prst="rect">
            <a:avLst/>
          </a:prstGeom>
          <a:solidFill>
            <a:srgbClr val="FF53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Прямокутник 37">
            <a:extLst>
              <a:ext uri="{FF2B5EF4-FFF2-40B4-BE49-F238E27FC236}">
                <a16:creationId xmlns:a16="http://schemas.microsoft.com/office/drawing/2014/main" xmlns="" id="{31D0FF76-9E6F-4DD7-8951-8D7A59D6A5F9}"/>
              </a:ext>
            </a:extLst>
          </p:cNvPr>
          <p:cNvSpPr/>
          <p:nvPr/>
        </p:nvSpPr>
        <p:spPr>
          <a:xfrm>
            <a:off x="240024" y="1264024"/>
            <a:ext cx="1369476" cy="4979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LIVE</a:t>
            </a:r>
            <a:endParaRPr lang="uk-UA" sz="3200" b="1" dirty="0"/>
          </a:p>
        </p:txBody>
      </p:sp>
      <p:sp>
        <p:nvSpPr>
          <p:cNvPr id="39" name="Бульбашка прямої мови: прямокутна з округленими кутами 38">
            <a:extLst>
              <a:ext uri="{FF2B5EF4-FFF2-40B4-BE49-F238E27FC236}">
                <a16:creationId xmlns:a16="http://schemas.microsoft.com/office/drawing/2014/main" xmlns="" id="{4B21E80B-0553-4061-ABBB-97E9DE1F1BF0}"/>
              </a:ext>
            </a:extLst>
          </p:cNvPr>
          <p:cNvSpPr/>
          <p:nvPr/>
        </p:nvSpPr>
        <p:spPr>
          <a:xfrm>
            <a:off x="1784926" y="2105025"/>
            <a:ext cx="3358574" cy="1669615"/>
          </a:xfrm>
          <a:prstGeom prst="wedgeRoundRectCallout">
            <a:avLst>
              <a:gd name="adj1" fmla="val -35552"/>
              <a:gd name="adj2" fmla="val 705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Привіт, друзі!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А яка зараз пора року?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Який місяць?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Яке сьогодні число?</a:t>
            </a:r>
          </a:p>
        </p:txBody>
      </p:sp>
      <p:sp>
        <p:nvSpPr>
          <p:cNvPr id="40" name="Бульбашка прямої мови: прямокутна з округленими кутами 39">
            <a:extLst>
              <a:ext uri="{FF2B5EF4-FFF2-40B4-BE49-F238E27FC236}">
                <a16:creationId xmlns:a16="http://schemas.microsoft.com/office/drawing/2014/main" xmlns="" id="{8473B87A-8FC6-499A-A4D1-0F4D70A28CF5}"/>
              </a:ext>
            </a:extLst>
          </p:cNvPr>
          <p:cNvSpPr/>
          <p:nvPr/>
        </p:nvSpPr>
        <p:spPr>
          <a:xfrm>
            <a:off x="7562850" y="2405761"/>
            <a:ext cx="4362450" cy="1669615"/>
          </a:xfrm>
          <a:prstGeom prst="wedgeRoundRectCallout">
            <a:avLst>
              <a:gd name="adj1" fmla="val -2654"/>
              <a:gd name="adj2" fmla="val 659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Мої вітання!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Яким було вранці небо, коли ми йшли до школи?</a:t>
            </a:r>
          </a:p>
          <a:p>
            <a:pPr algn="ctr"/>
            <a:r>
              <a:rPr lang="uk-UA" sz="2000" b="1">
                <a:solidFill>
                  <a:schemeClr val="accent2">
                    <a:lumMod val="50000"/>
                  </a:schemeClr>
                </a:solidFill>
              </a:rPr>
              <a:t>Що стосовно опадів</a:t>
            </a:r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Кому відома температура повітря?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xmlns="" id="{AEA14DB0-14C2-4135-96D1-6330616A94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" t="4730" r="75195" b="71911"/>
          <a:stretch/>
        </p:blipFill>
        <p:spPr>
          <a:xfrm>
            <a:off x="5331685" y="1104742"/>
            <a:ext cx="621506" cy="62865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xmlns="" id="{20C6E46C-1C8C-4CE7-A0E2-3D5534BEDF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01" t="4730" r="5251" b="74391"/>
          <a:stretch/>
        </p:blipFill>
        <p:spPr>
          <a:xfrm>
            <a:off x="6048863" y="1196049"/>
            <a:ext cx="1034700" cy="56190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xmlns="" id="{6088A31A-77BF-4574-BBF7-7FF4599864D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t="4730" r="37719" b="74391"/>
          <a:stretch/>
        </p:blipFill>
        <p:spPr>
          <a:xfrm>
            <a:off x="6995683" y="1157129"/>
            <a:ext cx="1034700" cy="56190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xmlns="" id="{4E614D09-687C-42A4-9540-5D7D98A66C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7" t="27924" r="58714" b="48717"/>
          <a:stretch/>
        </p:blipFill>
        <p:spPr>
          <a:xfrm>
            <a:off x="8536451" y="1191586"/>
            <a:ext cx="1072847" cy="6286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xmlns="" id="{44CE8BF4-934D-48D5-893B-4631C53F729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0" t="49114" r="6482" b="27527"/>
          <a:stretch/>
        </p:blipFill>
        <p:spPr>
          <a:xfrm>
            <a:off x="9675376" y="1157129"/>
            <a:ext cx="907593" cy="62865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xmlns="" id="{95308696-196C-4B58-9F95-8C9A282CEA8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0" t="20272" r="24250" b="44793"/>
          <a:stretch/>
        </p:blipFill>
        <p:spPr>
          <a:xfrm>
            <a:off x="10624185" y="1023713"/>
            <a:ext cx="1097280" cy="9402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xmlns="" id="{964141BC-C1B7-44C4-97C1-B884BA08D7F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612" y="3457731"/>
            <a:ext cx="3063304" cy="29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2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9883 -7.40741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83 -7.40741E-7 L 0.21055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55 0.00093 L 0.38073 0.0018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73 0.00185 L 0.55326 0.0020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26 0.00208 L 0.7013 0.001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13 0.00185 L 0.82461 0.002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8" grpId="0" animBg="1"/>
      <p:bldP spid="39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Пригадуємо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132862" y="5640686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894" y="3516923"/>
            <a:ext cx="2348425" cy="3040805"/>
          </a:xfrm>
          <a:prstGeom prst="rect">
            <a:avLst/>
          </a:prstGeom>
        </p:spPr>
      </p:pic>
      <p:sp>
        <p:nvSpPr>
          <p:cNvPr id="11" name="Горизонтальный свиток 10"/>
          <p:cNvSpPr/>
          <p:nvPr/>
        </p:nvSpPr>
        <p:spPr>
          <a:xfrm>
            <a:off x="502689" y="1082438"/>
            <a:ext cx="9017979" cy="1176963"/>
          </a:xfrm>
          <a:prstGeom prst="horizontalScroll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/>
              <a:t>Що </a:t>
            </a:r>
            <a:r>
              <a:rPr lang="ru-RU" sz="3000" dirty="0" err="1"/>
              <a:t>означає</a:t>
            </a:r>
            <a:r>
              <a:rPr lang="ru-RU" sz="3000" dirty="0"/>
              <a:t> бути </a:t>
            </a:r>
            <a:r>
              <a:rPr lang="ru-RU" sz="3000" dirty="0" err="1"/>
              <a:t>унікальним</a:t>
            </a:r>
            <a:r>
              <a:rPr lang="ru-RU" sz="3000" dirty="0"/>
              <a:t>?</a:t>
            </a:r>
            <a:endParaRPr lang="uk-UA" sz="3000" dirty="0"/>
          </a:p>
        </p:txBody>
      </p:sp>
      <p:sp>
        <p:nvSpPr>
          <p:cNvPr id="8" name="Горизонтальный свиток 7"/>
          <p:cNvSpPr/>
          <p:nvPr/>
        </p:nvSpPr>
        <p:spPr>
          <a:xfrm>
            <a:off x="502688" y="2456969"/>
            <a:ext cx="9017979" cy="1176963"/>
          </a:xfrm>
          <a:prstGeom prst="horizont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 err="1"/>
              <a:t>Чи</a:t>
            </a:r>
            <a:r>
              <a:rPr lang="ru-RU" sz="3000" dirty="0"/>
              <a:t> </a:t>
            </a:r>
            <a:r>
              <a:rPr lang="ru-RU" sz="3000" dirty="0" err="1"/>
              <a:t>важлива</a:t>
            </a:r>
            <a:r>
              <a:rPr lang="ru-RU" sz="3000" dirty="0"/>
              <a:t> </a:t>
            </a:r>
            <a:r>
              <a:rPr lang="ru-RU" sz="3000" dirty="0" err="1"/>
              <a:t>рівність</a:t>
            </a:r>
            <a:r>
              <a:rPr lang="ru-RU" sz="3000" dirty="0"/>
              <a:t> і </a:t>
            </a:r>
            <a:r>
              <a:rPr lang="ru-RU" sz="3000" dirty="0" err="1"/>
              <a:t>справедливість</a:t>
            </a:r>
            <a:r>
              <a:rPr lang="ru-RU" sz="3000" dirty="0"/>
              <a:t> </a:t>
            </a:r>
            <a:r>
              <a:rPr lang="ru-RU" sz="3000" dirty="0" err="1"/>
              <a:t>між</a:t>
            </a:r>
            <a:r>
              <a:rPr lang="ru-RU" sz="3000" dirty="0"/>
              <a:t> людьми?</a:t>
            </a:r>
            <a:endParaRPr lang="uk-UA" sz="3000" dirty="0"/>
          </a:p>
        </p:txBody>
      </p:sp>
      <p:sp>
        <p:nvSpPr>
          <p:cNvPr id="9" name="Горизонтальный свиток 8"/>
          <p:cNvSpPr/>
          <p:nvPr/>
        </p:nvSpPr>
        <p:spPr>
          <a:xfrm>
            <a:off x="502687" y="3831500"/>
            <a:ext cx="9017979" cy="1176963"/>
          </a:xfrm>
          <a:prstGeom prst="horizontalScroll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/>
              <a:t>Яку </a:t>
            </a:r>
            <a:r>
              <a:rPr lang="ru-RU" sz="3000" dirty="0" err="1"/>
              <a:t>людину</a:t>
            </a:r>
            <a:r>
              <a:rPr lang="ru-RU" sz="3000" dirty="0"/>
              <a:t> </a:t>
            </a:r>
            <a:r>
              <a:rPr lang="ru-RU" sz="3000" dirty="0" err="1"/>
              <a:t>називають</a:t>
            </a:r>
            <a:r>
              <a:rPr lang="ru-RU" sz="3000" dirty="0"/>
              <a:t> </a:t>
            </a:r>
            <a:r>
              <a:rPr lang="ru-RU" sz="3000" dirty="0" err="1"/>
              <a:t>відповідальною</a:t>
            </a:r>
            <a:r>
              <a:rPr lang="ru-RU" sz="3000" dirty="0"/>
              <a:t>?</a:t>
            </a:r>
            <a:endParaRPr lang="uk-UA" sz="3000" dirty="0"/>
          </a:p>
        </p:txBody>
      </p:sp>
    </p:spTree>
    <p:extLst>
      <p:ext uri="{BB962C8B-B14F-4D97-AF65-F5344CB8AC3E}">
        <p14:creationId xmlns:p14="http://schemas.microsoft.com/office/powerpoint/2010/main" val="153438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89647" y="563644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124-125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Тренінгове заняття &amp;quot;Наш дружний 5-й клас&amp;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303850"/>
            <a:ext cx="7251318" cy="421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Стратегія «Читання з позначками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037" y="2006721"/>
            <a:ext cx="4372463" cy="308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38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5726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Робота в </a:t>
            </a:r>
            <a:r>
              <a:rPr lang="ru-RU" sz="2000" b="1" dirty="0" err="1">
                <a:solidFill>
                  <a:schemeClr val="bg1"/>
                </a:solidFill>
              </a:rPr>
              <a:t>парі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132862" y="5640686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75130" y="1613457"/>
            <a:ext cx="8884024" cy="2841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/>
              <a:t>Назвіть </a:t>
            </a:r>
            <a:r>
              <a:rPr lang="ru-RU" sz="4000" dirty="0" err="1"/>
              <a:t>кілька</a:t>
            </a:r>
            <a:r>
              <a:rPr lang="ru-RU" sz="4000" dirty="0"/>
              <a:t> </a:t>
            </a:r>
            <a:r>
              <a:rPr lang="ru-RU" sz="4000" dirty="0" err="1"/>
              <a:t>своїх</a:t>
            </a:r>
            <a:r>
              <a:rPr lang="ru-RU" sz="4000" dirty="0"/>
              <a:t> </a:t>
            </a:r>
            <a:r>
              <a:rPr lang="ru-RU" sz="4000" dirty="0" err="1"/>
              <a:t>щоденних</a:t>
            </a:r>
            <a:r>
              <a:rPr lang="ru-RU" sz="4000" dirty="0"/>
              <a:t> справ,</a:t>
            </a:r>
          </a:p>
          <a:p>
            <a:pPr algn="ctr"/>
            <a:r>
              <a:rPr lang="ru-RU" sz="4000" dirty="0" err="1"/>
              <a:t>що</a:t>
            </a:r>
            <a:r>
              <a:rPr lang="ru-RU" sz="4000" dirty="0"/>
              <a:t> </a:t>
            </a:r>
            <a:r>
              <a:rPr lang="ru-RU" sz="4000" dirty="0" err="1"/>
              <a:t>вимагають</a:t>
            </a:r>
            <a:r>
              <a:rPr lang="ru-RU" sz="4000" dirty="0"/>
              <a:t> </a:t>
            </a:r>
            <a:r>
              <a:rPr lang="ru-RU" sz="4000" dirty="0" err="1"/>
              <a:t>від</a:t>
            </a:r>
            <a:r>
              <a:rPr lang="ru-RU" sz="4000" dirty="0"/>
              <a:t> вас </a:t>
            </a:r>
            <a:r>
              <a:rPr lang="ru-RU" sz="4000" dirty="0" err="1"/>
              <a:t>відповідальності</a:t>
            </a:r>
            <a:r>
              <a:rPr lang="ru-RU" sz="4000" dirty="0"/>
              <a:t>.</a:t>
            </a:r>
          </a:p>
        </p:txBody>
      </p:sp>
      <p:pic>
        <p:nvPicPr>
          <p:cNvPr id="6" name="Picture 2" descr="Завдання для парної та групової роботи з української мови в 3 класі | Інші  методичні матеріали. Збірк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010" y="4670612"/>
            <a:ext cx="2731715" cy="201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78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2760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Поміркуй і дай </a:t>
            </a:r>
            <a:r>
              <a:rPr lang="ru-RU" sz="2000" b="1" dirty="0" err="1">
                <a:solidFill>
                  <a:schemeClr val="bg1"/>
                </a:solidFill>
              </a:rPr>
              <a:t>відповідь</a:t>
            </a:r>
            <a:r>
              <a:rPr lang="ru-RU" sz="2000" b="1" dirty="0">
                <a:solidFill>
                  <a:schemeClr val="bg1"/>
                </a:solidFill>
              </a:rPr>
              <a:t> на </a:t>
            </a:r>
            <a:r>
              <a:rPr lang="ru-RU" sz="2000" b="1" dirty="0" err="1">
                <a:solidFill>
                  <a:schemeClr val="bg1"/>
                </a:solidFill>
              </a:rPr>
              <a:t>запитання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89647" y="565437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Топ Bf D стикеры для Android и iOS | Gfycat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694" y="3898968"/>
            <a:ext cx="2371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с двумя скругленными противолежащими углами 17"/>
          <p:cNvSpPr/>
          <p:nvPr/>
        </p:nvSpPr>
        <p:spPr>
          <a:xfrm>
            <a:off x="788894" y="1456402"/>
            <a:ext cx="9726705" cy="3536939"/>
          </a:xfrm>
          <a:prstGeom prst="round2Diag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/>
              <a:t>Наведіть приклади </a:t>
            </a:r>
            <a:r>
              <a:rPr lang="ru-RU" sz="3500" dirty="0" err="1"/>
              <a:t>зі</a:t>
            </a:r>
            <a:r>
              <a:rPr lang="ru-RU" sz="3500" dirty="0"/>
              <a:t> </a:t>
            </a:r>
            <a:r>
              <a:rPr lang="ru-RU" sz="3500" dirty="0" err="1"/>
              <a:t>свого</a:t>
            </a:r>
            <a:r>
              <a:rPr lang="ru-RU" sz="3500" dirty="0"/>
              <a:t> </a:t>
            </a:r>
            <a:r>
              <a:rPr lang="ru-RU" sz="3500" dirty="0" err="1"/>
              <a:t>життя</a:t>
            </a:r>
            <a:r>
              <a:rPr lang="ru-RU" sz="3500" dirty="0"/>
              <a:t>, коли </a:t>
            </a:r>
            <a:r>
              <a:rPr lang="ru-RU" sz="3500" dirty="0" err="1"/>
              <a:t>події</a:t>
            </a:r>
            <a:r>
              <a:rPr lang="ru-RU" sz="3500" dirty="0"/>
              <a:t> </a:t>
            </a:r>
            <a:r>
              <a:rPr lang="ru-RU" sz="3500" dirty="0" err="1"/>
              <a:t>викликали</a:t>
            </a:r>
            <a:r>
              <a:rPr lang="ru-RU" sz="3500" dirty="0"/>
              <a:t> у вас </a:t>
            </a:r>
            <a:r>
              <a:rPr lang="ru-RU" sz="3500" dirty="0" err="1"/>
              <a:t>сильні</a:t>
            </a:r>
            <a:r>
              <a:rPr lang="ru-RU" sz="3500" dirty="0"/>
              <a:t> </a:t>
            </a:r>
            <a:r>
              <a:rPr lang="ru-RU" sz="3500" dirty="0" err="1"/>
              <a:t>емоції</a:t>
            </a:r>
            <a:r>
              <a:rPr lang="ru-RU" sz="3500" dirty="0"/>
              <a:t>, </a:t>
            </a:r>
            <a:r>
              <a:rPr lang="ru-RU" sz="3500" dirty="0" err="1"/>
              <a:t>переживання</a:t>
            </a:r>
            <a:r>
              <a:rPr lang="ru-RU" sz="3500" dirty="0"/>
              <a:t>.</a:t>
            </a:r>
          </a:p>
          <a:p>
            <a:pPr algn="ctr"/>
            <a:endParaRPr lang="ru-RU" sz="3500" dirty="0"/>
          </a:p>
          <a:p>
            <a:pPr algn="ctr"/>
            <a:r>
              <a:rPr lang="ru-RU" sz="3500" dirty="0"/>
              <a:t>Що </a:t>
            </a:r>
            <a:r>
              <a:rPr lang="ru-RU" sz="3500" dirty="0" err="1"/>
              <a:t>означає</a:t>
            </a:r>
            <a:r>
              <a:rPr lang="ru-RU" sz="3500" dirty="0"/>
              <a:t> «</a:t>
            </a:r>
            <a:r>
              <a:rPr lang="ru-RU" sz="3500" dirty="0" err="1"/>
              <a:t>володіти</a:t>
            </a:r>
            <a:r>
              <a:rPr lang="ru-RU" sz="3500" dirty="0"/>
              <a:t> собою»? </a:t>
            </a:r>
            <a:r>
              <a:rPr lang="ru-RU" sz="3500" dirty="0" err="1"/>
              <a:t>Чи</a:t>
            </a:r>
            <a:r>
              <a:rPr lang="ru-RU" sz="3500" dirty="0"/>
              <a:t> </a:t>
            </a:r>
            <a:r>
              <a:rPr lang="ru-RU" sz="3500" dirty="0" err="1"/>
              <a:t>вмієте</a:t>
            </a:r>
            <a:r>
              <a:rPr lang="ru-RU" sz="3500" dirty="0"/>
              <a:t> </a:t>
            </a:r>
            <a:r>
              <a:rPr lang="ru-RU" sz="3500" dirty="0" err="1"/>
              <a:t>ви</a:t>
            </a:r>
            <a:r>
              <a:rPr lang="ru-RU" sz="3500" dirty="0"/>
              <a:t> </a:t>
            </a:r>
            <a:r>
              <a:rPr lang="ru-RU" sz="3500" dirty="0" err="1"/>
              <a:t>володіти</a:t>
            </a:r>
            <a:r>
              <a:rPr lang="ru-RU" sz="3500" dirty="0"/>
              <a:t> собою?</a:t>
            </a:r>
            <a:endParaRPr lang="uk-UA" sz="3500" dirty="0"/>
          </a:p>
        </p:txBody>
      </p:sp>
    </p:spTree>
    <p:extLst>
      <p:ext uri="{BB962C8B-B14F-4D97-AF65-F5344CB8AC3E}">
        <p14:creationId xmlns:p14="http://schemas.microsoft.com/office/powerpoint/2010/main" val="3007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2760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Якими </a:t>
            </a:r>
            <a:r>
              <a:rPr lang="ru-RU" sz="2000" b="1" dirty="0" err="1">
                <a:solidFill>
                  <a:schemeClr val="bg1"/>
                </a:solidFill>
              </a:rPr>
              <a:t>порадами</a:t>
            </a:r>
            <a:r>
              <a:rPr lang="ru-RU" sz="2000" b="1" dirty="0">
                <a:solidFill>
                  <a:schemeClr val="bg1"/>
                </a:solidFill>
              </a:rPr>
              <a:t>, </a:t>
            </a:r>
            <a:r>
              <a:rPr lang="ru-RU" sz="2000" b="1" dirty="0" err="1">
                <a:solidFill>
                  <a:schemeClr val="bg1"/>
                </a:solidFill>
              </a:rPr>
              <a:t>наведеними</a:t>
            </a:r>
            <a:r>
              <a:rPr lang="ru-RU" sz="2000" b="1" dirty="0">
                <a:solidFill>
                  <a:schemeClr val="bg1"/>
                </a:solidFill>
              </a:rPr>
              <a:t> в таблиці, </a:t>
            </a:r>
            <a:r>
              <a:rPr lang="ru-RU" sz="2000" b="1" dirty="0" err="1">
                <a:solidFill>
                  <a:schemeClr val="bg1"/>
                </a:solidFill>
              </a:rPr>
              <a:t>ви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користуєтеся</a:t>
            </a:r>
            <a:r>
              <a:rPr lang="ru-RU" sz="2000" b="1" dirty="0">
                <a:solidFill>
                  <a:schemeClr val="bg1"/>
                </a:solidFill>
              </a:rPr>
              <a:t>? </a:t>
            </a:r>
            <a:r>
              <a:rPr lang="ru-RU" sz="2000" b="1" dirty="0" err="1">
                <a:solidFill>
                  <a:schemeClr val="bg1"/>
                </a:solidFill>
              </a:rPr>
              <a:t>Чого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маєте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ще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навчитися</a:t>
            </a:r>
            <a:r>
              <a:rPr lang="ru-RU" sz="2000" b="1" dirty="0">
                <a:solidFill>
                  <a:schemeClr val="bg1"/>
                </a:solidFill>
              </a:rPr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89647" y="565437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9" name="Picture 2" descr="Інформаційний проект &amp;quot;Книга вчить, як на світі жить&amp;quot; | Робоча програма.  Читанн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129" y="5200564"/>
            <a:ext cx="1695533" cy="157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кругленный прямоугольник 1"/>
          <p:cNvSpPr/>
          <p:nvPr/>
        </p:nvSpPr>
        <p:spPr>
          <a:xfrm>
            <a:off x="3311997" y="1370941"/>
            <a:ext cx="5761429" cy="6594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/>
              <a:t>Навчіться </a:t>
            </a:r>
            <a:r>
              <a:rPr lang="ru-RU" sz="3500" dirty="0" err="1"/>
              <a:t>володіти</a:t>
            </a:r>
            <a:r>
              <a:rPr lang="ru-RU" sz="3500" dirty="0"/>
              <a:t> собою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16697" y="2092977"/>
            <a:ext cx="2641794" cy="7879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Якщо у вас </a:t>
            </a:r>
            <a:r>
              <a:rPr lang="ru-RU" sz="2500" dirty="0" err="1"/>
              <a:t>поганий</a:t>
            </a:r>
            <a:r>
              <a:rPr lang="ru-RU" sz="2500" dirty="0"/>
              <a:t> </a:t>
            </a:r>
            <a:r>
              <a:rPr lang="ru-RU" sz="2500" dirty="0" err="1"/>
              <a:t>настрій</a:t>
            </a:r>
            <a:r>
              <a:rPr lang="ru-RU" sz="2500" dirty="0"/>
              <a:t>: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305910" y="2128299"/>
            <a:ext cx="2641793" cy="7879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Якщо </a:t>
            </a:r>
            <a:r>
              <a:rPr lang="ru-RU" sz="2500" dirty="0" err="1"/>
              <a:t>ви</a:t>
            </a:r>
            <a:endParaRPr lang="ru-RU" sz="2500" dirty="0"/>
          </a:p>
          <a:p>
            <a:pPr algn="ctr"/>
            <a:r>
              <a:rPr lang="ru-RU" sz="2500" dirty="0" err="1"/>
              <a:t>розсердилися</a:t>
            </a:r>
            <a:r>
              <a:rPr lang="ru-RU" sz="2500" dirty="0"/>
              <a:t>: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150516" y="2128914"/>
            <a:ext cx="2641794" cy="77565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Якщо </a:t>
            </a:r>
            <a:r>
              <a:rPr lang="ru-RU" sz="2500" dirty="0" err="1"/>
              <a:t>ви</a:t>
            </a:r>
            <a:r>
              <a:rPr lang="ru-RU" sz="2500" dirty="0"/>
              <a:t> погано</a:t>
            </a:r>
          </a:p>
          <a:p>
            <a:pPr algn="ctr"/>
            <a:r>
              <a:rPr lang="ru-RU" sz="2500" dirty="0" err="1"/>
              <a:t>почуваєтеся</a:t>
            </a:r>
            <a:r>
              <a:rPr lang="ru-RU" sz="2500" dirty="0"/>
              <a:t>: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89647" y="2916241"/>
            <a:ext cx="3167421" cy="262394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/>
              <a:t>Пригадайте </a:t>
            </a:r>
            <a:r>
              <a:rPr lang="ru-RU" sz="2200" dirty="0" err="1"/>
              <a:t>щось</a:t>
            </a:r>
            <a:r>
              <a:rPr lang="ru-RU" sz="2200" dirty="0"/>
              <a:t> </a:t>
            </a:r>
            <a:r>
              <a:rPr lang="ru-RU" sz="2200" dirty="0" err="1"/>
              <a:t>приємне</a:t>
            </a:r>
            <a:r>
              <a:rPr lang="ru-RU" sz="2200" dirty="0"/>
              <a:t>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dirty="0" err="1"/>
              <a:t>кумедне</a:t>
            </a:r>
            <a:r>
              <a:rPr lang="ru-RU" sz="2200" dirty="0"/>
              <a:t>,</a:t>
            </a:r>
          </a:p>
          <a:p>
            <a:pPr algn="ctr"/>
            <a:r>
              <a:rPr lang="ru-RU" sz="2200" dirty="0"/>
              <a:t>прочитайте </a:t>
            </a:r>
            <a:r>
              <a:rPr lang="ru-RU" sz="2200" dirty="0" err="1"/>
              <a:t>гумористичний</a:t>
            </a:r>
            <a:r>
              <a:rPr lang="ru-RU" sz="2200" dirty="0"/>
              <a:t> </a:t>
            </a:r>
            <a:r>
              <a:rPr lang="ru-RU" sz="2200" dirty="0" err="1"/>
              <a:t>твір</a:t>
            </a:r>
            <a:r>
              <a:rPr lang="ru-RU" sz="2200" dirty="0"/>
              <a:t>, </a:t>
            </a:r>
            <a:r>
              <a:rPr lang="ru-RU" sz="2200" dirty="0" err="1"/>
              <a:t>подивіться</a:t>
            </a:r>
            <a:r>
              <a:rPr lang="ru-RU" sz="2200" dirty="0"/>
              <a:t> на себе в </a:t>
            </a:r>
            <a:r>
              <a:rPr lang="ru-RU" sz="2200" dirty="0" err="1"/>
              <a:t>дзеркало</a:t>
            </a:r>
            <a:r>
              <a:rPr lang="ru-RU" sz="2200" dirty="0"/>
              <a:t> й </a:t>
            </a:r>
            <a:r>
              <a:rPr lang="ru-RU" sz="2200" dirty="0" err="1"/>
              <a:t>усміхніться</a:t>
            </a:r>
            <a:r>
              <a:rPr lang="ru-RU" sz="2200" dirty="0"/>
              <a:t>.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461304" y="2123168"/>
            <a:ext cx="2641793" cy="78596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Якщо у вас</a:t>
            </a:r>
          </a:p>
          <a:p>
            <a:pPr algn="ctr"/>
            <a:r>
              <a:rPr lang="ru-RU" sz="2500" dirty="0" err="1"/>
              <a:t>неприємності</a:t>
            </a:r>
            <a:r>
              <a:rPr lang="ru-RU" sz="2500" dirty="0"/>
              <a:t>: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462726" y="2945915"/>
            <a:ext cx="2640371" cy="262495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/>
              <a:t>Поділіться </a:t>
            </a:r>
            <a:r>
              <a:rPr lang="ru-RU" sz="2200" dirty="0" err="1"/>
              <a:t>своїми</a:t>
            </a:r>
            <a:endParaRPr lang="ru-RU" sz="2200" dirty="0"/>
          </a:p>
          <a:p>
            <a:pPr algn="ctr"/>
            <a:r>
              <a:rPr lang="ru-RU" sz="2200" dirty="0" err="1"/>
              <a:t>почуттями</a:t>
            </a:r>
            <a:r>
              <a:rPr lang="ru-RU" sz="2200" dirty="0"/>
              <a:t> з </a:t>
            </a:r>
            <a:r>
              <a:rPr lang="ru-RU" sz="2200" dirty="0" err="1"/>
              <a:t>близькими</a:t>
            </a:r>
            <a:r>
              <a:rPr lang="ru-RU" sz="2200" dirty="0"/>
              <a:t>, </a:t>
            </a:r>
            <a:r>
              <a:rPr lang="ru-RU" sz="2200" dirty="0" err="1"/>
              <a:t>вислухайте</a:t>
            </a:r>
            <a:r>
              <a:rPr lang="ru-RU" sz="2200" dirty="0"/>
              <a:t> </a:t>
            </a:r>
            <a:r>
              <a:rPr lang="ru-RU" sz="2200" dirty="0" err="1"/>
              <a:t>пораду</a:t>
            </a:r>
            <a:r>
              <a:rPr lang="ru-RU" sz="2200" dirty="0"/>
              <a:t>, </a:t>
            </a:r>
            <a:r>
              <a:rPr lang="ru-RU" sz="2200" dirty="0" err="1"/>
              <a:t>підтримайте</a:t>
            </a:r>
            <a:r>
              <a:rPr lang="ru-RU" sz="2200" dirty="0"/>
              <a:t> </a:t>
            </a:r>
            <a:r>
              <a:rPr lang="ru-RU" sz="2200" dirty="0" err="1"/>
              <a:t>іншу</a:t>
            </a:r>
            <a:r>
              <a:rPr lang="ru-RU" sz="2200" dirty="0"/>
              <a:t> </a:t>
            </a:r>
            <a:r>
              <a:rPr lang="ru-RU" sz="2200" dirty="0" err="1"/>
              <a:t>людину</a:t>
            </a:r>
            <a:r>
              <a:rPr lang="ru-RU" sz="2200" dirty="0"/>
              <a:t>.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6295076" y="2945915"/>
            <a:ext cx="2652627" cy="22133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err="1"/>
              <a:t>Зробіть</a:t>
            </a:r>
            <a:r>
              <a:rPr lang="ru-RU" sz="2200" dirty="0"/>
              <a:t> паузу, </a:t>
            </a:r>
            <a:r>
              <a:rPr lang="ru-RU" sz="2200" dirty="0" err="1"/>
              <a:t>полічіть</a:t>
            </a:r>
            <a:r>
              <a:rPr lang="ru-RU" sz="2200" dirty="0"/>
              <a:t> </a:t>
            </a:r>
            <a:r>
              <a:rPr lang="ru-RU" sz="2200" dirty="0" err="1"/>
              <a:t>подумки</a:t>
            </a:r>
            <a:r>
              <a:rPr lang="ru-RU" sz="2200" dirty="0"/>
              <a:t> до 10, </a:t>
            </a:r>
            <a:r>
              <a:rPr lang="ru-RU" sz="2200" dirty="0" err="1"/>
              <a:t>вибачтеся</a:t>
            </a:r>
            <a:endParaRPr lang="ru-RU" sz="2200" dirty="0"/>
          </a:p>
          <a:p>
            <a:pPr algn="ctr"/>
            <a:r>
              <a:rPr lang="ru-RU" sz="2200" dirty="0"/>
              <a:t>і </a:t>
            </a:r>
            <a:r>
              <a:rPr lang="ru-RU" sz="2200" dirty="0" err="1"/>
              <a:t>відійдіть</a:t>
            </a:r>
            <a:r>
              <a:rPr lang="ru-RU" sz="2200" dirty="0"/>
              <a:t> </a:t>
            </a:r>
            <a:r>
              <a:rPr lang="ru-RU" sz="2200" dirty="0" err="1"/>
              <a:t>убік</a:t>
            </a:r>
            <a:r>
              <a:rPr lang="ru-RU" sz="2200" dirty="0"/>
              <a:t>.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9073426" y="2945915"/>
            <a:ext cx="3014236" cy="22133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err="1"/>
              <a:t>Перегляньте</a:t>
            </a:r>
            <a:r>
              <a:rPr lang="ru-RU" sz="2200" dirty="0"/>
              <a:t> свій режим дня, </a:t>
            </a:r>
            <a:r>
              <a:rPr lang="ru-RU" sz="2200" dirty="0" err="1"/>
              <a:t>займіться</a:t>
            </a:r>
            <a:r>
              <a:rPr lang="ru-RU" sz="2200" dirty="0"/>
              <a:t> </a:t>
            </a:r>
            <a:r>
              <a:rPr lang="ru-RU" sz="2200" dirty="0" err="1"/>
              <a:t>фізкультурою</a:t>
            </a:r>
            <a:r>
              <a:rPr lang="ru-RU" sz="2200" dirty="0"/>
              <a:t>, </a:t>
            </a:r>
            <a:r>
              <a:rPr lang="ru-RU" sz="2200" dirty="0" err="1"/>
              <a:t>загартуванням</a:t>
            </a:r>
            <a:r>
              <a:rPr lang="ru-RU" sz="2200" dirty="0"/>
              <a:t>, </a:t>
            </a:r>
            <a:r>
              <a:rPr lang="ru-RU" sz="2200" dirty="0" err="1"/>
              <a:t>вийдіть</a:t>
            </a:r>
            <a:r>
              <a:rPr lang="ru-RU" sz="2200" dirty="0"/>
              <a:t> на </a:t>
            </a:r>
            <a:r>
              <a:rPr lang="ru-RU" sz="2200" dirty="0" err="1"/>
              <a:t>прогулянку</a:t>
            </a:r>
            <a:r>
              <a:rPr lang="ru-RU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354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2760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Робота </a:t>
            </a:r>
            <a:r>
              <a:rPr lang="ru-RU" sz="2000" b="1" dirty="0" err="1">
                <a:solidFill>
                  <a:schemeClr val="bg1"/>
                </a:solidFill>
              </a:rPr>
              <a:t>зі</a:t>
            </a:r>
            <a:r>
              <a:rPr lang="ru-RU" sz="2000" b="1" dirty="0">
                <a:solidFill>
                  <a:schemeClr val="bg1"/>
                </a:solidFill>
              </a:rPr>
              <a:t> схемою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89647" y="565437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9" name="Picture 2" descr="Інформаційний проект &amp;quot;Книга вчить, як на світі жить&amp;quot; | Робоча програма.  Читанн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129" y="5200564"/>
            <a:ext cx="1695533" cy="157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кругленный прямоугольник 1"/>
          <p:cNvSpPr/>
          <p:nvPr/>
        </p:nvSpPr>
        <p:spPr>
          <a:xfrm>
            <a:off x="1246095" y="1370941"/>
            <a:ext cx="10363200" cy="6594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 err="1"/>
              <a:t>Самостійність</a:t>
            </a:r>
            <a:r>
              <a:rPr lang="ru-RU" sz="3500" dirty="0"/>
              <a:t> </a:t>
            </a:r>
            <a:r>
              <a:rPr lang="ru-RU" sz="3500" dirty="0" err="1"/>
              <a:t>привчає</a:t>
            </a:r>
            <a:r>
              <a:rPr lang="ru-RU" sz="3500" dirty="0"/>
              <a:t> до </a:t>
            </a:r>
            <a:r>
              <a:rPr lang="ru-RU" sz="3500" dirty="0" err="1"/>
              <a:t>відповідальності</a:t>
            </a:r>
            <a:r>
              <a:rPr lang="ru-RU" sz="3500" dirty="0"/>
              <a:t>!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082467" y="2177194"/>
            <a:ext cx="4203522" cy="7879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 err="1"/>
              <a:t>Самостійність</a:t>
            </a:r>
            <a:r>
              <a:rPr lang="ru-RU" sz="3500" dirty="0"/>
              <a:t> –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600517" y="3067497"/>
            <a:ext cx="3167421" cy="262394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 err="1"/>
              <a:t>уміння</a:t>
            </a:r>
            <a:r>
              <a:rPr lang="ru-RU" sz="2500" dirty="0"/>
              <a:t> </a:t>
            </a:r>
            <a:r>
              <a:rPr lang="ru-RU" sz="2500" dirty="0" err="1"/>
              <a:t>виконувати</a:t>
            </a:r>
            <a:endParaRPr lang="ru-RU" sz="2500" dirty="0"/>
          </a:p>
          <a:p>
            <a:pPr algn="ctr"/>
            <a:r>
              <a:rPr lang="ru-RU" sz="2500" dirty="0" err="1"/>
              <a:t>завдання</a:t>
            </a:r>
            <a:r>
              <a:rPr lang="ru-RU" sz="2500" dirty="0"/>
              <a:t>, </a:t>
            </a:r>
            <a:r>
              <a:rPr lang="ru-RU" sz="2500" dirty="0" err="1"/>
              <a:t>робити</a:t>
            </a:r>
            <a:r>
              <a:rPr lang="ru-RU" sz="2500" dirty="0"/>
              <a:t> </a:t>
            </a:r>
            <a:r>
              <a:rPr lang="ru-RU" sz="2500" dirty="0" err="1"/>
              <a:t>справи</a:t>
            </a:r>
            <a:r>
              <a:rPr lang="ru-RU" sz="2500" dirty="0"/>
              <a:t> без </a:t>
            </a:r>
            <a:r>
              <a:rPr lang="ru-RU" sz="2500" dirty="0" err="1"/>
              <a:t>допомоги</a:t>
            </a:r>
            <a:r>
              <a:rPr lang="ru-RU" sz="2500" dirty="0"/>
              <a:t> </a:t>
            </a:r>
            <a:r>
              <a:rPr lang="ru-RU" sz="2500" dirty="0" err="1"/>
              <a:t>інших</a:t>
            </a:r>
            <a:endParaRPr lang="ru-RU" sz="2500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6706660" y="2179174"/>
            <a:ext cx="4203520" cy="78596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 err="1"/>
              <a:t>Відповідальність</a:t>
            </a:r>
            <a:r>
              <a:rPr lang="ru-RU" sz="3500" dirty="0"/>
              <a:t> –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7224709" y="3069477"/>
            <a:ext cx="3167421" cy="262495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 err="1"/>
              <a:t>уміння</a:t>
            </a:r>
            <a:r>
              <a:rPr lang="ru-RU" sz="2500" dirty="0"/>
              <a:t> </a:t>
            </a:r>
            <a:r>
              <a:rPr lang="ru-RU" sz="2500" dirty="0" err="1"/>
              <a:t>відповідати</a:t>
            </a:r>
            <a:r>
              <a:rPr lang="ru-RU" sz="2500" dirty="0"/>
              <a:t> за </a:t>
            </a:r>
            <a:r>
              <a:rPr lang="ru-RU" sz="2500" dirty="0" err="1"/>
              <a:t>свої</a:t>
            </a:r>
            <a:r>
              <a:rPr lang="ru-RU" sz="2500" dirty="0"/>
              <a:t> слова, </a:t>
            </a:r>
            <a:r>
              <a:rPr lang="ru-RU" sz="2500" dirty="0" err="1"/>
              <a:t>дії</a:t>
            </a:r>
            <a:r>
              <a:rPr lang="ru-RU" sz="2500" dirty="0"/>
              <a:t> та </a:t>
            </a:r>
            <a:r>
              <a:rPr lang="ru-RU" sz="2500" dirty="0" err="1"/>
              <a:t>вчинки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333896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8121</TotalTime>
  <Words>648</Words>
  <Application>Microsoft Office PowerPoint</Application>
  <PresentationFormat>Широкоэкранный</PresentationFormat>
  <Paragraphs>161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Monotype Corsiva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Пользователь Windows</cp:lastModifiedBy>
  <cp:revision>2234</cp:revision>
  <dcterms:created xsi:type="dcterms:W3CDTF">2018-01-05T16:38:53Z</dcterms:created>
  <dcterms:modified xsi:type="dcterms:W3CDTF">2022-05-08T16:25:47Z</dcterms:modified>
</cp:coreProperties>
</file>