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91" r:id="rId2"/>
    <p:sldId id="293" r:id="rId3"/>
    <p:sldId id="292" r:id="rId4"/>
    <p:sldId id="256" r:id="rId5"/>
    <p:sldId id="259" r:id="rId6"/>
    <p:sldId id="262" r:id="rId7"/>
    <p:sldId id="261" r:id="rId8"/>
    <p:sldId id="260" r:id="rId9"/>
    <p:sldId id="263" r:id="rId10"/>
    <p:sldId id="268" r:id="rId11"/>
    <p:sldId id="267" r:id="rId12"/>
    <p:sldId id="264" r:id="rId13"/>
    <p:sldId id="265" r:id="rId14"/>
    <p:sldId id="266" r:id="rId15"/>
    <p:sldId id="273" r:id="rId16"/>
    <p:sldId id="276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90" r:id="rId26"/>
    <p:sldId id="275" r:id="rId27"/>
    <p:sldId id="274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60573" autoAdjust="0"/>
  </p:normalViewPr>
  <p:slideViewPr>
    <p:cSldViewPr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6EE18-2829-41A3-9CB5-30F7200B787E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368C9-6591-44BF-A789-2DA998C650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978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368C9-6591-44BF-A789-2DA998C6500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aurok.com.ua/prezentaciya-peyp-art-216605.html" TargetMode="External"/><Relationship Id="rId2" Type="http://schemas.openxmlformats.org/officeDocument/2006/relationships/hyperlink" Target="https://gdz4you.com/prezentaciyi/inshi/dekupazh-majster-klas-1577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bing.com/images/search?q=%d0%bf%d0%b5%d0%b9%d0%bf+%d0%b0%d1%80%d1%82&amp;view=detailv2&amp;&amp;id=20CF30D0323D9E141368B70DE20BDAAA6EAAE2CD&amp;selectedIndex=0&amp;ccid=nW0fT2zz&amp;simid=607999720284751674&amp;thid=OIP.M9d6d1f4f6cf314b52b05386c338cbaa0o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ng.com/images/search?q=%d0%bf%d0%b5%d0%b9%d0%bf+%d0%b0%d1%80%d1%82&amp;view=detailv2&amp;&amp;id=EC71180EEFADC670B35C7605D20C56565C9B1E7C&amp;selectedIndex=119&amp;ccid=kuX9jww0&amp;simid=607997379514009390&amp;thid=OIP.M92e5fd8f0c349aab3def60734f3a8e09o0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bing.com/images/search?q=%d0%bf%d0%b5%d0%b9%d0%bf+%d0%b0%d1%80%d1%82&amp;view=detailv2&amp;qpvt=%d0%bf%d0%b5%d0%b9%d0%bf+%d0%b0%d1%80%d1%82&amp;id=A54445FA3E3C91BEC694E25EF86BECB786E83987&amp;selectedIndex=22&amp;ccid=qnO9kI6q&amp;simid=608054700158157495&amp;thid=OIP.Maa73bd908eaa533c2b530f2caa59461bo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ing.com/images/search?q=%d0%bf%d0%b5%d0%b9%d0%bf+%d0%b0%d1%80%d1%82&amp;view=detailv2&amp;&amp;id=7F6B4BA5913B6819E8A32162A790EB38A63FA072&amp;selectedIndex=45&amp;ccid=zVfjB4C1&amp;simid=608024850135977254&amp;thid=OIP.Mcd57e30780b55228773e653ce487278eo0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www.bing.com/images/search?q=%d0%bf%d0%b5%d0%b9%d0%bf+%d0%b0%d1%80%d1%82&amp;view=detailv2&amp;&amp;id=98E3844E6B23536BC59193DD79210069E3EEAA23&amp;selectedIndex=140&amp;ccid=mkgn04pH&amp;simid=608012746909223595&amp;thid=OIP.M9a4827d38a473326ba6a76472d45076co0" TargetMode="External"/><Relationship Id="rId4" Type="http://schemas.openxmlformats.org/officeDocument/2006/relationships/hyperlink" Target="http://www.bing.com/images/search?q=%d0%bf%d0%b5%d0%b9%d0%bf+%d0%b0%d1%80%d1%82&amp;view=detailv2&amp;qpvt=%d0%bf%d0%b5%d0%b9%d0%bf+%d0%b0%d1%80%d1%82&amp;id=A54445FA3E3C91BEC69488CF8CD32CDE621FF7D0&amp;selectedIndex=29&amp;ccid=nAYdjsfS&amp;simid=608050937766676315&amp;thid=OIP.M9c061d8ec7d228260e0c3ef3cc19bdb1o0" TargetMode="Externa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642918"/>
            <a:ext cx="7772400" cy="3006088"/>
          </a:xfrm>
        </p:spPr>
        <p:txBody>
          <a:bodyPr>
            <a:noAutofit/>
          </a:bodyPr>
          <a:lstStyle/>
          <a:p>
            <a:pPr algn="ctr"/>
            <a:r>
              <a:rPr lang="uk-UA" sz="2000" dirty="0" smtClean="0">
                <a:solidFill>
                  <a:srgbClr val="0070C0"/>
                </a:solidFill>
              </a:rPr>
              <a:t/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2000" dirty="0" err="1" smtClean="0">
                <a:solidFill>
                  <a:srgbClr val="FFFF00"/>
                </a:solidFill>
              </a:rPr>
              <a:t>Проєкт</a:t>
            </a:r>
            <a:r>
              <a:rPr lang="uk-UA" sz="2000" dirty="0" smtClean="0">
                <a:solidFill>
                  <a:srgbClr val="FFFF00"/>
                </a:solidFill>
              </a:rPr>
              <a:t> “ Нове життя старим </a:t>
            </a:r>
            <a:r>
              <a:rPr lang="uk-UA" sz="2000" dirty="0" err="1" smtClean="0">
                <a:solidFill>
                  <a:srgbClr val="FFFF00"/>
                </a:solidFill>
              </a:rPr>
              <a:t>речам”</a:t>
            </a:r>
            <a:r>
              <a:rPr lang="uk-UA" sz="2000" dirty="0" smtClean="0">
                <a:solidFill>
                  <a:srgbClr val="0070C0"/>
                </a:solidFill>
              </a:rPr>
              <a:t/>
            </a:r>
            <a:br>
              <a:rPr lang="uk-UA" sz="2000" dirty="0" smtClean="0">
                <a:solidFill>
                  <a:srgbClr val="0070C0"/>
                </a:solidFill>
              </a:rPr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3200" dirty="0" smtClean="0"/>
              <a:t>Виготовлення та оздоблення деталей виробу.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uk-UA" sz="3200" dirty="0" smtClean="0"/>
              <a:t>Декорування виробу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772400" cy="1285884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9-клас</a:t>
            </a:r>
            <a:endParaRPr lang="uk-UA" dirty="0" smtClean="0">
              <a:solidFill>
                <a:srgbClr val="0070C0"/>
              </a:solidFill>
            </a:endParaRPr>
          </a:p>
          <a:p>
            <a:pPr algn="ctr"/>
            <a:r>
              <a:rPr lang="uk-UA" dirty="0" smtClean="0">
                <a:solidFill>
                  <a:srgbClr val="0070C0"/>
                </a:solidFill>
              </a:rPr>
              <a:t>06.05.2021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862013" y="5157788"/>
            <a:ext cx="8281987" cy="1439862"/>
          </a:xfrm>
        </p:spPr>
        <p:txBody>
          <a:bodyPr>
            <a:normAutofit/>
          </a:bodyPr>
          <a:lstStyle/>
          <a:p>
            <a:r>
              <a:rPr lang="uk-UA" sz="2400" b="1" dirty="0" smtClean="0"/>
              <a:t>Ретельно вимити вазу і обклеїти її одношаровими серветками</a:t>
            </a:r>
            <a:endParaRPr lang="ru-RU" sz="2400" b="1" dirty="0"/>
          </a:p>
        </p:txBody>
      </p:sp>
      <p:pic>
        <p:nvPicPr>
          <p:cNvPr id="81922" name="Picture 2" descr="Пейп арт Мастер клас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2743200" cy="2376264"/>
          </a:xfrm>
          <a:prstGeom prst="rect">
            <a:avLst/>
          </a:prstGeom>
          <a:noFill/>
        </p:spPr>
      </p:pic>
      <p:pic>
        <p:nvPicPr>
          <p:cNvPr id="81924" name="Picture 4" descr="http://woman02.ru/images/stories/pejp-art-master-klass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636912"/>
            <a:ext cx="2743200" cy="2085975"/>
          </a:xfrm>
          <a:prstGeom prst="rect">
            <a:avLst/>
          </a:prstGeom>
          <a:noFill/>
        </p:spPr>
      </p:pic>
      <p:pic>
        <p:nvPicPr>
          <p:cNvPr id="81926" name="Picture 6" descr="http://woman02.ru/images/stories/pejp-art-master-klass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548680"/>
            <a:ext cx="274320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0" y="4868863"/>
            <a:ext cx="8207375" cy="1176337"/>
          </a:xfrm>
        </p:spPr>
        <p:txBody>
          <a:bodyPr>
            <a:noAutofit/>
          </a:bodyPr>
          <a:lstStyle/>
          <a:p>
            <a:r>
              <a:rPr lang="uk-UA" b="1" dirty="0"/>
              <a:t>З</a:t>
            </a:r>
            <a:r>
              <a:rPr lang="uk-UA" sz="2800" b="1" dirty="0" smtClean="0"/>
              <a:t> солоного тіста зробити декоративні елементи. Після висихання наклеїти їх на вазу</a:t>
            </a:r>
            <a:endParaRPr lang="ru-RU" sz="2800" b="1" dirty="0"/>
          </a:p>
        </p:txBody>
      </p:sp>
      <p:pic>
        <p:nvPicPr>
          <p:cNvPr id="82946" name="Picture 2" descr="http://woman02.ru/images/stories/pejp-art-master-klass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348880"/>
            <a:ext cx="3030254" cy="2304256"/>
          </a:xfrm>
          <a:prstGeom prst="rect">
            <a:avLst/>
          </a:prstGeom>
          <a:noFill/>
        </p:spPr>
      </p:pic>
      <p:pic>
        <p:nvPicPr>
          <p:cNvPr id="82948" name="Picture 4" descr="Пейп арт Мастер клас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764704"/>
            <a:ext cx="3456384" cy="3528392"/>
          </a:xfrm>
          <a:prstGeom prst="rect">
            <a:avLst/>
          </a:prstGeom>
          <a:noFill/>
        </p:spPr>
      </p:pic>
      <p:pic>
        <p:nvPicPr>
          <p:cNvPr id="82950" name="Picture 6" descr="Пейп арт Мастер класс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04664"/>
            <a:ext cx="27432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Пейп арт Мастер клас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2743200" cy="2076450"/>
          </a:xfrm>
          <a:prstGeom prst="rect">
            <a:avLst/>
          </a:prstGeom>
          <a:noFill/>
        </p:spPr>
      </p:pic>
      <p:pic>
        <p:nvPicPr>
          <p:cNvPr id="86020" name="Picture 4" descr="http://woman02.ru/images/stories/pejp-art-master-klass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2743200" cy="2085975"/>
          </a:xfrm>
          <a:prstGeom prst="rect">
            <a:avLst/>
          </a:prstGeom>
          <a:noFill/>
        </p:spPr>
      </p:pic>
      <p:pic>
        <p:nvPicPr>
          <p:cNvPr id="86022" name="Picture 6" descr="Пейп арт Мастер клас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764704"/>
            <a:ext cx="3888432" cy="432048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 idx="4294967295"/>
          </p:nvPr>
        </p:nvSpPr>
        <p:spPr>
          <a:xfrm>
            <a:off x="1079500" y="5300663"/>
            <a:ext cx="8064500" cy="1081087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Скрутити джгутики, наклеїти  </a:t>
            </a:r>
            <a:br>
              <a:rPr lang="uk-UA" dirty="0" smtClean="0"/>
            </a:br>
            <a:r>
              <a:rPr lang="uk-UA" dirty="0" smtClean="0"/>
              <a:t>              їх на вазу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Пейп арт Мастер клас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4680520" cy="3312368"/>
          </a:xfrm>
          <a:prstGeom prst="rect">
            <a:avLst/>
          </a:prstGeom>
          <a:noFill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4714884"/>
            <a:ext cx="7571184" cy="10183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Акриловою фарбою або з балончика фарбуємо вазу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Пейп арт Мастер клас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3096344" cy="3619500"/>
          </a:xfrm>
          <a:prstGeom prst="rect">
            <a:avLst/>
          </a:prstGeom>
          <a:noFill/>
        </p:spPr>
      </p:pic>
      <p:pic>
        <p:nvPicPr>
          <p:cNvPr id="83972" name="Picture 4" descr="http://woman02.ru/images/stories/pejp-art-master-klass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764704"/>
            <a:ext cx="3096344" cy="3600400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89168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   </a:t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3100" dirty="0" smtClean="0"/>
              <a:t>Виділяємо рельєф золотистою  </a:t>
            </a:r>
            <a:br>
              <a:rPr lang="uk-UA" sz="3100" dirty="0" smtClean="0"/>
            </a:br>
            <a:r>
              <a:rPr lang="uk-UA" sz="3100" dirty="0" smtClean="0"/>
              <a:t> фарбою за допомогою губки</a:t>
            </a:r>
            <a:endParaRPr lang="ru-RU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22376" y="4214818"/>
            <a:ext cx="7772400" cy="1143008"/>
          </a:xfrm>
        </p:spPr>
        <p:txBody>
          <a:bodyPr>
            <a:normAutofit/>
          </a:bodyPr>
          <a:lstStyle/>
          <a:p>
            <a:pPr algn="ctr"/>
            <a:r>
              <a:rPr lang="uk-UA" dirty="0" err="1" smtClean="0"/>
              <a:t>Декупаж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22376" y="4714884"/>
            <a:ext cx="7772400" cy="1071570"/>
          </a:xfrm>
        </p:spPr>
        <p:txBody>
          <a:bodyPr/>
          <a:lstStyle/>
          <a:p>
            <a:endParaRPr lang="uk-UA" dirty="0" smtClean="0"/>
          </a:p>
          <a:p>
            <a:endParaRPr lang="ru-RU" dirty="0"/>
          </a:p>
        </p:txBody>
      </p:sp>
      <p:pic>
        <p:nvPicPr>
          <p:cNvPr id="16390" name="Picture 6" descr="Мастер-класс &quot;Панно в технике декупаж&quot; в Хабаровске 28 июня 2018 в Ананас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1480"/>
            <a:ext cx="5962645" cy="4184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Декупаж</a:t>
            </a:r>
            <a:r>
              <a:rPr lang="ru-RU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декорування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 </a:t>
            </a:r>
            <a:r>
              <a:rPr lang="ru-RU" dirty="0" err="1" smtClean="0"/>
              <a:t>меблів</a:t>
            </a:r>
            <a:r>
              <a:rPr lang="ru-RU" dirty="0" smtClean="0"/>
              <a:t>, посуду та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предметів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</a:t>
            </a:r>
            <a:r>
              <a:rPr lang="ru-RU" dirty="0" err="1" smtClean="0"/>
              <a:t>малюнків</a:t>
            </a:r>
            <a:r>
              <a:rPr lang="ru-RU" dirty="0" smtClean="0"/>
              <a:t> та текстур.</a:t>
            </a:r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ru-RU" dirty="0" err="1" smtClean="0"/>
              <a:t>декупажі</a:t>
            </a:r>
            <a:r>
              <a:rPr lang="ru-RU" dirty="0" smtClean="0"/>
              <a:t> </a:t>
            </a:r>
            <a:r>
              <a:rPr lang="ru-RU" dirty="0" err="1" smtClean="0"/>
              <a:t>зображення</a:t>
            </a:r>
            <a:r>
              <a:rPr lang="ru-RU" dirty="0" smtClean="0"/>
              <a:t> </a:t>
            </a:r>
            <a:r>
              <a:rPr lang="ru-RU" dirty="0" err="1" smtClean="0"/>
              <a:t>вирізаються</a:t>
            </a:r>
            <a:r>
              <a:rPr lang="ru-RU" dirty="0" smtClean="0"/>
              <a:t> та </a:t>
            </a:r>
            <a:r>
              <a:rPr lang="ru-RU" dirty="0" err="1" smtClean="0"/>
              <a:t>приклеюються</a:t>
            </a:r>
            <a:r>
              <a:rPr lang="ru-RU" dirty="0" smtClean="0"/>
              <a:t> на </a:t>
            </a:r>
            <a:r>
              <a:rPr lang="ru-RU" dirty="0" err="1" smtClean="0"/>
              <a:t>попередньо</a:t>
            </a:r>
            <a:r>
              <a:rPr lang="ru-RU" dirty="0" smtClean="0"/>
              <a:t> </a:t>
            </a:r>
            <a:r>
              <a:rPr lang="ru-RU" dirty="0" err="1" smtClean="0"/>
              <a:t>проґрунтовану</a:t>
            </a:r>
            <a:r>
              <a:rPr lang="ru-RU" dirty="0" smtClean="0"/>
              <a:t> </a:t>
            </a:r>
            <a:r>
              <a:rPr lang="ru-RU" dirty="0" err="1" smtClean="0"/>
              <a:t>поверхню</a:t>
            </a:r>
            <a:r>
              <a:rPr lang="ru-RU" dirty="0" smtClean="0"/>
              <a:t>.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для </a:t>
            </a:r>
            <a:r>
              <a:rPr lang="ru-RU" dirty="0" err="1" smtClean="0"/>
              <a:t>закріплення</a:t>
            </a:r>
            <a:r>
              <a:rPr lang="ru-RU" dirty="0" smtClean="0"/>
              <a:t> </a:t>
            </a:r>
            <a:r>
              <a:rPr lang="ru-RU" dirty="0" err="1" smtClean="0"/>
              <a:t>виріб</a:t>
            </a:r>
            <a:r>
              <a:rPr lang="ru-RU" dirty="0" smtClean="0"/>
              <a:t> </a:t>
            </a:r>
            <a:r>
              <a:rPr lang="ru-RU" dirty="0" err="1" smtClean="0"/>
              <a:t>покривається</a:t>
            </a:r>
            <a:r>
              <a:rPr lang="ru-RU" dirty="0" smtClean="0"/>
              <a:t> лаком. До заготовок для </a:t>
            </a:r>
            <a:r>
              <a:rPr lang="ru-RU" dirty="0" err="1" smtClean="0"/>
              <a:t>розпису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приклеювати</a:t>
            </a:r>
            <a:r>
              <a:rPr lang="ru-RU" dirty="0" smtClean="0"/>
              <a:t> </a:t>
            </a:r>
            <a:r>
              <a:rPr lang="ru-RU" dirty="0" err="1" smtClean="0"/>
              <a:t>пір’ячко</a:t>
            </a:r>
            <a:r>
              <a:rPr lang="ru-RU" dirty="0" smtClean="0"/>
              <a:t>, листочки, </a:t>
            </a:r>
            <a:r>
              <a:rPr lang="ru-RU" dirty="0" err="1" smtClean="0"/>
              <a:t>мереживо</a:t>
            </a:r>
            <a:r>
              <a:rPr lang="ru-RU" dirty="0" smtClean="0"/>
              <a:t>, </a:t>
            </a:r>
            <a:r>
              <a:rPr lang="ru-RU" dirty="0" err="1" smtClean="0"/>
              <a:t>доповнювати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різноманітним</a:t>
            </a:r>
            <a:r>
              <a:rPr lang="ru-RU" dirty="0" smtClean="0"/>
              <a:t> </a:t>
            </a:r>
            <a:r>
              <a:rPr lang="ru-RU" dirty="0" err="1" smtClean="0"/>
              <a:t>матеріалом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</a:p>
          <a:p>
            <a:r>
              <a:rPr lang="ru-RU" dirty="0" err="1" smtClean="0"/>
              <a:t>Уперше</a:t>
            </a:r>
            <a:r>
              <a:rPr lang="ru-RU" dirty="0" smtClean="0"/>
              <a:t>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техніка</a:t>
            </a:r>
            <a:r>
              <a:rPr lang="ru-RU" dirty="0" smtClean="0"/>
              <a:t> </a:t>
            </a:r>
            <a:r>
              <a:rPr lang="ru-RU" dirty="0" err="1" smtClean="0"/>
              <a:t>була</a:t>
            </a:r>
            <a:r>
              <a:rPr lang="ru-RU" dirty="0" smtClean="0"/>
              <a:t> </a:t>
            </a:r>
            <a:r>
              <a:rPr lang="ru-RU" dirty="0" err="1" smtClean="0"/>
              <a:t>використана</a:t>
            </a:r>
            <a:r>
              <a:rPr lang="ru-RU" dirty="0" smtClean="0"/>
              <a:t> в XV </a:t>
            </a:r>
            <a:r>
              <a:rPr lang="ru-RU" dirty="0" err="1" smtClean="0"/>
              <a:t>столітті</a:t>
            </a:r>
            <a:r>
              <a:rPr lang="ru-RU" dirty="0" smtClean="0"/>
              <a:t> в </a:t>
            </a:r>
            <a:r>
              <a:rPr lang="ru-RU" dirty="0" err="1" smtClean="0"/>
              <a:t>Німеччині</a:t>
            </a:r>
            <a:r>
              <a:rPr lang="ru-RU" dirty="0" smtClean="0"/>
              <a:t> </a:t>
            </a:r>
            <a:r>
              <a:rPr lang="ru-RU" dirty="0" err="1" smtClean="0"/>
              <a:t>майстрами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займались</a:t>
            </a:r>
            <a:r>
              <a:rPr lang="ru-RU" dirty="0" smtClean="0"/>
              <a:t> </a:t>
            </a:r>
            <a:r>
              <a:rPr lang="ru-RU" dirty="0" err="1" smtClean="0"/>
              <a:t>виготовленням</a:t>
            </a:r>
            <a:r>
              <a:rPr lang="ru-RU" dirty="0" smtClean="0"/>
              <a:t> </a:t>
            </a:r>
            <a:r>
              <a:rPr lang="ru-RU" dirty="0" err="1" smtClean="0"/>
              <a:t>меблів</a:t>
            </a:r>
            <a:r>
              <a:rPr lang="ru-RU" dirty="0" smtClean="0"/>
              <a:t>. </a:t>
            </a:r>
            <a:endParaRPr lang="ru-RU" dirty="0"/>
          </a:p>
        </p:txBody>
      </p:sp>
      <p:pic>
        <p:nvPicPr>
          <p:cNvPr id="5" name="Picture 4" descr="http://forum.grodno.net/index.php?PHPSESSID=dj0s7p2qg518fofhfgmlu7dd03&amp;action=dlattach;topic=303192.0;attach=608435;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4429132"/>
            <a:ext cx="2263722" cy="1697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255488" cy="1362075"/>
          </a:xfrm>
        </p:spPr>
        <p:txBody>
          <a:bodyPr>
            <a:normAutofit fontScale="90000"/>
          </a:bodyPr>
          <a:lstStyle/>
          <a:p>
            <a:pPr algn="l"/>
            <a:r>
              <a:rPr lang="uk-UA" dirty="0" smtClean="0">
                <a:latin typeface="Calibri" pitchFamily="34" charset="0"/>
              </a:rPr>
              <a:t>Декупаж – вид мистецтва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714348" y="1628800"/>
            <a:ext cx="7134524" cy="1296144"/>
          </a:xfrm>
        </p:spPr>
        <p:txBody>
          <a:bodyPr>
            <a:normAutofit lnSpcReduction="10000"/>
          </a:bodyPr>
          <a:lstStyle/>
          <a:p>
            <a:r>
              <a:rPr lang="uk-UA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Декупаж 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 декоративна техніка по тканині, склу, дереву ( та інших поверхнях), що полягає у вирізуванні візерунків із різних матеріалів та наклеюванні їх на поверхню, що декорується. 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http://magspace.ru/uploads/2011/08/28/18606/6d6e6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496"/>
            <a:ext cx="3214710" cy="3563102"/>
          </a:xfrm>
          <a:prstGeom prst="rect">
            <a:avLst/>
          </a:prstGeom>
          <a:noFill/>
        </p:spPr>
      </p:pic>
      <p:pic>
        <p:nvPicPr>
          <p:cNvPr id="6" name="Picture 4" descr="Новая жизнь старых вещей: свежие идеи декупажа своими руками"/>
          <p:cNvPicPr>
            <a:picLocks noChangeAspect="1" noChangeArrowheads="1"/>
          </p:cNvPicPr>
          <p:nvPr/>
        </p:nvPicPr>
        <p:blipFill>
          <a:blip r:embed="rId3"/>
          <a:srcRect r="49643"/>
          <a:stretch>
            <a:fillRect/>
          </a:stretch>
        </p:blipFill>
        <p:spPr bwMode="auto">
          <a:xfrm>
            <a:off x="5429256" y="3000372"/>
            <a:ext cx="3049205" cy="3436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0"/>
            <a:ext cx="4824536" cy="1362075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Напрями декупажа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 rot="10800000">
            <a:off x="0" y="1428736"/>
            <a:ext cx="7992888" cy="5256584"/>
          </a:xfrm>
        </p:spPr>
        <p:txBody>
          <a:bodyPr/>
          <a:lstStyle/>
          <a:p>
            <a:r>
              <a:rPr lang="uk-UA" dirty="0" smtClean="0"/>
              <a:t>                            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42976" y="2000240"/>
            <a:ext cx="2928958" cy="12961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Традиційний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1361280" y="3639324"/>
            <a:ext cx="714380" cy="150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3" idx="2"/>
          </p:cNvCxnSpPr>
          <p:nvPr/>
        </p:nvCxnSpPr>
        <p:spPr>
          <a:xfrm rot="16200000" flipH="1" flipV="1">
            <a:off x="3035498" y="1214090"/>
            <a:ext cx="746300" cy="117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357158" y="3929066"/>
            <a:ext cx="1928826" cy="1071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Із серветок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500298" y="3357562"/>
            <a:ext cx="114300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285852" y="4857760"/>
            <a:ext cx="2571768" cy="1143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 Із синтетичних матеріалів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5" name="Прямая со стрелкой 24"/>
          <p:cNvCxnSpPr>
            <a:endCxn id="33" idx="1"/>
          </p:cNvCxnSpPr>
          <p:nvPr/>
        </p:nvCxnSpPr>
        <p:spPr>
          <a:xfrm rot="16200000" flipH="1">
            <a:off x="5004489" y="1639188"/>
            <a:ext cx="759818" cy="33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2857488" y="3929066"/>
            <a:ext cx="2286016" cy="10715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Із  тканин на тканинах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" name="Прямая со стрелкой 30"/>
          <p:cNvCxnSpPr>
            <a:endCxn id="19" idx="0"/>
          </p:cNvCxnSpPr>
          <p:nvPr/>
        </p:nvCxnSpPr>
        <p:spPr>
          <a:xfrm rot="16200000" flipH="1">
            <a:off x="1785918" y="4071942"/>
            <a:ext cx="1357320" cy="21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143504" y="2000240"/>
            <a:ext cx="2802042" cy="12858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Об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uk-UA" dirty="0" smtClean="0">
                <a:solidFill>
                  <a:schemeClr val="accent2">
                    <a:lumMod val="50000"/>
                  </a:schemeClr>
                </a:solidFill>
              </a:rPr>
              <a:t>ємний декупаж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643446"/>
            <a:ext cx="8183880" cy="133731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Інструменти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uk-UA" dirty="0" smtClean="0"/>
              <a:t>Матеріали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2981332"/>
          </a:xfrm>
        </p:spPr>
        <p:txBody>
          <a:bodyPr/>
          <a:lstStyle/>
          <a:p>
            <a:r>
              <a:rPr lang="uk-UA" dirty="0" smtClean="0"/>
              <a:t>Ножиці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Пензлик                                                                         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052770"/>
          </a:xfrm>
        </p:spPr>
        <p:txBody>
          <a:bodyPr/>
          <a:lstStyle/>
          <a:p>
            <a:r>
              <a:rPr lang="uk-UA" dirty="0" smtClean="0"/>
              <a:t>Клей,трьохшарова серветка, лак</a:t>
            </a:r>
            <a:endParaRPr lang="ru-RU" dirty="0"/>
          </a:p>
        </p:txBody>
      </p:sp>
      <p:pic>
        <p:nvPicPr>
          <p:cNvPr id="6" name="Содержимое 3" descr="x_ae1808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667501">
            <a:off x="2283961" y="1664285"/>
            <a:ext cx="1675271" cy="17057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58" name="Picture 2" descr="http://microstocker.com.ua/upload/image/fotos/big/f5ae68348b09c7b1da532abac56c04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4143380"/>
            <a:ext cx="1785950" cy="1558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Мистецтво декупажу - чари своїми руками - Острів знань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2974" y="2571744"/>
            <a:ext cx="3982826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142852"/>
            <a:ext cx="8183880" cy="1000132"/>
          </a:xfrm>
        </p:spPr>
        <p:txBody>
          <a:bodyPr/>
          <a:lstStyle/>
          <a:p>
            <a:r>
              <a:rPr lang="uk-UA" dirty="0" smtClean="0"/>
              <a:t>Мета уроку: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214422"/>
            <a:ext cx="8183880" cy="4714908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розширити й систематизувати знання учнів про способи художнього оздоблення виробів технікою  </a:t>
            </a:r>
            <a:r>
              <a:rPr lang="uk-UA" dirty="0" err="1" smtClean="0"/>
              <a:t>пейп-арт</a:t>
            </a:r>
            <a:r>
              <a:rPr lang="uk-UA" dirty="0" smtClean="0"/>
              <a:t>, де</a:t>
            </a:r>
            <a:r>
              <a:rPr lang="en-US" dirty="0" smtClean="0"/>
              <a:t>- </a:t>
            </a:r>
            <a:r>
              <a:rPr lang="uk-UA" dirty="0" smtClean="0"/>
              <a:t>купаж</a:t>
            </a:r>
            <a:r>
              <a:rPr lang="en-US" dirty="0" smtClean="0"/>
              <a:t>;</a:t>
            </a:r>
            <a:r>
              <a:rPr lang="uk-UA" dirty="0" smtClean="0"/>
              <a:t> формувати ціннісне ставлення до праці, мистецтва; дотримання правил безпечної праці</a:t>
            </a:r>
            <a:r>
              <a:rPr lang="ru-RU" dirty="0" smtClean="0"/>
              <a:t>; </a:t>
            </a:r>
          </a:p>
          <a:p>
            <a:pPr lvl="0"/>
            <a:r>
              <a:rPr lang="uk-UA" dirty="0" smtClean="0"/>
              <a:t>розвивати пізнавальну діяльність, активізувати творчу уяву; розвивати спостережливість, художній смак;</a:t>
            </a:r>
            <a:endParaRPr lang="ru-RU" dirty="0" smtClean="0"/>
          </a:p>
          <a:p>
            <a:r>
              <a:rPr lang="uk-UA" i="1" dirty="0" smtClean="0"/>
              <a:t> </a:t>
            </a:r>
            <a:r>
              <a:rPr lang="ru-RU" dirty="0" err="1" smtClean="0"/>
              <a:t>сприяти</a:t>
            </a:r>
            <a:r>
              <a:rPr lang="ru-RU" dirty="0" smtClean="0"/>
              <a:t> </a:t>
            </a:r>
            <a:r>
              <a:rPr lang="ru-RU" dirty="0" err="1" smtClean="0"/>
              <a:t>вихованню</a:t>
            </a:r>
            <a:r>
              <a:rPr lang="ru-RU" dirty="0" smtClean="0"/>
              <a:t> </a:t>
            </a:r>
            <a:r>
              <a:rPr lang="ru-RU" dirty="0" err="1" smtClean="0"/>
              <a:t>культури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,</a:t>
            </a:r>
            <a:r>
              <a:rPr lang="uk-UA" dirty="0" smtClean="0"/>
              <a:t> наполегливості, уважності</a:t>
            </a:r>
            <a:r>
              <a:rPr lang="en-US" dirty="0" smtClean="0"/>
              <a:t>.</a:t>
            </a:r>
            <a:r>
              <a:rPr lang="ru-RU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r>
              <a:rPr lang="ru-RU" b="1" dirty="0" err="1" smtClean="0">
                <a:solidFill>
                  <a:srgbClr val="FF0000"/>
                </a:solidFill>
              </a:rPr>
              <a:t>Очікувані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навчальні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результати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 </a:t>
            </a:r>
            <a:endParaRPr lang="ru-RU" dirty="0" smtClean="0"/>
          </a:p>
          <a:p>
            <a:r>
              <a:rPr lang="uk-UA" dirty="0" smtClean="0"/>
              <a:t>1</a:t>
            </a:r>
            <a:r>
              <a:rPr lang="ru-RU" dirty="0" smtClean="0"/>
              <a:t>. </a:t>
            </a:r>
            <a:r>
              <a:rPr lang="ru-RU" dirty="0" err="1" smtClean="0"/>
              <a:t>Уміння</a:t>
            </a:r>
            <a:r>
              <a:rPr lang="ru-RU" dirty="0" smtClean="0"/>
              <a:t> </a:t>
            </a:r>
            <a:r>
              <a:rPr lang="ru-RU" dirty="0" err="1" smtClean="0"/>
              <a:t>виконувати</a:t>
            </a:r>
            <a:r>
              <a:rPr lang="ru-RU" dirty="0" smtClean="0"/>
              <a:t> </a:t>
            </a:r>
            <a:r>
              <a:rPr lang="ru-RU" dirty="0" err="1" smtClean="0"/>
              <a:t>оздоблення</a:t>
            </a:r>
            <a:r>
              <a:rPr lang="ru-RU" dirty="0" smtClean="0"/>
              <a:t> </a:t>
            </a:r>
            <a:r>
              <a:rPr lang="ru-RU" dirty="0" err="1" smtClean="0"/>
              <a:t>вироб</a:t>
            </a:r>
            <a:r>
              <a:rPr lang="uk-UA" dirty="0" smtClean="0"/>
              <a:t>у</a:t>
            </a:r>
            <a:r>
              <a:rPr lang="ru-RU" dirty="0" smtClean="0"/>
              <a:t>.</a:t>
            </a:r>
          </a:p>
          <a:p>
            <a:r>
              <a:rPr lang="uk-UA" dirty="0" smtClean="0"/>
              <a:t>2</a:t>
            </a:r>
            <a:r>
              <a:rPr lang="ru-RU" dirty="0" smtClean="0"/>
              <a:t>.</a:t>
            </a:r>
            <a:r>
              <a:rPr lang="ru-RU" smtClean="0"/>
              <a:t> Уміння</a:t>
            </a:r>
            <a:r>
              <a:rPr lang="ru-RU" dirty="0" smtClean="0"/>
              <a:t> </a:t>
            </a:r>
            <a:r>
              <a:rPr lang="ru-RU" dirty="0" err="1" smtClean="0"/>
              <a:t>дотримуватися</a:t>
            </a:r>
            <a:r>
              <a:rPr lang="ru-RU" dirty="0" smtClean="0"/>
              <a:t> правил </a:t>
            </a:r>
            <a:r>
              <a:rPr lang="ru-RU" dirty="0" err="1" smtClean="0"/>
              <a:t>безпечної</a:t>
            </a:r>
            <a:r>
              <a:rPr lang="ru-RU" dirty="0" smtClean="0"/>
              <a:t> </a:t>
            </a:r>
            <a:r>
              <a:rPr lang="uk-UA" dirty="0" smtClean="0"/>
              <a:t>праці та санітарно-гігієнічних вимог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оздоблення</a:t>
            </a:r>
            <a:r>
              <a:rPr lang="uk-UA" dirty="0" smtClean="0"/>
              <a:t> виробу</a:t>
            </a:r>
            <a:r>
              <a:rPr lang="ru-RU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0"/>
            <a:ext cx="6357982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uk-UA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uk-UA" b="1" dirty="0" smtClean="0">
                <a:solidFill>
                  <a:srgbClr val="002060"/>
                </a:solidFill>
              </a:rPr>
              <a:t>КЛЕЙ І ФАРБИ</a:t>
            </a:r>
          </a:p>
          <a:p>
            <a:pPr>
              <a:buNone/>
            </a:pPr>
            <a:r>
              <a:rPr lang="ru-RU" dirty="0" smtClean="0"/>
              <a:t>  </a:t>
            </a:r>
          </a:p>
          <a:p>
            <a:pPr>
              <a:buNone/>
            </a:pPr>
            <a:r>
              <a:rPr lang="uk-UA" sz="1800" b="1" dirty="0" smtClean="0">
                <a:solidFill>
                  <a:srgbClr val="002060"/>
                </a:solidFill>
              </a:rPr>
              <a:t>Фарба</a:t>
            </a:r>
            <a:r>
              <a:rPr lang="uk-UA" sz="1800" dirty="0" smtClean="0"/>
              <a:t>  потрібна, щоб надати предмету бажаного кольору, або оновити старий виріб.</a:t>
            </a:r>
            <a:endParaRPr lang="ru-RU" sz="1800" dirty="0" smtClean="0"/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1800" b="1" dirty="0" smtClean="0">
                <a:solidFill>
                  <a:srgbClr val="002060"/>
                </a:solidFill>
              </a:rPr>
              <a:t>Клей</a:t>
            </a:r>
            <a:r>
              <a:rPr lang="ru-RU" sz="1800" dirty="0" smtClean="0"/>
              <a:t> вам знадобиться для приклеювання малюнків. </a:t>
            </a:r>
            <a:r>
              <a:rPr lang="uk-UA" sz="1800" dirty="0" smtClean="0"/>
              <a:t>В декупажі із серветок клей водночас виконує функцію</a:t>
            </a:r>
            <a:r>
              <a:rPr lang="en-US" sz="1800" dirty="0" smtClean="0"/>
              <a:t> </a:t>
            </a:r>
            <a:r>
              <a:rPr lang="uk-UA" sz="1800" dirty="0" smtClean="0"/>
              <a:t>оздоблювального лаку. Тонка декоративна поверхня серветки  легко рветься. Вона може утворювати зморшки і непривабливі складки, тому для її наклеювання потрібний клей для декупажу.</a:t>
            </a:r>
          </a:p>
          <a:p>
            <a:pPr>
              <a:buNone/>
            </a:pPr>
            <a:endParaRPr lang="uk-UA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uk-UA" sz="2000" b="1" dirty="0" smtClean="0">
                <a:solidFill>
                  <a:srgbClr val="002060"/>
                </a:solidFill>
              </a:rPr>
              <a:t>Основи для декупажу</a:t>
            </a:r>
            <a:r>
              <a:rPr lang="uk-UA" sz="2800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uk-UA" sz="1800" dirty="0" smtClean="0"/>
              <a:t>дерево, картон, метал, кераміка, скло, пластик, шпаклівка – не існує матеріалу, який не можна було б прикрасити, використовуючи техніку декупажу.</a:t>
            </a:r>
            <a:endParaRPr lang="ru-R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482" name="Picture 2" descr="http://www.prodayka.ru/images/79362_20100606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40" y="357166"/>
            <a:ext cx="1847863" cy="1788254"/>
          </a:xfrm>
          <a:prstGeom prst="rect">
            <a:avLst/>
          </a:prstGeom>
          <a:noFill/>
        </p:spPr>
      </p:pic>
      <p:pic>
        <p:nvPicPr>
          <p:cNvPr id="20484" name="Picture 4" descr="http://s.chudomama.com/purchases/uploads/606/511/60c3d8aae8b626077bc0570a5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2857496"/>
            <a:ext cx="1336292" cy="2386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714356"/>
            <a:ext cx="8183880" cy="4003948"/>
          </a:xfrm>
        </p:spPr>
        <p:txBody>
          <a:bodyPr/>
          <a:lstStyle/>
          <a:p>
            <a:pPr>
              <a:buNone/>
            </a:pPr>
            <a:endParaRPr lang="uk-UA" dirty="0" smtClean="0"/>
          </a:p>
          <a:p>
            <a:pPr algn="ctr"/>
            <a:r>
              <a:rPr lang="uk-UA" dirty="0" smtClean="0"/>
              <a:t>Декорування шкатулки в техніці </a:t>
            </a:r>
            <a:r>
              <a:rPr lang="uk-UA" dirty="0" err="1" smtClean="0"/>
              <a:t>декупаж</a:t>
            </a:r>
            <a:endParaRPr lang="ru-RU" dirty="0"/>
          </a:p>
        </p:txBody>
      </p:sp>
      <p:pic>
        <p:nvPicPr>
          <p:cNvPr id="21506" name="Picture 2" descr="http://stat17.privet.ru/lr/092e8d8d73e0a88524ce12ab534197e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428868"/>
            <a:ext cx="4666840" cy="3647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57232"/>
            <a:ext cx="7300664" cy="5598504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Виберіть вподобаний малюнок і виріжте його.</a:t>
            </a:r>
          </a:p>
          <a:p>
            <a:r>
              <a:rPr lang="uk-UA" sz="2400" dirty="0" smtClean="0"/>
              <a:t>Розділіть серветку на шари, далі працюйте тільки з верхнім, кольоровим шаром.</a:t>
            </a:r>
            <a:endParaRPr lang="ru-RU" sz="2400" dirty="0"/>
          </a:p>
        </p:txBody>
      </p:sp>
      <p:pic>
        <p:nvPicPr>
          <p:cNvPr id="22530" name="Picture 2" descr="http://lubov-plus.org.ua/wp-content/uploads/2011/09/hobi-dekupaz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643182"/>
            <a:ext cx="3340297" cy="3078313"/>
          </a:xfrm>
          <a:prstGeom prst="rect">
            <a:avLst/>
          </a:prstGeom>
          <a:noFill/>
        </p:spPr>
      </p:pic>
      <p:pic>
        <p:nvPicPr>
          <p:cNvPr id="22532" name="Picture 4" descr="http://img0.liveinternet.ru/images/attach/c/1/59/392/59392977_step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2643182"/>
            <a:ext cx="3348880" cy="316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0648"/>
            <a:ext cx="7992888" cy="6408712"/>
          </a:xfrm>
        </p:spPr>
        <p:txBody>
          <a:bodyPr>
            <a:normAutofit/>
          </a:bodyPr>
          <a:lstStyle/>
          <a:p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Нанесіть клей на поверхню і накладіть вирізаний мотив. Покрийте двома шарами клею, який відповідає вашій поверхні. Серветка повинна повністю просочитися клеєм, малюнок треба ретельно і дуже акуратно розладити пензлем</a:t>
            </a:r>
            <a:r>
              <a:rPr lang="uk-UA" sz="1800" dirty="0" smtClean="0"/>
              <a:t>.</a:t>
            </a:r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/>
          </a:p>
          <a:p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Почекайте поки робота висохне.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http://megdunami.com/images/original/megdunami/assets/images/prs/good/70438_jan_decoup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285992"/>
            <a:ext cx="2664296" cy="2791125"/>
          </a:xfrm>
          <a:prstGeom prst="rect">
            <a:avLst/>
          </a:prstGeom>
          <a:noFill/>
        </p:spPr>
      </p:pic>
      <p:pic>
        <p:nvPicPr>
          <p:cNvPr id="23556" name="Picture 4" descr="http://megdunami.com/images/original/megdunami/assets/images/prs/good/70438_jan_decouptab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428868"/>
            <a:ext cx="2878159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332656"/>
            <a:ext cx="2286016" cy="732696"/>
          </a:xfrm>
        </p:spPr>
        <p:txBody>
          <a:bodyPr>
            <a:normAutofit/>
          </a:bodyPr>
          <a:lstStyle/>
          <a:p>
            <a:r>
              <a:rPr lang="uk-UA" dirty="0" smtClean="0"/>
              <a:t>Вироби:</a:t>
            </a:r>
            <a:endParaRPr lang="ru-RU" dirty="0"/>
          </a:p>
        </p:txBody>
      </p:sp>
      <p:pic>
        <p:nvPicPr>
          <p:cNvPr id="24578" name="Picture 2" descr="http://img-fotki.yandex.ru/get/4509/pao58.31/0_5a247_a008e6a1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2890580" cy="3185212"/>
          </a:xfrm>
          <a:prstGeom prst="rect">
            <a:avLst/>
          </a:prstGeom>
          <a:noFill/>
        </p:spPr>
      </p:pic>
      <p:pic>
        <p:nvPicPr>
          <p:cNvPr id="4098" name="Picture 2" descr="МИСТЕЦТВО ДЕКУПАЖУ | Картонно-паперова фабрика &quot;Папір-Мал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57166"/>
            <a:ext cx="3377493" cy="2167988"/>
          </a:xfrm>
          <a:prstGeom prst="rect">
            <a:avLst/>
          </a:prstGeom>
          <a:noFill/>
        </p:spPr>
      </p:pic>
      <p:pic>
        <p:nvPicPr>
          <p:cNvPr id="4100" name="Picture 4" descr="Основи техніки декупажу для початківці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2714620"/>
            <a:ext cx="4716827" cy="3071834"/>
          </a:xfrm>
          <a:prstGeom prst="rect">
            <a:avLst/>
          </a:prstGeom>
          <a:noFill/>
        </p:spPr>
      </p:pic>
      <p:sp>
        <p:nvSpPr>
          <p:cNvPr id="4102" name="AutoShape 6" descr="Хенд мейд - декупаж Hand Made - все про рукоділл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Хенд мейд - декупаж Hand Made - все про рукоділл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6" name="Picture 10" descr="Хенд мейд - декупаж Hand Made - все про рукоділля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1000108"/>
            <a:ext cx="3419730" cy="1643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club443.ru/uploads/105/post-11338635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3069781" cy="2786082"/>
          </a:xfrm>
          <a:prstGeom prst="rect">
            <a:avLst/>
          </a:prstGeom>
          <a:noFill/>
        </p:spPr>
      </p:pic>
      <p:pic>
        <p:nvPicPr>
          <p:cNvPr id="27656" name="Picture 8" descr="http://img1.liveinternet.ru/images/attach/c/8/100/852/100852055_a28b786c59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6576" y="3786190"/>
            <a:ext cx="3051617" cy="2850162"/>
          </a:xfrm>
          <a:prstGeom prst="rect">
            <a:avLst/>
          </a:prstGeom>
          <a:noFill/>
        </p:spPr>
      </p:pic>
      <p:pic>
        <p:nvPicPr>
          <p:cNvPr id="6" name="Picture 2" descr="Декупаж лейки. Мастер-класс с фото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786190"/>
            <a:ext cx="3123019" cy="2735827"/>
          </a:xfrm>
          <a:prstGeom prst="rect">
            <a:avLst/>
          </a:prstGeom>
          <a:noFill/>
        </p:spPr>
      </p:pic>
      <p:pic>
        <p:nvPicPr>
          <p:cNvPr id="7" name="Picture 2" descr="Идеи декупажа бутылок для дома - Строительство и ремонт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57818" y="785794"/>
            <a:ext cx="2905144" cy="2666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ІІ. Практична частина роботи. 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uk-UA" sz="2200" dirty="0" smtClean="0"/>
              <a:t>Продовжуємо роботу з виготовлення власного виробу. </a:t>
            </a:r>
            <a:endParaRPr lang="ru-RU" sz="2200" dirty="0" smtClean="0"/>
          </a:p>
          <a:p>
            <a:endParaRPr lang="uk-UA" b="1" dirty="0" smtClean="0">
              <a:solidFill>
                <a:srgbClr val="0070C0"/>
              </a:solidFill>
            </a:endParaRPr>
          </a:p>
          <a:p>
            <a:r>
              <a:rPr lang="uk-UA" b="1" dirty="0" err="1" smtClean="0">
                <a:solidFill>
                  <a:srgbClr val="0070C0"/>
                </a:solidFill>
              </a:rPr>
              <a:t>ІІІ.Домашнє</a:t>
            </a:r>
            <a:r>
              <a:rPr lang="uk-UA" b="1" dirty="0" smtClean="0">
                <a:solidFill>
                  <a:srgbClr val="0070C0"/>
                </a:solidFill>
              </a:rPr>
              <a:t> завдання.</a:t>
            </a:r>
            <a:endParaRPr lang="ru-RU" b="1" dirty="0" smtClean="0">
              <a:solidFill>
                <a:srgbClr val="0070C0"/>
              </a:solidFill>
            </a:endParaRPr>
          </a:p>
          <a:p>
            <a:r>
              <a:rPr lang="uk-UA" sz="2000" dirty="0" smtClean="0"/>
              <a:t>Виготовлення виробу, </a:t>
            </a:r>
            <a:r>
              <a:rPr lang="uk-UA" sz="2000" dirty="0" smtClean="0"/>
              <a:t>його</a:t>
            </a:r>
            <a:r>
              <a:rPr lang="uk-UA" sz="2000" dirty="0" smtClean="0"/>
              <a:t> оздоблення.</a:t>
            </a:r>
            <a:endParaRPr lang="ru-RU" sz="2000" dirty="0" smtClean="0"/>
          </a:p>
          <a:p>
            <a:r>
              <a:rPr lang="uk-UA" sz="2000" dirty="0" smtClean="0"/>
              <a:t> </a:t>
            </a:r>
            <a:endParaRPr lang="ru-RU" sz="2000" dirty="0" smtClean="0"/>
          </a:p>
          <a:p>
            <a:r>
              <a:rPr lang="uk-UA" sz="2000" dirty="0" smtClean="0"/>
              <a:t>Зворотній зв’язок:  освітня платформа  </a:t>
            </a:r>
            <a:r>
              <a:rPr lang="uk-UA" sz="2000" dirty="0" err="1" smtClean="0"/>
              <a:t>Human</a:t>
            </a:r>
            <a:r>
              <a:rPr lang="uk-UA" sz="2000" dirty="0" smtClean="0"/>
              <a:t> </a:t>
            </a:r>
            <a:endParaRPr lang="ru-RU" sz="2000" dirty="0" smtClean="0"/>
          </a:p>
          <a:p>
            <a:r>
              <a:rPr lang="uk-UA" sz="2000" dirty="0" smtClean="0"/>
              <a:t>         або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ru-RU" sz="2000" u="sng" dirty="0" smtClean="0">
                <a:hlinkClick r:id="rId2"/>
              </a:rPr>
              <a:t>valentinakapusta55@gmail.com</a:t>
            </a:r>
            <a:r>
              <a:rPr lang="ru-RU" sz="2000" dirty="0" smtClean="0"/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 smtClean="0">
              <a:solidFill>
                <a:srgbClr val="0070C0"/>
              </a:solidFill>
              <a:hlinkClick r:id="rId2"/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https://gdz4you.com/prezentaciyi/inshi/dekupazh-majster-klas-15772/</a:t>
            </a:r>
            <a:endParaRPr lang="uk-UA" dirty="0" smtClean="0">
              <a:solidFill>
                <a:srgbClr val="0070C0"/>
              </a:solidFill>
            </a:endParaRPr>
          </a:p>
          <a:p>
            <a:endParaRPr lang="uk-UA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3"/>
              </a:rPr>
              <a:t>https://naurok.com.ua/prezentaciya-peyp-art-216605.html</a:t>
            </a:r>
            <a:endParaRPr lang="uk-UA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143008"/>
          </a:xfrm>
        </p:spPr>
        <p:txBody>
          <a:bodyPr/>
          <a:lstStyle/>
          <a:p>
            <a:r>
              <a:rPr lang="ru-RU" b="1" dirty="0" err="1" smtClean="0">
                <a:solidFill>
                  <a:srgbClr val="002060"/>
                </a:solidFill>
              </a:rPr>
              <a:t>Декорування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>
                <a:solidFill>
                  <a:srgbClr val="002060"/>
                </a:solidFill>
              </a:rPr>
              <a:t>Декорування</a:t>
            </a:r>
            <a:r>
              <a:rPr lang="ru-RU" dirty="0" smtClean="0">
                <a:solidFill>
                  <a:srgbClr val="002060"/>
                </a:solidFill>
              </a:rPr>
              <a:t> — </a:t>
            </a:r>
            <a:r>
              <a:rPr lang="ru-RU" dirty="0" err="1" smtClean="0">
                <a:solidFill>
                  <a:srgbClr val="002060"/>
                </a:solidFill>
              </a:rPr>
              <a:t>художнє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/>
              <a:t>прикрашання</a:t>
            </a:r>
            <a:r>
              <a:rPr lang="ru-RU" dirty="0" smtClean="0"/>
              <a:t> предмета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приміщення</a:t>
            </a:r>
            <a:r>
              <a:rPr lang="ru-RU" dirty="0" smtClean="0"/>
              <a:t>.</a:t>
            </a:r>
          </a:p>
          <a:p>
            <a:r>
              <a:rPr lang="ru-RU" b="1" dirty="0" err="1" smtClean="0">
                <a:solidFill>
                  <a:srgbClr val="002060"/>
                </a:solidFill>
              </a:rPr>
              <a:t>Декорування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технік</a:t>
            </a:r>
            <a:r>
              <a:rPr lang="ru-RU" dirty="0" smtClean="0"/>
              <a:t> та </a:t>
            </a:r>
            <a:r>
              <a:rPr lang="ru-RU" dirty="0" err="1" smtClean="0"/>
              <a:t>художніх</a:t>
            </a:r>
            <a:r>
              <a:rPr lang="ru-RU" dirty="0" smtClean="0"/>
              <a:t> </a:t>
            </a:r>
            <a:r>
              <a:rPr lang="ru-RU" dirty="0" err="1" smtClean="0"/>
              <a:t>прийомів</a:t>
            </a:r>
            <a:r>
              <a:rPr lang="ru-RU" dirty="0" smtClean="0"/>
              <a:t>,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підсилити</a:t>
            </a:r>
            <a:r>
              <a:rPr lang="ru-RU" dirty="0" smtClean="0"/>
              <a:t> </a:t>
            </a:r>
            <a:r>
              <a:rPr lang="ru-RU" dirty="0" err="1" smtClean="0"/>
              <a:t>виразні</a:t>
            </a:r>
            <a:r>
              <a:rPr lang="ru-RU" dirty="0" smtClean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прикрашання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 smtClean="0"/>
              <a:t>образотворчих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err="1" smtClean="0"/>
              <a:t>Декорування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 </a:t>
            </a:r>
            <a:r>
              <a:rPr lang="ru-RU" dirty="0" err="1" smtClean="0"/>
              <a:t>поділяється</a:t>
            </a:r>
            <a:r>
              <a:rPr lang="ru-RU" dirty="0" smtClean="0"/>
              <a:t> на два </a:t>
            </a:r>
            <a:r>
              <a:rPr lang="ru-RU" dirty="0" err="1" smtClean="0"/>
              <a:t>види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• </a:t>
            </a:r>
            <a:r>
              <a:rPr lang="ru-RU" b="1" i="1" dirty="0" smtClean="0">
                <a:solidFill>
                  <a:srgbClr val="002060"/>
                </a:solidFill>
              </a:rPr>
              <a:t>за </a:t>
            </a:r>
            <a:r>
              <a:rPr lang="ru-RU" b="1" i="1" dirty="0" err="1" smtClean="0">
                <a:solidFill>
                  <a:srgbClr val="002060"/>
                </a:solidFill>
              </a:rPr>
              <a:t>матеріалом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b="1" i="1" dirty="0" err="1" smtClean="0">
                <a:solidFill>
                  <a:srgbClr val="002060"/>
                </a:solidFill>
              </a:rPr>
              <a:t>виготовлення</a:t>
            </a:r>
            <a:r>
              <a:rPr lang="ru-RU" b="1" i="1" dirty="0" smtClean="0">
                <a:solidFill>
                  <a:srgbClr val="002060"/>
                </a:solidFill>
              </a:rPr>
              <a:t> декоративного </a:t>
            </a:r>
            <a:r>
              <a:rPr lang="ru-RU" b="1" i="1" dirty="0" err="1" smtClean="0">
                <a:solidFill>
                  <a:srgbClr val="002060"/>
                </a:solidFill>
              </a:rPr>
              <a:t>елемента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dirty="0" smtClean="0"/>
              <a:t>— </a:t>
            </a:r>
            <a:r>
              <a:rPr lang="ru-RU" dirty="0" err="1" smtClean="0"/>
              <a:t>дерев’яний</a:t>
            </a:r>
            <a:r>
              <a:rPr lang="ru-RU" dirty="0" smtClean="0"/>
              <a:t> декор, </a:t>
            </a:r>
            <a:r>
              <a:rPr lang="ru-RU" dirty="0" err="1" smtClean="0"/>
              <a:t>текстильний</a:t>
            </a:r>
            <a:r>
              <a:rPr lang="ru-RU" dirty="0" smtClean="0"/>
              <a:t> декор </a:t>
            </a:r>
            <a:r>
              <a:rPr lang="ru-RU" dirty="0" err="1" smtClean="0"/>
              <a:t>тощо</a:t>
            </a:r>
            <a:r>
              <a:rPr lang="ru-RU" dirty="0" smtClean="0"/>
              <a:t>;</a:t>
            </a:r>
          </a:p>
          <a:p>
            <a:r>
              <a:rPr lang="ru-RU" b="1" i="1" dirty="0" smtClean="0"/>
              <a:t>• </a:t>
            </a:r>
            <a:r>
              <a:rPr lang="ru-RU" b="1" i="1" dirty="0" smtClean="0">
                <a:solidFill>
                  <a:srgbClr val="002060"/>
                </a:solidFill>
              </a:rPr>
              <a:t>за </a:t>
            </a:r>
            <a:r>
              <a:rPr lang="ru-RU" b="1" i="1" dirty="0" err="1" smtClean="0">
                <a:solidFill>
                  <a:srgbClr val="002060"/>
                </a:solidFill>
              </a:rPr>
              <a:t>технікою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b="1" i="1" dirty="0" err="1" smtClean="0">
                <a:solidFill>
                  <a:srgbClr val="002060"/>
                </a:solidFill>
              </a:rPr>
              <a:t>виконання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b="1" i="1" dirty="0" err="1" smtClean="0">
                <a:solidFill>
                  <a:srgbClr val="002060"/>
                </a:solidFill>
              </a:rPr>
              <a:t>оздоблення</a:t>
            </a:r>
            <a:r>
              <a:rPr lang="ru-RU" b="1" i="1" dirty="0" smtClean="0">
                <a:solidFill>
                  <a:srgbClr val="00206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 err="1" smtClean="0"/>
              <a:t>різьблення</a:t>
            </a:r>
            <a:r>
              <a:rPr lang="ru-RU" dirty="0" smtClean="0"/>
              <a:t>, </a:t>
            </a:r>
            <a:r>
              <a:rPr lang="ru-RU" dirty="0" err="1" smtClean="0"/>
              <a:t>декупаж</a:t>
            </a:r>
            <a:r>
              <a:rPr lang="ru-RU" dirty="0" smtClean="0"/>
              <a:t>, батик, </a:t>
            </a:r>
            <a:r>
              <a:rPr lang="ru-RU" dirty="0" err="1" smtClean="0"/>
              <a:t>печворк</a:t>
            </a:r>
            <a:r>
              <a:rPr lang="ru-RU" dirty="0" smtClean="0"/>
              <a:t>, </a:t>
            </a:r>
            <a:r>
              <a:rPr lang="ru-RU" dirty="0" err="1" smtClean="0"/>
              <a:t>вишивання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розрізняють</a:t>
            </a:r>
            <a:r>
              <a:rPr lang="ru-RU" b="1" i="1" dirty="0" smtClean="0">
                <a:solidFill>
                  <a:srgbClr val="0070C0"/>
                </a:solidFill>
              </a:rPr>
              <a:t> три </a:t>
            </a:r>
            <a:r>
              <a:rPr lang="ru-RU" b="1" i="1" dirty="0" err="1" smtClean="0">
                <a:solidFill>
                  <a:srgbClr val="0070C0"/>
                </a:solidFill>
              </a:rPr>
              <a:t>види</a:t>
            </a:r>
            <a:r>
              <a:rPr lang="ru-RU" b="1" i="1" dirty="0" smtClean="0">
                <a:solidFill>
                  <a:srgbClr val="0070C0"/>
                </a:solidFill>
              </a:rPr>
              <a:t> декору</a:t>
            </a:r>
            <a:r>
              <a:rPr lang="ru-RU" dirty="0" smtClean="0"/>
              <a:t>: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формоутворюючий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орнаментальний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• </a:t>
            </a:r>
            <a:r>
              <a:rPr lang="ru-RU" dirty="0" err="1" smtClean="0"/>
              <a:t>сюжетний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376" y="980728"/>
            <a:ext cx="7161992" cy="1656184"/>
          </a:xfrm>
        </p:spPr>
        <p:txBody>
          <a:bodyPr>
            <a:normAutofit/>
          </a:bodyPr>
          <a:lstStyle/>
          <a:p>
            <a:r>
              <a:rPr lang="uk-UA" sz="8000" dirty="0" err="1" smtClean="0"/>
              <a:t>Пейп</a:t>
            </a:r>
            <a:r>
              <a:rPr lang="uk-UA" sz="8000" dirty="0" smtClean="0"/>
              <a:t> - </a:t>
            </a:r>
            <a:r>
              <a:rPr lang="uk-UA" sz="8000" dirty="0" err="1" smtClean="0"/>
              <a:t>арт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accent2">
                    <a:lumMod val="50000"/>
                  </a:schemeClr>
                </a:solidFill>
              </a:rPr>
              <a:t>Виготовлення виробу для </a:t>
            </a:r>
            <a:r>
              <a:rPr lang="uk-UA" b="1" dirty="0" err="1" smtClean="0">
                <a:solidFill>
                  <a:schemeClr val="accent2">
                    <a:lumMod val="50000"/>
                  </a:schemeClr>
                </a:solidFill>
              </a:rPr>
              <a:t>інтер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uk-UA" b="1" dirty="0" err="1" smtClean="0">
                <a:solidFill>
                  <a:schemeClr val="accent2">
                    <a:lumMod val="50000"/>
                  </a:schemeClr>
                </a:solidFill>
              </a:rPr>
              <a:t>єру</a:t>
            </a:r>
            <a:endParaRPr lang="uk-UA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uk-UA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2466" name="Picture 2" descr="http://tse1.mm.bing.net/th?&amp;id=OIP.M9d6d1f4f6cf314b52b05386c338cbaa0o0&amp;w=225&amp;h=300&amp;c=0&amp;pid=1.9&amp;rs=0&amp;p=0&amp;r=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24944"/>
            <a:ext cx="2520280" cy="302433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28992" y="2786058"/>
            <a:ext cx="5000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"</a:t>
            </a:r>
            <a:r>
              <a:rPr lang="ru-RU" sz="2400" b="1" dirty="0" err="1" smtClean="0">
                <a:solidFill>
                  <a:srgbClr val="C00000"/>
                </a:solidFill>
              </a:rPr>
              <a:t>серветкова</a:t>
            </a:r>
            <a:r>
              <a:rPr lang="ru-RU" sz="2400" b="1" dirty="0" smtClean="0">
                <a:solidFill>
                  <a:srgbClr val="C00000"/>
                </a:solidFill>
              </a:rPr>
              <a:t> пластика". 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530225"/>
            <a:ext cx="8064500" cy="5778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sz="2400" b="1" dirty="0" smtClean="0">
                <a:solidFill>
                  <a:srgbClr val="0070C0"/>
                </a:solidFill>
              </a:rPr>
              <a:t>PAPER-ART</a:t>
            </a:r>
            <a:r>
              <a:rPr lang="ru-RU" sz="2400" dirty="0" smtClean="0">
                <a:solidFill>
                  <a:srgbClr val="0070C0"/>
                </a:solidFill>
              </a:rPr>
              <a:t> (</a:t>
            </a:r>
            <a:r>
              <a:rPr lang="ru-RU" sz="2400" dirty="0" err="1" smtClean="0">
                <a:solidFill>
                  <a:srgbClr val="0070C0"/>
                </a:solidFill>
              </a:rPr>
              <a:t>паперове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мистецтво</a:t>
            </a:r>
            <a:r>
              <a:rPr lang="ru-RU" sz="2400" dirty="0" smtClean="0">
                <a:solidFill>
                  <a:srgbClr val="0070C0"/>
                </a:solidFill>
              </a:rPr>
              <a:t>). </a:t>
            </a:r>
            <a:r>
              <a:rPr lang="ru-RU" sz="2400" dirty="0" err="1" smtClean="0">
                <a:solidFill>
                  <a:srgbClr val="0070C0"/>
                </a:solidFill>
              </a:rPr>
              <a:t>Техніка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пейп</a:t>
            </a:r>
            <a:r>
              <a:rPr lang="ru-RU" sz="2400" dirty="0" smtClean="0">
                <a:solidFill>
                  <a:srgbClr val="0070C0"/>
                </a:solidFill>
              </a:rPr>
              <a:t> - </a:t>
            </a:r>
            <a:r>
              <a:rPr lang="ru-RU" sz="2400" dirty="0" err="1" smtClean="0">
                <a:solidFill>
                  <a:srgbClr val="0070C0"/>
                </a:solidFill>
              </a:rPr>
              <a:t>арт</a:t>
            </a:r>
            <a:r>
              <a:rPr lang="ru-RU" sz="2400" dirty="0" smtClean="0">
                <a:solidFill>
                  <a:srgbClr val="0070C0"/>
                </a:solidFill>
              </a:rPr>
              <a:t> придумана в 2006 </a:t>
            </a:r>
            <a:r>
              <a:rPr lang="ru-RU" sz="2400" dirty="0" err="1" smtClean="0">
                <a:solidFill>
                  <a:srgbClr val="0070C0"/>
                </a:solidFill>
              </a:rPr>
              <a:t>році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Тетяною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Сорокіною</a:t>
            </a:r>
            <a:r>
              <a:rPr lang="ru-RU" sz="2400" dirty="0" smtClean="0">
                <a:solidFill>
                  <a:srgbClr val="0070C0"/>
                </a:solidFill>
              </a:rPr>
              <a:t> в </a:t>
            </a:r>
            <a:r>
              <a:rPr lang="ru-RU" sz="2400" dirty="0" err="1" smtClean="0">
                <a:solidFill>
                  <a:srgbClr val="0070C0"/>
                </a:solidFill>
              </a:rPr>
              <a:t>студії</a:t>
            </a:r>
            <a:r>
              <a:rPr lang="ru-RU" sz="2400" dirty="0" smtClean="0">
                <a:solidFill>
                  <a:srgbClr val="0070C0"/>
                </a:solidFill>
              </a:rPr>
              <a:t> "Акварель". </a:t>
            </a:r>
            <a:r>
              <a:rPr lang="ru-RU" sz="2400" dirty="0" err="1" smtClean="0">
                <a:solidFill>
                  <a:srgbClr val="0070C0"/>
                </a:solidFill>
              </a:rPr>
              <a:t>Спочатку</a:t>
            </a:r>
            <a:r>
              <a:rPr lang="ru-RU" sz="2400" dirty="0" smtClean="0">
                <a:solidFill>
                  <a:srgbClr val="0070C0"/>
                </a:solidFill>
              </a:rPr>
              <a:t> вона назвала </a:t>
            </a:r>
            <a:r>
              <a:rPr lang="ru-RU" sz="2400" dirty="0" err="1" smtClean="0">
                <a:solidFill>
                  <a:srgbClr val="0070C0"/>
                </a:solidFill>
              </a:rPr>
              <a:t>її</a:t>
            </a:r>
            <a:r>
              <a:rPr lang="ru-RU" sz="2400" dirty="0" smtClean="0">
                <a:solidFill>
                  <a:srgbClr val="0070C0"/>
                </a:solidFill>
              </a:rPr>
              <a:t> "</a:t>
            </a:r>
            <a:r>
              <a:rPr lang="ru-RU" sz="2400" dirty="0" err="1" smtClean="0">
                <a:solidFill>
                  <a:srgbClr val="0070C0"/>
                </a:solidFill>
              </a:rPr>
              <a:t>серветкова</a:t>
            </a:r>
            <a:r>
              <a:rPr lang="ru-RU" sz="2400" dirty="0" smtClean="0">
                <a:solidFill>
                  <a:srgbClr val="0070C0"/>
                </a:solidFill>
              </a:rPr>
              <a:t> пластика". </a:t>
            </a:r>
          </a:p>
          <a:p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2400" dirty="0" err="1" smtClean="0">
                <a:solidFill>
                  <a:srgbClr val="0070C0"/>
                </a:solidFill>
              </a:rPr>
              <a:t>Техніка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пейп</a:t>
            </a:r>
            <a:r>
              <a:rPr lang="ru-RU" sz="2400" dirty="0" smtClean="0">
                <a:solidFill>
                  <a:srgbClr val="0070C0"/>
                </a:solidFill>
              </a:rPr>
              <a:t> - </a:t>
            </a:r>
            <a:r>
              <a:rPr lang="ru-RU" sz="2400" dirty="0" err="1" smtClean="0">
                <a:solidFill>
                  <a:srgbClr val="0070C0"/>
                </a:solidFill>
              </a:rPr>
              <a:t>арт</a:t>
            </a:r>
            <a:r>
              <a:rPr lang="ru-RU" sz="2400" dirty="0" smtClean="0">
                <a:solidFill>
                  <a:srgbClr val="0070C0"/>
                </a:solidFill>
              </a:rPr>
              <a:t> - </a:t>
            </a:r>
            <a:r>
              <a:rPr lang="ru-RU" sz="2400" dirty="0" err="1" smtClean="0">
                <a:solidFill>
                  <a:srgbClr val="0070C0"/>
                </a:solidFill>
              </a:rPr>
              <a:t>це</a:t>
            </a:r>
            <a:r>
              <a:rPr lang="ru-RU" sz="2400" dirty="0" smtClean="0">
                <a:solidFill>
                  <a:srgbClr val="0070C0"/>
                </a:solidFill>
              </a:rPr>
              <a:t> робота </a:t>
            </a:r>
            <a:r>
              <a:rPr lang="ru-RU" sz="2400" dirty="0" err="1" smtClean="0">
                <a:solidFill>
                  <a:srgbClr val="0070C0"/>
                </a:solidFill>
              </a:rPr>
              <a:t>з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паперовими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серветками</a:t>
            </a:r>
            <a:r>
              <a:rPr lang="ru-RU" sz="2400" dirty="0" smtClean="0">
                <a:solidFill>
                  <a:srgbClr val="0070C0"/>
                </a:solidFill>
              </a:rPr>
              <a:t>. Для </a:t>
            </a:r>
            <a:r>
              <a:rPr lang="ru-RU" sz="2400" dirty="0" err="1" smtClean="0">
                <a:solidFill>
                  <a:srgbClr val="0070C0"/>
                </a:solidFill>
              </a:rPr>
              <a:t>кольорових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робіт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серветки</a:t>
            </a:r>
            <a:r>
              <a:rPr lang="ru-RU" sz="2400" dirty="0" smtClean="0">
                <a:solidFill>
                  <a:srgbClr val="0070C0"/>
                </a:solidFill>
              </a:rPr>
              <a:t> не </a:t>
            </a:r>
            <a:r>
              <a:rPr lang="ru-RU" sz="2400" dirty="0" err="1" smtClean="0">
                <a:solidFill>
                  <a:srgbClr val="0070C0"/>
                </a:solidFill>
              </a:rPr>
              <a:t>фарбуються</a:t>
            </a:r>
            <a:r>
              <a:rPr lang="ru-RU" sz="2400" dirty="0" smtClean="0">
                <a:solidFill>
                  <a:srgbClr val="0070C0"/>
                </a:solidFill>
              </a:rPr>
              <a:t>, а </a:t>
            </a:r>
            <a:r>
              <a:rPr lang="ru-RU" sz="2400" dirty="0" err="1" smtClean="0">
                <a:solidFill>
                  <a:srgbClr val="0070C0"/>
                </a:solidFill>
              </a:rPr>
              <a:t>застосовуються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їх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натуральні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кольори</a:t>
            </a:r>
            <a:r>
              <a:rPr lang="ru-RU" sz="2400" dirty="0" smtClean="0">
                <a:solidFill>
                  <a:srgbClr val="0070C0"/>
                </a:solidFill>
              </a:rPr>
              <a:t>. </a:t>
            </a:r>
            <a:r>
              <a:rPr lang="ru-RU" sz="2400" dirty="0" err="1" smtClean="0">
                <a:solidFill>
                  <a:srgbClr val="0070C0"/>
                </a:solidFill>
              </a:rPr>
              <a:t>Серветки</a:t>
            </a:r>
            <a:r>
              <a:rPr lang="ru-RU" sz="2400" dirty="0" smtClean="0">
                <a:solidFill>
                  <a:srgbClr val="0070C0"/>
                </a:solidFill>
              </a:rPr>
              <a:t> добре </a:t>
            </a:r>
            <a:r>
              <a:rPr lang="ru-RU" sz="2400" dirty="0" err="1" smtClean="0">
                <a:solidFill>
                  <a:srgbClr val="0070C0"/>
                </a:solidFill>
              </a:rPr>
              <a:t>поєднуються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з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будь-якими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матеріалами</a:t>
            </a:r>
            <a:r>
              <a:rPr lang="ru-RU" sz="2400" dirty="0" smtClean="0">
                <a:solidFill>
                  <a:srgbClr val="0070C0"/>
                </a:solidFill>
              </a:rPr>
              <a:t>: пластикою, </a:t>
            </a:r>
            <a:r>
              <a:rPr lang="ru-RU" sz="2400" dirty="0" err="1" smtClean="0">
                <a:solidFill>
                  <a:srgbClr val="0070C0"/>
                </a:solidFill>
              </a:rPr>
              <a:t>яєчною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шкарлупою</a:t>
            </a:r>
            <a:r>
              <a:rPr lang="ru-RU" sz="2400" dirty="0" smtClean="0">
                <a:solidFill>
                  <a:srgbClr val="0070C0"/>
                </a:solidFill>
              </a:rPr>
              <a:t>, </a:t>
            </a:r>
            <a:r>
              <a:rPr lang="ru-RU" sz="2400" dirty="0" err="1" smtClean="0">
                <a:solidFill>
                  <a:srgbClr val="0070C0"/>
                </a:solidFill>
              </a:rPr>
              <a:t>бісером</a:t>
            </a:r>
            <a:r>
              <a:rPr lang="ru-RU" sz="2400" dirty="0" smtClean="0">
                <a:solidFill>
                  <a:srgbClr val="0070C0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http://tse1.mm.bing.net/th?&amp;id=OIP.Maa73bd908eaa533c2b530f2caa59461bo0&amp;w=300&amp;h=225&amp;c=0&amp;pid=1.9&amp;rs=0&amp;p=0&amp;r=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04664"/>
            <a:ext cx="2952328" cy="2547869"/>
          </a:xfrm>
          <a:prstGeom prst="rect">
            <a:avLst/>
          </a:prstGeom>
          <a:noFill/>
        </p:spPr>
      </p:pic>
      <p:pic>
        <p:nvPicPr>
          <p:cNvPr id="80900" name="Picture 4" descr="http://tse1.mm.bing.net/th?&amp;id=OIP.M9c061d8ec7d228260e0c3ef3cc19bdb1o0&amp;w=299&amp;h=254&amp;c=0&amp;pid=1.9&amp;rs=0&amp;p=0&amp;r=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68960"/>
            <a:ext cx="2952328" cy="2696098"/>
          </a:xfrm>
          <a:prstGeom prst="rect">
            <a:avLst/>
          </a:prstGeom>
          <a:noFill/>
        </p:spPr>
      </p:pic>
      <p:pic>
        <p:nvPicPr>
          <p:cNvPr id="80902" name="Picture 6" descr="http://tse1.mm.bing.net/th?&amp;id=OIP.Mcd57e30780b55228773e653ce487278eo0&amp;w=228&amp;h=300&amp;c=0&amp;pid=1.9&amp;rs=0&amp;p=0&amp;r=0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1920" y="620688"/>
            <a:ext cx="2171700" cy="2857500"/>
          </a:xfrm>
          <a:prstGeom prst="rect">
            <a:avLst/>
          </a:prstGeom>
          <a:noFill/>
        </p:spPr>
      </p:pic>
      <p:pic>
        <p:nvPicPr>
          <p:cNvPr id="80904" name="Picture 8" descr="http://tse1.mm.bing.net/th?&amp;id=OIP.M92e5fd8f0c349aab3def60734f3a8e09o0&amp;w=199&amp;h=300&amp;c=0&amp;pid=1.9&amp;rs=0&amp;p=0&amp;r=0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72200" y="620688"/>
            <a:ext cx="1895475" cy="2857500"/>
          </a:xfrm>
          <a:prstGeom prst="rect">
            <a:avLst/>
          </a:prstGeom>
          <a:noFill/>
        </p:spPr>
      </p:pic>
      <p:pic>
        <p:nvPicPr>
          <p:cNvPr id="80906" name="Picture 10" descr="http://tse1.mm.bing.net/th?&amp;id=OIP.M9a4827d38a473326ba6a76472d45076co0&amp;w=299&amp;h=224&amp;c=0&amp;pid=1.9&amp;rs=0&amp;p=0&amp;r=0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32040" y="3573016"/>
            <a:ext cx="2847975" cy="216024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title" idx="4294967295"/>
          </p:nvPr>
        </p:nvSpPr>
        <p:spPr>
          <a:xfrm>
            <a:off x="960438" y="4983163"/>
            <a:ext cx="8183562" cy="1470025"/>
          </a:xfrm>
        </p:spPr>
        <p:txBody>
          <a:bodyPr/>
          <a:lstStyle/>
          <a:p>
            <a:r>
              <a:rPr lang="uk-UA" dirty="0" smtClean="0"/>
              <a:t>Вироби в </a:t>
            </a:r>
            <a:r>
              <a:rPr lang="uk-UA" dirty="0" err="1" smtClean="0"/>
              <a:t>техіці</a:t>
            </a:r>
            <a:r>
              <a:rPr lang="uk-UA" dirty="0" smtClean="0"/>
              <a:t> </a:t>
            </a:r>
            <a:r>
              <a:rPr lang="uk-UA" dirty="0" err="1" smtClean="0"/>
              <a:t>пейп-арт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Матеріали та інструменти для пейп - арту Серветки потрібно нарізати смужками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332656"/>
            <a:ext cx="4248472" cy="3106026"/>
          </a:xfrm>
          <a:prstGeom prst="rect">
            <a:avLst/>
          </a:prstGeom>
          <a:noFill/>
        </p:spPr>
      </p:pic>
      <p:pic>
        <p:nvPicPr>
          <p:cNvPr id="75780" name="Picture 4" descr="Руками, змоченими в воді, скрутити рівномірні джгутик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2656"/>
            <a:ext cx="4104456" cy="3063908"/>
          </a:xfrm>
          <a:prstGeom prst="rect">
            <a:avLst/>
          </a:prstGeom>
          <a:noFill/>
        </p:spPr>
      </p:pic>
      <p:pic>
        <p:nvPicPr>
          <p:cNvPr id="75782" name="Picture 6" descr="На підготовленій поверхні формується певний орнамент за допомогою клею та джг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73016"/>
            <a:ext cx="4176464" cy="3024336"/>
          </a:xfrm>
          <a:prstGeom prst="rect">
            <a:avLst/>
          </a:prstGeom>
          <a:noFill/>
        </p:spPr>
      </p:pic>
      <p:pic>
        <p:nvPicPr>
          <p:cNvPr id="75784" name="Picture 8" descr="Часто виникає необхідність поєднати з паперовими джгутиками елементи ліпнини.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645024"/>
            <a:ext cx="3960440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Робота може бути з кольорових серветок, які потім не фарбуватимуться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928670"/>
            <a:ext cx="3785074" cy="2789002"/>
          </a:xfrm>
          <a:prstGeom prst="rect">
            <a:avLst/>
          </a:prstGeom>
          <a:noFill/>
        </p:spPr>
      </p:pic>
      <p:pic>
        <p:nvPicPr>
          <p:cNvPr id="76804" name="Picture 4" descr="Або з будь – яких, що потім фарбуватимуться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777" y="928670"/>
            <a:ext cx="3490257" cy="2714644"/>
          </a:xfrm>
          <a:prstGeom prst="rect">
            <a:avLst/>
          </a:prstGeom>
          <a:noFill/>
        </p:spPr>
      </p:pic>
      <p:pic>
        <p:nvPicPr>
          <p:cNvPr id="76806" name="Picture 6" descr="Готові вироби покриваються чорною фарбою (акриловою чи фарбою для заправки пр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929066"/>
            <a:ext cx="3596326" cy="2633024"/>
          </a:xfrm>
          <a:prstGeom prst="rect">
            <a:avLst/>
          </a:prstGeom>
          <a:noFill/>
        </p:spPr>
      </p:pic>
      <p:pic>
        <p:nvPicPr>
          <p:cNvPr id="76808" name="Picture 8" descr="Рельєф малюнка виділяється за допомогою акрилової фарби (золото, бронза, сріб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9454" y="3929066"/>
            <a:ext cx="3545416" cy="2668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548680"/>
            <a:ext cx="8183880" cy="936104"/>
          </a:xfrm>
        </p:spPr>
        <p:txBody>
          <a:bodyPr/>
          <a:lstStyle/>
          <a:p>
            <a:r>
              <a:rPr lang="uk-UA" dirty="0" smtClean="0"/>
              <a:t>      Виготовлення виробу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988840"/>
            <a:ext cx="8532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>
                <a:solidFill>
                  <a:srgbClr val="C00000"/>
                </a:solidFill>
              </a:rPr>
              <a:t>Для </a:t>
            </a:r>
            <a:r>
              <a:rPr lang="ru-RU" sz="2800" b="1" i="1" dirty="0" err="1" smtClean="0">
                <a:solidFill>
                  <a:srgbClr val="C00000"/>
                </a:solidFill>
              </a:rPr>
              <a:t>декорування</a:t>
            </a:r>
            <a:r>
              <a:rPr lang="ru-RU" sz="2800" b="1" i="1" dirty="0" smtClean="0">
                <a:solidFill>
                  <a:srgbClr val="C00000"/>
                </a:solidFill>
              </a:rPr>
              <a:t> </a:t>
            </a:r>
            <a:r>
              <a:rPr lang="ru-RU" sz="2800" b="1" i="1" dirty="0" err="1" smtClean="0">
                <a:solidFill>
                  <a:srgbClr val="C00000"/>
                </a:solidFill>
              </a:rPr>
              <a:t>вази</a:t>
            </a:r>
            <a:r>
              <a:rPr lang="ru-RU" sz="2800" b="1" i="1" dirty="0" smtClean="0">
                <a:solidFill>
                  <a:srgbClr val="C00000"/>
                </a:solidFill>
              </a:rPr>
              <a:t> нам </a:t>
            </a:r>
            <a:r>
              <a:rPr lang="ru-RU" sz="2800" b="1" i="1" dirty="0" err="1" smtClean="0">
                <a:solidFill>
                  <a:srgbClr val="C00000"/>
                </a:solidFill>
              </a:rPr>
              <a:t>потрібні</a:t>
            </a:r>
            <a:r>
              <a:rPr lang="ru-RU" sz="2800" b="1" i="1" dirty="0" smtClean="0">
                <a:solidFill>
                  <a:srgbClr val="C00000"/>
                </a:solidFill>
              </a:rPr>
              <a:t>:</a:t>
            </a:r>
          </a:p>
          <a:p>
            <a:endParaRPr lang="ru-RU" sz="3200" dirty="0" smtClean="0"/>
          </a:p>
          <a:p>
            <a:r>
              <a:rPr lang="ru-RU" sz="3200" dirty="0" smtClean="0"/>
              <a:t>• </a:t>
            </a:r>
            <a:r>
              <a:rPr lang="ru-RU" sz="3200" dirty="0" err="1" smtClean="0"/>
              <a:t>трьохшарові</a:t>
            </a:r>
            <a:r>
              <a:rPr lang="ru-RU" sz="3200" dirty="0" smtClean="0"/>
              <a:t> </a:t>
            </a:r>
            <a:r>
              <a:rPr lang="ru-RU" sz="3200" dirty="0" err="1" smtClean="0"/>
              <a:t>серветки</a:t>
            </a:r>
            <a:endParaRPr lang="ru-RU" sz="3200" dirty="0" smtClean="0"/>
          </a:p>
          <a:p>
            <a:r>
              <a:rPr lang="ru-RU" sz="3200" dirty="0" smtClean="0"/>
              <a:t>• </a:t>
            </a:r>
            <a:r>
              <a:rPr lang="ru-RU" sz="3200" dirty="0" err="1" smtClean="0"/>
              <a:t>солоне</a:t>
            </a:r>
            <a:r>
              <a:rPr lang="ru-RU" sz="3200" dirty="0" smtClean="0"/>
              <a:t> </a:t>
            </a:r>
            <a:r>
              <a:rPr lang="ru-RU" sz="3200" dirty="0" err="1" smtClean="0"/>
              <a:t>тісто</a:t>
            </a:r>
            <a:r>
              <a:rPr lang="ru-RU" sz="3200" dirty="0" smtClean="0"/>
              <a:t> </a:t>
            </a:r>
          </a:p>
          <a:p>
            <a:r>
              <a:rPr lang="ru-RU" sz="3200" dirty="0" smtClean="0"/>
              <a:t>• клей ПВА</a:t>
            </a:r>
          </a:p>
          <a:p>
            <a:r>
              <a:rPr lang="ru-RU" sz="3200" dirty="0" smtClean="0"/>
              <a:t>• </a:t>
            </a:r>
            <a:r>
              <a:rPr lang="ru-RU" sz="3200" dirty="0" err="1" smtClean="0"/>
              <a:t>акрилові</a:t>
            </a:r>
            <a:r>
              <a:rPr lang="ru-RU" sz="3200" dirty="0" smtClean="0"/>
              <a:t> </a:t>
            </a:r>
            <a:r>
              <a:rPr lang="ru-RU" sz="3200" dirty="0" err="1" smtClean="0"/>
              <a:t>фарби</a:t>
            </a:r>
            <a:endParaRPr lang="ru-RU" sz="3200" dirty="0" smtClean="0"/>
          </a:p>
          <a:p>
            <a:r>
              <a:rPr lang="ru-RU" sz="3200" dirty="0" smtClean="0"/>
              <a:t>• сама ваза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240</TotalTime>
  <Words>511</Words>
  <Application>Microsoft Office PowerPoint</Application>
  <PresentationFormat>Экран (4:3)</PresentationFormat>
  <Paragraphs>115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Городская</vt:lpstr>
      <vt:lpstr> Проєкт “ Нове життя старим речам”  Виготовлення та оздоблення деталей виробу.  Декорування виробу </vt:lpstr>
      <vt:lpstr>Мета уроку:</vt:lpstr>
      <vt:lpstr>Декорування</vt:lpstr>
      <vt:lpstr>Пейп - арт</vt:lpstr>
      <vt:lpstr>Слайд 5</vt:lpstr>
      <vt:lpstr>Вироби в техіці пейп-арт</vt:lpstr>
      <vt:lpstr>Слайд 7</vt:lpstr>
      <vt:lpstr>Слайд 8</vt:lpstr>
      <vt:lpstr>      Виготовлення виробу</vt:lpstr>
      <vt:lpstr>Слайд 10</vt:lpstr>
      <vt:lpstr>Слайд 11</vt:lpstr>
      <vt:lpstr>  Скрутити джгутики, наклеїти                 їх на вазу</vt:lpstr>
      <vt:lpstr>Акриловою фарбою або з балончика фарбуємо вазу</vt:lpstr>
      <vt:lpstr>      Виділяємо рельєф золотистою    фарбою за допомогою губки</vt:lpstr>
      <vt:lpstr>Декупаж</vt:lpstr>
      <vt:lpstr>Слайд 16</vt:lpstr>
      <vt:lpstr>Декупаж – вид мистецтва</vt:lpstr>
      <vt:lpstr>Напрями декупажа</vt:lpstr>
      <vt:lpstr>Слайд 19</vt:lpstr>
      <vt:lpstr>Слайд 20</vt:lpstr>
      <vt:lpstr>Слайд 21</vt:lpstr>
      <vt:lpstr>Слайд 22</vt:lpstr>
      <vt:lpstr>Слайд 23</vt:lpstr>
      <vt:lpstr>Вироби:</vt:lpstr>
      <vt:lpstr>Слайд 25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Пейп - арт</dc:title>
  <dc:creator>Olga Kozoriz</dc:creator>
  <cp:lastModifiedBy>Валентина Капуста</cp:lastModifiedBy>
  <cp:revision>34</cp:revision>
  <dcterms:created xsi:type="dcterms:W3CDTF">2016-03-10T15:41:22Z</dcterms:created>
  <dcterms:modified xsi:type="dcterms:W3CDTF">2022-04-23T15:40:22Z</dcterms:modified>
</cp:coreProperties>
</file>