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753" r:id="rId3"/>
    <p:sldId id="689" r:id="rId4"/>
    <p:sldId id="454" r:id="rId5"/>
    <p:sldId id="663" r:id="rId6"/>
    <p:sldId id="716" r:id="rId7"/>
    <p:sldId id="734" r:id="rId8"/>
    <p:sldId id="542" r:id="rId9"/>
    <p:sldId id="735" r:id="rId10"/>
    <p:sldId id="751" r:id="rId11"/>
    <p:sldId id="757" r:id="rId12"/>
    <p:sldId id="758" r:id="rId13"/>
    <p:sldId id="759" r:id="rId14"/>
    <p:sldId id="752" r:id="rId15"/>
    <p:sldId id="740" r:id="rId16"/>
    <p:sldId id="289" r:id="rId17"/>
    <p:sldId id="306" r:id="rId18"/>
    <p:sldId id="732" r:id="rId19"/>
    <p:sldId id="75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E34DB5"/>
    <a:srgbClr val="FFB441"/>
    <a:srgbClr val="87BCE8"/>
    <a:srgbClr val="DB4037"/>
    <a:srgbClr val="BB75A9"/>
    <a:srgbClr val="E24ED0"/>
    <a:srgbClr val="FAF225"/>
    <a:srgbClr val="E9912D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8600" y="3718679"/>
            <a:ext cx="8597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Чи може їжа стати причиною інфекційних хвороб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Профілактика інфекційних захворювань внаслідок повені | Департамент охорони  здоров'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5658" y="1427333"/>
            <a:ext cx="4286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7034" y="1233577"/>
            <a:ext cx="11723298" cy="182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Інфекційні хвороби передаються повітрям, крапельками слини під час розмови, рід час кашлю і чхання хворих. Коли здорові люди дихають таким повітрям, мікроорганізми та віруси проникають в організм і заражають(інфікують) його.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3020" y="3194881"/>
            <a:ext cx="5059123" cy="33854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5919" y="3511296"/>
            <a:ext cx="5047019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54100" y="1266827"/>
            <a:ext cx="74498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800" b="1" dirty="0">
                <a:solidFill>
                  <a:srgbClr val="FF0000"/>
                </a:solidFill>
              </a:rPr>
              <a:t>Мікроорганізми (мікроби) </a:t>
            </a:r>
            <a:r>
              <a:rPr lang="uk-UA" sz="3800" b="1" dirty="0"/>
              <a:t>– це загальна назва групи живих організмів, які не можна побачити неозброєним оком, оскільки їх середній розмір є меншим, ніж 0,1 мм.</a:t>
            </a:r>
            <a:endParaRPr lang="uk-UA" sz="3800" dirty="0"/>
          </a:p>
        </p:txBody>
      </p:sp>
    </p:spTree>
    <p:extLst>
      <p:ext uri="{BB962C8B-B14F-4D97-AF65-F5344CB8AC3E}">
        <p14:creationId xmlns:p14="http://schemas.microsoft.com/office/powerpoint/2010/main" val="5304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зі схемою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3124" y="5163342"/>
            <a:ext cx="1854708" cy="1539408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3913632" y="1165049"/>
            <a:ext cx="4599432" cy="84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Мікроорганізми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949476" y="2245906"/>
            <a:ext cx="2615184" cy="82296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Корисні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21629" y="2245906"/>
            <a:ext cx="2615184" cy="82296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Шкідливі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0312" y="3184220"/>
            <a:ext cx="4937760" cy="1810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Бактерії, що забезпечують нормальну </a:t>
            </a:r>
            <a:r>
              <a:rPr lang="uk-UA" sz="2400"/>
              <a:t>мікрофлору кишечника, </a:t>
            </a:r>
            <a:r>
              <a:rPr lang="uk-UA" sz="2400" dirty="0"/>
              <a:t>містяться переважно у кисломолочних продуктах.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37832" y="3184220"/>
            <a:ext cx="4937760" cy="1810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Бактерії, що спричиняють псування харчових продуктів, і, як наслідок, харчові отруєння.</a:t>
            </a:r>
          </a:p>
        </p:txBody>
      </p:sp>
      <p:cxnSp>
        <p:nvCxnSpPr>
          <p:cNvPr id="14" name="Прямая со стрелкой 13"/>
          <p:cNvCxnSpPr>
            <a:stCxn id="7" idx="2"/>
            <a:endCxn id="8" idx="0"/>
          </p:cNvCxnSpPr>
          <p:nvPr/>
        </p:nvCxnSpPr>
        <p:spPr>
          <a:xfrm flipH="1">
            <a:off x="3257068" y="2006297"/>
            <a:ext cx="2956280" cy="23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2"/>
            <a:endCxn id="11" idx="0"/>
          </p:cNvCxnSpPr>
          <p:nvPr/>
        </p:nvCxnSpPr>
        <p:spPr>
          <a:xfrm>
            <a:off x="6213348" y="2006297"/>
            <a:ext cx="2815873" cy="23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312" y="5163342"/>
            <a:ext cx="1437031" cy="143703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053" y="5338260"/>
            <a:ext cx="1891284" cy="118957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9227" y="5455842"/>
            <a:ext cx="1908810" cy="9544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8913" y="5308058"/>
            <a:ext cx="1563624" cy="114759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3618" y="5366150"/>
            <a:ext cx="1757197" cy="85369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1896" y="5358220"/>
            <a:ext cx="1410363" cy="105777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652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018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Припустіть, чому люди вживають заходів, щоб знищити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 своїх домівках мишей, тарганів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785" y="1372976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659991" y="1243584"/>
            <a:ext cx="2227977" cy="10692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ст.87</a:t>
            </a:r>
          </a:p>
        </p:txBody>
      </p:sp>
    </p:spTree>
    <p:extLst>
      <p:ext uri="{BB962C8B-B14F-4D97-AF65-F5344CB8AC3E}">
        <p14:creationId xmlns:p14="http://schemas.microsoft.com/office/powerpoint/2010/main" val="204172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3419777" y="4347473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91318" y="1601374"/>
            <a:ext cx="11896344" cy="44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Закресли зображення їжі, яка може спричинити інфекційні хвороби.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989135" y="5754939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 67"/>
          <p:cNvSpPr/>
          <p:nvPr/>
        </p:nvSpPr>
        <p:spPr>
          <a:xfrm>
            <a:off x="6333085" y="5754939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541105" y="5684126"/>
            <a:ext cx="113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Так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04821" y="5684125"/>
            <a:ext cx="88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Ні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50990" y="4870930"/>
            <a:ext cx="11896344" cy="44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Дізнайся у дорослих, чи хворів/-ла ти на інфекційні захворювання. Познач     .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326" y="4940165"/>
            <a:ext cx="247685" cy="304843"/>
          </a:xfrm>
          <a:prstGeom prst="rect">
            <a:avLst/>
          </a:prstGeom>
        </p:spPr>
      </p:pic>
      <p:pic>
        <p:nvPicPr>
          <p:cNvPr id="9218" name="Picture 2" descr="Налог на мясо: будущее Запада — «килограмм еды» - Галина Смирнова - ИА  REGNU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494" y="2258259"/>
            <a:ext cx="2696952" cy="179575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59" y="2258258"/>
            <a:ext cx="2693627" cy="179575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9222" name="Picture 6" descr="Якщо вдома дошкуляють мурахи як від них позбутися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4951" y="2258258"/>
            <a:ext cx="2403561" cy="180106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Рыба на гриле: 10 полезных рецептов |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4177" y="2258258"/>
            <a:ext cx="2692280" cy="179575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274320" y="2121408"/>
            <a:ext cx="3101339" cy="20939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274320" y="2119996"/>
            <a:ext cx="3061301" cy="2070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69286" y="2119996"/>
            <a:ext cx="2794891" cy="2070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6069286" y="2156669"/>
            <a:ext cx="2681522" cy="20539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1" grpId="0" animBg="1"/>
      <p:bldP spid="68" grpId="0" animBg="1"/>
      <p:bldP spid="13" grpId="0"/>
      <p:bldP spid="69" grpId="0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19777" y="1455740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161564" y="2315925"/>
            <a:ext cx="11637034" cy="36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Наведи приклад інфекційної хвороби. Запиши її назву.</a:t>
            </a: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393710" y="3476234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393710" y="3954217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881" y="2984066"/>
            <a:ext cx="10152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Холера, сальмонельоз, грип, кір, вітрянка, малярія, чума, кліщовий енцефаліт та інші.</a:t>
            </a:r>
          </a:p>
        </p:txBody>
      </p:sp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92039" y="1154545"/>
            <a:ext cx="7156797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>
                <a:solidFill>
                  <a:prstClr val="white"/>
                </a:solidFill>
              </a:rPr>
              <a:t>Важливо, щоб інфекційну хворобу виявили вчасно і лікували її лікарі. Самолікування може призвести до серйозних ускладнень.</a:t>
            </a:r>
            <a:endParaRPr lang="uk-UA" sz="44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Як попасти на прийом до лікаря в івано-франківській поліклініці? -  ifrankivchanyn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68" y="1981200"/>
            <a:ext cx="4572000" cy="302895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8200690" cy="42210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Вірус грипу – один з найпоширеніших у світі. Йому не шкодить навіть заморожування. При температурі близько 0 С вірус зберігається до місяця. Саме тому найбільша кількість захворювань припадає на відлиги. Проте звичайне мило вбиває вірус грипу «наповал».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758952" y="3246120"/>
            <a:ext cx="91440" cy="82296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  <p:pic>
        <p:nvPicPr>
          <p:cNvPr id="8194" name="Picture 2" descr="У США почався смертельний грип із блювотою та діареєю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7487" y="2205896"/>
            <a:ext cx="3554694" cy="20003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86-87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с.86-87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59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3" y="1215155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 ми захищаємо себе від збудників хвороб під час прийому їжі?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143" y="1874856"/>
            <a:ext cx="11913080" cy="482493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нам у цьому допомагає?</a:t>
            </a:r>
          </a:p>
        </p:txBody>
      </p:sp>
      <p:pic>
        <p:nvPicPr>
          <p:cNvPr id="2054" name="Picture 6" descr="Рекомендації щодо профілактики COVID-19. Конспект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8683" y="2698160"/>
            <a:ext cx="4275242" cy="31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Супрун розповіла, як вберегтися від небезпечних бактерій - Главком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4498" y="2815462"/>
            <a:ext cx="4425676" cy="295045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785" y="1372976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614271" y="980304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ст.86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69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Види захворювань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86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4303" y="1376300"/>
            <a:ext cx="4967976" cy="2790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Неінфекційні захворювання:</a:t>
            </a:r>
          </a:p>
          <a:p>
            <a:pPr algn="ctr"/>
            <a:r>
              <a:rPr lang="uk-UA" sz="2800" i="1" dirty="0">
                <a:solidFill>
                  <a:schemeClr val="bg1"/>
                </a:solidFill>
              </a:rPr>
              <a:t>алергія, вади серця, гастрит та інші.</a:t>
            </a:r>
          </a:p>
          <a:p>
            <a:pPr algn="ctr"/>
            <a:r>
              <a:rPr lang="uk-UA" sz="2800" dirty="0">
                <a:solidFill>
                  <a:schemeClr val="tx1"/>
                </a:solidFill>
              </a:rPr>
              <a:t>Вони не передаються від хворої людини до здорової.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381511" y="1376300"/>
            <a:ext cx="4967976" cy="2790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Інфекційні захворювання:</a:t>
            </a:r>
          </a:p>
          <a:p>
            <a:pPr algn="ctr"/>
            <a:r>
              <a:rPr lang="uk-UA" sz="2800" i="1" dirty="0">
                <a:solidFill>
                  <a:schemeClr val="bg1"/>
                </a:solidFill>
              </a:rPr>
              <a:t>Грип, кір, скарлатина, дифтерія, туберкульоз, дизентерія та інші.</a:t>
            </a:r>
          </a:p>
          <a:p>
            <a:pPr algn="ctr"/>
            <a:r>
              <a:rPr lang="uk-UA" sz="2800" dirty="0">
                <a:solidFill>
                  <a:schemeClr val="tx1"/>
                </a:solidFill>
              </a:rPr>
              <a:t>Вони легко передаються від хворої людини до здорової.</a:t>
            </a:r>
          </a:p>
        </p:txBody>
      </p:sp>
      <p:pic>
        <p:nvPicPr>
          <p:cNvPr id="3074" name="Picture 2" descr="Інфекційні захворювання у діте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9386" y="4381371"/>
            <a:ext cx="2958561" cy="227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що спричиняє інфекційні захворювання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3902" y="1371600"/>
            <a:ext cx="11861321" cy="1975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Шкідливі мікроорганізми, потрапивши до організму, починають розмножуватися і виділяти отрути, спричиняючи захворювання. У людини підвищується температура тіла, порушується робота деяких органів. Організм слабшає.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212" y="3540117"/>
            <a:ext cx="3713905" cy="3257498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5840083" y="3700732"/>
            <a:ext cx="6185140" cy="1026543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Пригадайте, за допомогою якого приладу вимірюють температуру тіла.</a:t>
            </a:r>
          </a:p>
        </p:txBody>
      </p:sp>
      <p:pic>
        <p:nvPicPr>
          <p:cNvPr id="4100" name="Picture 4" descr="ROZETKA | Бесконтактный инфракрасный термометр Детский электронный  градусник Non-contact 32°C ~ 42,5°C. Цена, купить Бесконтактный  инфракрасный термометр Детский электронный градусник Non-contact 32°C ~  42,5°C в Киеве, Харькове, Днепропетровске, Одессе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9871" y="4804913"/>
            <a:ext cx="1794295" cy="196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10672</TotalTime>
  <Words>627</Words>
  <Application>Microsoft Office PowerPoint</Application>
  <PresentationFormat>Широкоэкранный</PresentationFormat>
  <Paragraphs>148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2013</cp:revision>
  <dcterms:created xsi:type="dcterms:W3CDTF">2018-01-05T16:38:53Z</dcterms:created>
  <dcterms:modified xsi:type="dcterms:W3CDTF">2022-04-12T05:31:43Z</dcterms:modified>
</cp:coreProperties>
</file>