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1695" r:id="rId3"/>
    <p:sldId id="2969" r:id="rId4"/>
    <p:sldId id="2394" r:id="rId5"/>
    <p:sldId id="2959" r:id="rId6"/>
    <p:sldId id="3051" r:id="rId7"/>
    <p:sldId id="3052" r:id="rId8"/>
    <p:sldId id="3053" r:id="rId9"/>
    <p:sldId id="3058" r:id="rId10"/>
    <p:sldId id="3054" r:id="rId11"/>
    <p:sldId id="3059" r:id="rId12"/>
    <p:sldId id="3060" r:id="rId13"/>
    <p:sldId id="3055" r:id="rId14"/>
    <p:sldId id="3061" r:id="rId15"/>
    <p:sldId id="3056" r:id="rId16"/>
    <p:sldId id="3062" r:id="rId17"/>
    <p:sldId id="3063" r:id="rId18"/>
    <p:sldId id="3070" r:id="rId19"/>
    <p:sldId id="3071" r:id="rId20"/>
    <p:sldId id="3072" r:id="rId21"/>
    <p:sldId id="965" r:id="rId22"/>
    <p:sldId id="300" r:id="rId23"/>
    <p:sldId id="3065" r:id="rId24"/>
    <p:sldId id="306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5"/>
            <p14:sldId id="2969"/>
            <p14:sldId id="2394"/>
            <p14:sldId id="2959"/>
            <p14:sldId id="3051"/>
            <p14:sldId id="3052"/>
            <p14:sldId id="3053"/>
            <p14:sldId id="3058"/>
            <p14:sldId id="3054"/>
            <p14:sldId id="3059"/>
            <p14:sldId id="3060"/>
            <p14:sldId id="3055"/>
            <p14:sldId id="3061"/>
            <p14:sldId id="3056"/>
            <p14:sldId id="3062"/>
            <p14:sldId id="3063"/>
            <p14:sldId id="3070"/>
            <p14:sldId id="3071"/>
            <p14:sldId id="3072"/>
          </p14:sldIdLst>
        </p14:section>
        <p14:section name="Раздел без заголовка" id="{AC9334F8-F988-4E78-9E68-3A8F16322EC6}">
          <p14:sldIdLst>
            <p14:sldId id="965"/>
            <p14:sldId id="300"/>
            <p14:sldId id="3065"/>
            <p14:sldId id="30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3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109F"/>
    <a:srgbClr val="FC795F"/>
    <a:srgbClr val="2F3242"/>
    <a:srgbClr val="FF5050"/>
    <a:srgbClr val="FF99FF"/>
    <a:srgbClr val="FFFF00"/>
    <a:srgbClr val="56B3DC"/>
    <a:srgbClr val="53AFDB"/>
    <a:srgbClr val="FF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34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412928" y="20086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Множення і ділення в межах 1000. Усне множення і ділення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9852" y="4272677"/>
            <a:ext cx="87291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Залежність між множником і добутком. Розв'язування задач.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B72414-D7B8-4494-98C8-C1ACBFEC28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1" r="719" b="17485"/>
          <a:stretch/>
        </p:blipFill>
        <p:spPr>
          <a:xfrm>
            <a:off x="6096000" y="872201"/>
            <a:ext cx="5842955" cy="342286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2F1E7F2-6A17-47FB-B7A6-A990F5670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6" t="3366" r="12022" b="7505"/>
          <a:stretch/>
        </p:blipFill>
        <p:spPr>
          <a:xfrm>
            <a:off x="56321" y="1335164"/>
            <a:ext cx="4485862" cy="55010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Досліди за виразом </a:t>
            </a:r>
            <a:r>
              <a:rPr lang="uk-UA" sz="2000" b="1" dirty="0">
                <a:solidFill>
                  <a:srgbClr val="FFFF00"/>
                </a:solidFill>
              </a:rPr>
              <a:t>24∙6</a:t>
            </a:r>
            <a:r>
              <a:rPr lang="uk-UA" sz="2000" b="1" dirty="0">
                <a:solidFill>
                  <a:schemeClr val="bg1"/>
                </a:solidFill>
              </a:rPr>
              <a:t>, як зміниться добуток коли: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FCCF31B5-708A-4760-BD85-0980CCC1B111}"/>
              </a:ext>
            </a:extLst>
          </p:cNvPr>
          <p:cNvSpPr/>
          <p:nvPr/>
        </p:nvSpPr>
        <p:spPr>
          <a:xfrm>
            <a:off x="5995005" y="1559856"/>
            <a:ext cx="4162786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24 ∙ 6 = 144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665BF57-7129-4BEF-804C-923FA742AAF4}"/>
              </a:ext>
            </a:extLst>
          </p:cNvPr>
          <p:cNvSpPr/>
          <p:nvPr/>
        </p:nvSpPr>
        <p:spPr>
          <a:xfrm>
            <a:off x="6468311" y="2080672"/>
            <a:ext cx="1303450" cy="86600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12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(у 2 р.)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4D6D3D05-1863-4502-9264-FDE5684A227F}"/>
              </a:ext>
            </a:extLst>
          </p:cNvPr>
          <p:cNvSpPr/>
          <p:nvPr/>
        </p:nvSpPr>
        <p:spPr>
          <a:xfrm>
            <a:off x="8394439" y="2080672"/>
            <a:ext cx="1303450" cy="86600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72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(у 2 р.)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36C7FB8E-E5C8-4052-B919-40017F8BCC30}"/>
              </a:ext>
            </a:extLst>
          </p:cNvPr>
          <p:cNvSpPr/>
          <p:nvPr/>
        </p:nvSpPr>
        <p:spPr>
          <a:xfrm>
            <a:off x="5995005" y="4191889"/>
            <a:ext cx="4162786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24 ∙ 6 = 144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A7E059AF-B3A1-48A5-8DA6-476A8C832EA7}"/>
              </a:ext>
            </a:extLst>
          </p:cNvPr>
          <p:cNvSpPr/>
          <p:nvPr/>
        </p:nvSpPr>
        <p:spPr>
          <a:xfrm>
            <a:off x="6468311" y="4712705"/>
            <a:ext cx="1303450" cy="86600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12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(у 2 р.)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BFD0C573-44CC-4E5E-93B6-548FB550E43C}"/>
              </a:ext>
            </a:extLst>
          </p:cNvPr>
          <p:cNvSpPr/>
          <p:nvPr/>
        </p:nvSpPr>
        <p:spPr>
          <a:xfrm>
            <a:off x="7283320" y="3403385"/>
            <a:ext cx="1303450" cy="86600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12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(у 2 р.)</a:t>
            </a:r>
          </a:p>
        </p:txBody>
      </p:sp>
    </p:spTree>
    <p:extLst>
      <p:ext uri="{BB962C8B-B14F-4D97-AF65-F5344CB8AC3E}">
        <p14:creationId xmlns:p14="http://schemas.microsoft.com/office/powerpoint/2010/main" val="410561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2F1E7F2-6A17-47FB-B7A6-A990F5670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6" t="3366" r="12022" b="7505"/>
          <a:stretch/>
        </p:blipFill>
        <p:spPr>
          <a:xfrm>
            <a:off x="56321" y="1335164"/>
            <a:ext cx="4485862" cy="55010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Досліди за виразом </a:t>
            </a:r>
            <a:r>
              <a:rPr lang="uk-UA" sz="2000" b="1" dirty="0">
                <a:solidFill>
                  <a:srgbClr val="FFFF00"/>
                </a:solidFill>
              </a:rPr>
              <a:t>24∙6</a:t>
            </a:r>
            <a:r>
              <a:rPr lang="uk-UA" sz="2000" b="1" dirty="0">
                <a:solidFill>
                  <a:schemeClr val="bg1"/>
                </a:solidFill>
              </a:rPr>
              <a:t>, як зміниться добуток коли: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FCCF31B5-708A-4760-BD85-0980CCC1B111}"/>
              </a:ext>
            </a:extLst>
          </p:cNvPr>
          <p:cNvSpPr/>
          <p:nvPr/>
        </p:nvSpPr>
        <p:spPr>
          <a:xfrm>
            <a:off x="5995005" y="2127170"/>
            <a:ext cx="4162786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24 ∙ 6 = 144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665BF57-7129-4BEF-804C-923FA742AAF4}"/>
              </a:ext>
            </a:extLst>
          </p:cNvPr>
          <p:cNvSpPr/>
          <p:nvPr/>
        </p:nvSpPr>
        <p:spPr>
          <a:xfrm>
            <a:off x="6418783" y="1284409"/>
            <a:ext cx="1303450" cy="86600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48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(у 2 р.)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4D6D3D05-1863-4502-9264-FDE5684A227F}"/>
              </a:ext>
            </a:extLst>
          </p:cNvPr>
          <p:cNvSpPr/>
          <p:nvPr/>
        </p:nvSpPr>
        <p:spPr>
          <a:xfrm>
            <a:off x="8394439" y="2647986"/>
            <a:ext cx="1303450" cy="86600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288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(у 2 р.)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36C7FB8E-E5C8-4052-B919-40017F8BCC30}"/>
              </a:ext>
            </a:extLst>
          </p:cNvPr>
          <p:cNvSpPr/>
          <p:nvPr/>
        </p:nvSpPr>
        <p:spPr>
          <a:xfrm>
            <a:off x="5995005" y="4579515"/>
            <a:ext cx="4162786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24 ∙ 6 = 144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A7E059AF-B3A1-48A5-8DA6-476A8C832EA7}"/>
              </a:ext>
            </a:extLst>
          </p:cNvPr>
          <p:cNvSpPr/>
          <p:nvPr/>
        </p:nvSpPr>
        <p:spPr>
          <a:xfrm>
            <a:off x="6444578" y="3753981"/>
            <a:ext cx="1303450" cy="86600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48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(у 2 р.)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BFD0C573-44CC-4E5E-93B6-548FB550E43C}"/>
              </a:ext>
            </a:extLst>
          </p:cNvPr>
          <p:cNvSpPr/>
          <p:nvPr/>
        </p:nvSpPr>
        <p:spPr>
          <a:xfrm>
            <a:off x="7285525" y="5121534"/>
            <a:ext cx="1303450" cy="86600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3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(у 2 р.)</a:t>
            </a:r>
          </a:p>
        </p:txBody>
      </p:sp>
    </p:spTree>
    <p:extLst>
      <p:ext uri="{BB962C8B-B14F-4D97-AF65-F5344CB8AC3E}">
        <p14:creationId xmlns:p14="http://schemas.microsoft.com/office/powerpoint/2010/main" val="20635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97E7BD-D57F-4752-AEAA-D0EFE40A7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7" y="1362178"/>
            <a:ext cx="11290852" cy="51186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F1B30F-E904-4E31-9355-1E5CD7F2E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026" y="1639956"/>
            <a:ext cx="1972865" cy="4465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D9B812-2CDC-46BE-9C63-723488839EFB}"/>
              </a:ext>
            </a:extLst>
          </p:cNvPr>
          <p:cNvSpPr txBox="1"/>
          <p:nvPr/>
        </p:nvSpPr>
        <p:spPr>
          <a:xfrm>
            <a:off x="820331" y="1895056"/>
            <a:ext cx="84117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chemeClr val="bg1"/>
                </a:solidFill>
              </a:rPr>
              <a:t>Якщо один множник </a:t>
            </a:r>
          </a:p>
          <a:p>
            <a:pPr algn="ctr"/>
            <a:endParaRPr lang="uk-UA" sz="4400" b="1" dirty="0">
              <a:solidFill>
                <a:schemeClr val="bg1"/>
              </a:solidFill>
            </a:endParaRP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у кілька разів, а другий </a:t>
            </a:r>
          </a:p>
          <a:p>
            <a:pPr algn="ctr"/>
            <a:endParaRPr lang="uk-UA" sz="4400" b="1" dirty="0">
              <a:solidFill>
                <a:schemeClr val="bg1"/>
              </a:solidFill>
            </a:endParaRPr>
          </a:p>
          <a:p>
            <a:pPr algn="ctr"/>
            <a:r>
              <a:rPr lang="uk-UA" sz="4400" b="1" dirty="0">
                <a:solidFill>
                  <a:schemeClr val="bg1"/>
                </a:solidFill>
              </a:rPr>
              <a:t> у стільки само разів, то значення добутку не зміниться.</a:t>
            </a:r>
          </a:p>
        </p:txBody>
      </p:sp>
      <p:cxnSp>
        <p:nvCxnSpPr>
          <p:cNvPr id="10" name="Пряма сполучна лінія 9">
            <a:extLst>
              <a:ext uri="{FF2B5EF4-FFF2-40B4-BE49-F238E27FC236}">
                <a16:creationId xmlns:a16="http://schemas.microsoft.com/office/drawing/2014/main" id="{BEFDB8F3-C750-480D-8CDF-0335DBB7510D}"/>
              </a:ext>
            </a:extLst>
          </p:cNvPr>
          <p:cNvCxnSpPr/>
          <p:nvPr/>
        </p:nvCxnSpPr>
        <p:spPr>
          <a:xfrm>
            <a:off x="3032587" y="3036982"/>
            <a:ext cx="41575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2FBA18-E599-4450-8269-9871FEEA51FB}"/>
              </a:ext>
            </a:extLst>
          </p:cNvPr>
          <p:cNvSpPr txBox="1"/>
          <p:nvPr/>
        </p:nvSpPr>
        <p:spPr>
          <a:xfrm>
            <a:off x="3888050" y="2390651"/>
            <a:ext cx="24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5050"/>
                </a:solidFill>
              </a:rPr>
              <a:t>збільшити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686D4-A458-43BA-82B0-032850404CA1}"/>
              </a:ext>
            </a:extLst>
          </p:cNvPr>
          <p:cNvSpPr txBox="1"/>
          <p:nvPr/>
        </p:nvSpPr>
        <p:spPr>
          <a:xfrm>
            <a:off x="3925565" y="2923529"/>
            <a:ext cx="24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</a:rPr>
              <a:t>зменшити</a:t>
            </a:r>
          </a:p>
        </p:txBody>
      </p:sp>
      <p:cxnSp>
        <p:nvCxnSpPr>
          <p:cNvPr id="22" name="Пряма сполучна лінія 21">
            <a:extLst>
              <a:ext uri="{FF2B5EF4-FFF2-40B4-BE49-F238E27FC236}">
                <a16:creationId xmlns:a16="http://schemas.microsoft.com/office/drawing/2014/main" id="{E2EAFBE1-4B4E-4566-960F-1DA64DF5B631}"/>
              </a:ext>
            </a:extLst>
          </p:cNvPr>
          <p:cNvCxnSpPr/>
          <p:nvPr/>
        </p:nvCxnSpPr>
        <p:spPr>
          <a:xfrm>
            <a:off x="2959871" y="4424719"/>
            <a:ext cx="41575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DF177E-5205-4BE2-9523-4EED93965345}"/>
              </a:ext>
            </a:extLst>
          </p:cNvPr>
          <p:cNvSpPr txBox="1"/>
          <p:nvPr/>
        </p:nvSpPr>
        <p:spPr>
          <a:xfrm>
            <a:off x="3834185" y="4318129"/>
            <a:ext cx="310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5050"/>
                </a:solidFill>
              </a:rPr>
              <a:t>збільшити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42919-DA85-4188-A23D-50B0EB468610}"/>
              </a:ext>
            </a:extLst>
          </p:cNvPr>
          <p:cNvSpPr txBox="1"/>
          <p:nvPr/>
        </p:nvSpPr>
        <p:spPr>
          <a:xfrm>
            <a:off x="3739302" y="3779572"/>
            <a:ext cx="316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</a:rPr>
              <a:t>зменшити</a:t>
            </a:r>
          </a:p>
        </p:txBody>
      </p:sp>
    </p:spTree>
    <p:extLst>
      <p:ext uri="{BB962C8B-B14F-4D97-AF65-F5344CB8AC3E}">
        <p14:creationId xmlns:p14="http://schemas.microsoft.com/office/powerpoint/2010/main" val="363249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BDF8739-7C9D-499E-A521-695F38FA2A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6" r="53254" b="18654"/>
          <a:stretch/>
        </p:blipFill>
        <p:spPr>
          <a:xfrm>
            <a:off x="116719" y="2582813"/>
            <a:ext cx="3132623" cy="4116080"/>
          </a:xfrm>
          <a:prstGeom prst="rect">
            <a:avLst/>
          </a:prstGeom>
        </p:spPr>
      </p:pic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F43E8409-ED17-4500-A432-4DA8FE57FA1D}"/>
              </a:ext>
            </a:extLst>
          </p:cNvPr>
          <p:cNvSpPr/>
          <p:nvPr/>
        </p:nvSpPr>
        <p:spPr>
          <a:xfrm>
            <a:off x="404816" y="1319896"/>
            <a:ext cx="11382367" cy="101857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18∙5=(18:2)∙(5∙2)=9∙10=90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за зразком та зроби висновок про спосіб множення на 5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B862C992-2BA2-4435-94EE-8FF0C5C1BE93}"/>
              </a:ext>
            </a:extLst>
          </p:cNvPr>
          <p:cNvSpPr/>
          <p:nvPr/>
        </p:nvSpPr>
        <p:spPr>
          <a:xfrm>
            <a:off x="3387231" y="2582813"/>
            <a:ext cx="2066187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14∙5=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5348D344-416F-401E-A0F1-4F395C689087}"/>
              </a:ext>
            </a:extLst>
          </p:cNvPr>
          <p:cNvSpPr/>
          <p:nvPr/>
        </p:nvSpPr>
        <p:spPr>
          <a:xfrm>
            <a:off x="5126579" y="2582813"/>
            <a:ext cx="3020343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(14:2)∙(5∙2)=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75D5ABCA-D43D-47C6-A7D3-59C5CFFFABD4}"/>
              </a:ext>
            </a:extLst>
          </p:cNvPr>
          <p:cNvSpPr/>
          <p:nvPr/>
        </p:nvSpPr>
        <p:spPr>
          <a:xfrm>
            <a:off x="8003885" y="2582813"/>
            <a:ext cx="1882385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7∙10=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C95973BC-F57B-4EA3-A2E6-05277D6B0849}"/>
              </a:ext>
            </a:extLst>
          </p:cNvPr>
          <p:cNvSpPr/>
          <p:nvPr/>
        </p:nvSpPr>
        <p:spPr>
          <a:xfrm>
            <a:off x="9669515" y="2582813"/>
            <a:ext cx="1882385" cy="736857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70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14401BFB-A3B5-4C6B-9E76-C6D7EF135ECD}"/>
              </a:ext>
            </a:extLst>
          </p:cNvPr>
          <p:cNvSpPr/>
          <p:nvPr/>
        </p:nvSpPr>
        <p:spPr>
          <a:xfrm>
            <a:off x="3387231" y="3538331"/>
            <a:ext cx="2066187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24∙5=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E77EC850-21A7-476C-B666-3D7DB4D88052}"/>
              </a:ext>
            </a:extLst>
          </p:cNvPr>
          <p:cNvSpPr/>
          <p:nvPr/>
        </p:nvSpPr>
        <p:spPr>
          <a:xfrm>
            <a:off x="5126579" y="3538331"/>
            <a:ext cx="3020343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(24:2)∙(5∙2)=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832A88FA-964A-4437-A2BC-1E2C8A4F72C5}"/>
              </a:ext>
            </a:extLst>
          </p:cNvPr>
          <p:cNvSpPr/>
          <p:nvPr/>
        </p:nvSpPr>
        <p:spPr>
          <a:xfrm>
            <a:off x="8003885" y="3538331"/>
            <a:ext cx="1882385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12∙10=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5FBFF5EF-0688-488D-BB8F-20DF18E22D83}"/>
              </a:ext>
            </a:extLst>
          </p:cNvPr>
          <p:cNvSpPr/>
          <p:nvPr/>
        </p:nvSpPr>
        <p:spPr>
          <a:xfrm>
            <a:off x="9756196" y="3538330"/>
            <a:ext cx="1882385" cy="736857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120</a:t>
            </a: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B1DE77E7-40CC-4F78-B9F7-6F39AD259841}"/>
              </a:ext>
            </a:extLst>
          </p:cNvPr>
          <p:cNvSpPr/>
          <p:nvPr/>
        </p:nvSpPr>
        <p:spPr>
          <a:xfrm>
            <a:off x="3387231" y="4448037"/>
            <a:ext cx="2066187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46∙5=</a:t>
            </a:r>
          </a:p>
        </p:txBody>
      </p:sp>
      <p:sp>
        <p:nvSpPr>
          <p:cNvPr id="32" name="Скругленный прямоугольник 24">
            <a:extLst>
              <a:ext uri="{FF2B5EF4-FFF2-40B4-BE49-F238E27FC236}">
                <a16:creationId xmlns:a16="http://schemas.microsoft.com/office/drawing/2014/main" id="{03DE9EE2-0CAA-49E6-8CF2-1B375FC8ADBC}"/>
              </a:ext>
            </a:extLst>
          </p:cNvPr>
          <p:cNvSpPr/>
          <p:nvPr/>
        </p:nvSpPr>
        <p:spPr>
          <a:xfrm>
            <a:off x="5126579" y="4448037"/>
            <a:ext cx="3020343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(46:2)∙(5∙2)=</a:t>
            </a:r>
          </a:p>
        </p:txBody>
      </p:sp>
      <p:sp>
        <p:nvSpPr>
          <p:cNvPr id="33" name="Скругленный прямоугольник 24">
            <a:extLst>
              <a:ext uri="{FF2B5EF4-FFF2-40B4-BE49-F238E27FC236}">
                <a16:creationId xmlns:a16="http://schemas.microsoft.com/office/drawing/2014/main" id="{96588969-960E-4205-B652-D85C4786B685}"/>
              </a:ext>
            </a:extLst>
          </p:cNvPr>
          <p:cNvSpPr/>
          <p:nvPr/>
        </p:nvSpPr>
        <p:spPr>
          <a:xfrm>
            <a:off x="8003885" y="4448037"/>
            <a:ext cx="1882385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23∙10=</a:t>
            </a:r>
          </a:p>
        </p:txBody>
      </p:sp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7A019DDE-6775-4D29-8B0B-8450E6D50435}"/>
              </a:ext>
            </a:extLst>
          </p:cNvPr>
          <p:cNvSpPr/>
          <p:nvPr/>
        </p:nvSpPr>
        <p:spPr>
          <a:xfrm>
            <a:off x="9756196" y="4448036"/>
            <a:ext cx="1882385" cy="736857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230</a:t>
            </a:r>
          </a:p>
        </p:txBody>
      </p:sp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98F9F59B-F375-48C8-AF3B-73A7E10C7DEC}"/>
              </a:ext>
            </a:extLst>
          </p:cNvPr>
          <p:cNvSpPr/>
          <p:nvPr/>
        </p:nvSpPr>
        <p:spPr>
          <a:xfrm>
            <a:off x="3387231" y="5481651"/>
            <a:ext cx="2066187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28∙5=</a:t>
            </a:r>
          </a:p>
        </p:txBody>
      </p:sp>
      <p:sp>
        <p:nvSpPr>
          <p:cNvPr id="36" name="Скругленный прямоугольник 24">
            <a:extLst>
              <a:ext uri="{FF2B5EF4-FFF2-40B4-BE49-F238E27FC236}">
                <a16:creationId xmlns:a16="http://schemas.microsoft.com/office/drawing/2014/main" id="{43F629A1-2866-4D20-9E3B-4070BE62D9EE}"/>
              </a:ext>
            </a:extLst>
          </p:cNvPr>
          <p:cNvSpPr/>
          <p:nvPr/>
        </p:nvSpPr>
        <p:spPr>
          <a:xfrm>
            <a:off x="5126579" y="5481651"/>
            <a:ext cx="3020343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(28:2)∙(5∙2)=</a:t>
            </a:r>
          </a:p>
        </p:txBody>
      </p:sp>
      <p:sp>
        <p:nvSpPr>
          <p:cNvPr id="37" name="Скругленный прямоугольник 24">
            <a:extLst>
              <a:ext uri="{FF2B5EF4-FFF2-40B4-BE49-F238E27FC236}">
                <a16:creationId xmlns:a16="http://schemas.microsoft.com/office/drawing/2014/main" id="{8CA4F58D-6FBE-40FE-B745-F1A3BE320EFF}"/>
              </a:ext>
            </a:extLst>
          </p:cNvPr>
          <p:cNvSpPr/>
          <p:nvPr/>
        </p:nvSpPr>
        <p:spPr>
          <a:xfrm>
            <a:off x="8003885" y="5481651"/>
            <a:ext cx="1882385" cy="736857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14∙10=</a:t>
            </a:r>
          </a:p>
        </p:txBody>
      </p:sp>
      <p:sp>
        <p:nvSpPr>
          <p:cNvPr id="38" name="Скругленный прямоугольник 24">
            <a:extLst>
              <a:ext uri="{FF2B5EF4-FFF2-40B4-BE49-F238E27FC236}">
                <a16:creationId xmlns:a16="http://schemas.microsoft.com/office/drawing/2014/main" id="{CE6771C3-C8FE-4510-A823-F1BF63D5FF5C}"/>
              </a:ext>
            </a:extLst>
          </p:cNvPr>
          <p:cNvSpPr/>
          <p:nvPr/>
        </p:nvSpPr>
        <p:spPr>
          <a:xfrm>
            <a:off x="9756196" y="5481650"/>
            <a:ext cx="1882385" cy="736857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200065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BDF8739-7C9D-499E-A521-695F38FA2A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96" r="-698" b="18654"/>
          <a:stretch/>
        </p:blipFill>
        <p:spPr>
          <a:xfrm flipH="1">
            <a:off x="568364" y="2465321"/>
            <a:ext cx="2897092" cy="4116080"/>
          </a:xfrm>
          <a:prstGeom prst="rect">
            <a:avLst/>
          </a:prstGeom>
        </p:spPr>
      </p:pic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F43E8409-ED17-4500-A432-4DA8FE57FA1D}"/>
              </a:ext>
            </a:extLst>
          </p:cNvPr>
          <p:cNvSpPr/>
          <p:nvPr/>
        </p:nvSpPr>
        <p:spPr>
          <a:xfrm>
            <a:off x="404816" y="1319896"/>
            <a:ext cx="11382367" cy="101857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18∙5=(18:2)∙(5∙2)=9∙10=90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</a:t>
            </a:r>
          </a:p>
        </p:txBody>
      </p:sp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4888B49D-2DCC-4D2B-8FA8-C8C7EB1F374D}"/>
              </a:ext>
            </a:extLst>
          </p:cNvPr>
          <p:cNvSpPr/>
          <p:nvPr/>
        </p:nvSpPr>
        <p:spPr>
          <a:xfrm>
            <a:off x="3856383" y="2703443"/>
            <a:ext cx="8053397" cy="3877958"/>
          </a:xfrm>
          <a:prstGeom prst="roundRect">
            <a:avLst/>
          </a:prstGeom>
          <a:solidFill>
            <a:srgbClr val="FC795F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Щоб помножити парне число на 5, досить це число поділити на 2 і до одержаного результату дописати справа нуль.</a:t>
            </a:r>
          </a:p>
        </p:txBody>
      </p:sp>
    </p:spTree>
    <p:extLst>
      <p:ext uri="{BB962C8B-B14F-4D97-AF65-F5344CB8AC3E}">
        <p14:creationId xmlns:p14="http://schemas.microsoft.com/office/powerpoint/2010/main" val="403454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C51776-A333-4361-AC5D-4C506587A0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2"/>
          <a:stretch/>
        </p:blipFill>
        <p:spPr>
          <a:xfrm>
            <a:off x="287416" y="1082294"/>
            <a:ext cx="2345265" cy="233099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4008634D-8636-4B2C-9EC0-E62A0C7F5257}"/>
              </a:ext>
            </a:extLst>
          </p:cNvPr>
          <p:cNvSpPr/>
          <p:nvPr/>
        </p:nvSpPr>
        <p:spPr>
          <a:xfrm>
            <a:off x="2873763" y="2126317"/>
            <a:ext cx="8622550" cy="298406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Всього - 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320 к.</a:t>
            </a:r>
          </a:p>
          <a:p>
            <a:r>
              <a:rPr lang="uk-UA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Літають з інструктором </a:t>
            </a:r>
            <a:r>
              <a:rPr lang="uk-UA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 к.</a:t>
            </a:r>
          </a:p>
          <a:p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uk-UA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амостійно - ? </a:t>
            </a:r>
            <a:r>
              <a:rPr lang="uk-UA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uk-UA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рази менше </a:t>
            </a:r>
            <a:endParaRPr lang="uk-UA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Вчиться </a:t>
            </a:r>
            <a:r>
              <a:rPr lang="uk-UA" sz="3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тренажерах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uk-UA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uk-UA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uk-UA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решта </a:t>
            </a:r>
          </a:p>
        </p:txBody>
      </p:sp>
      <p:cxnSp>
        <p:nvCxnSpPr>
          <p:cNvPr id="6" name="Соединительная линия уступом 5"/>
          <p:cNvCxnSpPr/>
          <p:nvPr/>
        </p:nvCxnSpPr>
        <p:spPr>
          <a:xfrm rot="10800000">
            <a:off x="9101275" y="3413286"/>
            <a:ext cx="1085312" cy="560509"/>
          </a:xfrm>
          <a:prstGeom prst="bentConnector3">
            <a:avLst>
              <a:gd name="adj1" fmla="val -53150"/>
            </a:avLst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авая фигурная скобка 22"/>
          <p:cNvSpPr/>
          <p:nvPr/>
        </p:nvSpPr>
        <p:spPr>
          <a:xfrm>
            <a:off x="10801885" y="3161151"/>
            <a:ext cx="427290" cy="914400"/>
          </a:xfrm>
          <a:prstGeom prst="rightBrac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473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5E6D29-780E-4EF9-9018-F3FA20CA9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1"/>
          <a:stretch/>
        </p:blipFill>
        <p:spPr>
          <a:xfrm>
            <a:off x="82953" y="994737"/>
            <a:ext cx="3437914" cy="488141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13CBB00D-F993-4795-833A-22CDF545F8AD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17" name="Скругленный прямоугольник 41">
            <a:extLst>
              <a:ext uri="{FF2B5EF4-FFF2-40B4-BE49-F238E27FC236}">
                <a16:creationId xmlns:a16="http://schemas.microsoft.com/office/drawing/2014/main" id="{70FD6CF2-E568-4D3B-AD9A-A6D6BF14B176}"/>
              </a:ext>
            </a:extLst>
          </p:cNvPr>
          <p:cNvSpPr/>
          <p:nvPr/>
        </p:nvSpPr>
        <p:spPr>
          <a:xfrm>
            <a:off x="3659530" y="2233472"/>
            <a:ext cx="7509823" cy="212948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 к. по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разів - ? </a:t>
            </a:r>
            <a:r>
              <a:rPr lang="uk-UA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к. по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разів - ? </a:t>
            </a:r>
            <a:r>
              <a:rPr lang="uk-UA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</a:t>
            </a:r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       </a:t>
            </a:r>
            <a:r>
              <a:rPr lang="uk-U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uk-UA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uk-UA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</a:t>
            </a:r>
            <a:r>
              <a:rPr lang="uk-U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8599740" y="2901738"/>
            <a:ext cx="632389" cy="914400"/>
          </a:xfrm>
          <a:prstGeom prst="rightBrac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67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1851CD0-C575-41EF-B334-AB191EE0BD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6" t="10548" r="53254" b="18654"/>
          <a:stretch/>
        </p:blipFill>
        <p:spPr>
          <a:xfrm>
            <a:off x="-100609" y="1559856"/>
            <a:ext cx="4507800" cy="515493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C4262DB0-3C91-44D5-9391-567D81AFE951}"/>
              </a:ext>
            </a:extLst>
          </p:cNvPr>
          <p:cNvSpPr/>
          <p:nvPr/>
        </p:nvSpPr>
        <p:spPr>
          <a:xfrm>
            <a:off x="5049078" y="1459163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∙14+140=210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358268C-6EE3-4A29-8652-AFC37600B675}"/>
              </a:ext>
            </a:extLst>
          </p:cNvPr>
          <p:cNvSpPr/>
          <p:nvPr/>
        </p:nvSpPr>
        <p:spPr>
          <a:xfrm>
            <a:off x="5049078" y="2183485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∙14=210-140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CE264D9C-0EBA-4AA7-95B0-DF4C3EF840A6}"/>
              </a:ext>
            </a:extLst>
          </p:cNvPr>
          <p:cNvSpPr/>
          <p:nvPr/>
        </p:nvSpPr>
        <p:spPr>
          <a:xfrm>
            <a:off x="5049078" y="2849565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∙14=70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152B6DA4-A730-4412-A5F1-3346E55E99ED}"/>
              </a:ext>
            </a:extLst>
          </p:cNvPr>
          <p:cNvSpPr/>
          <p:nvPr/>
        </p:nvSpPr>
        <p:spPr>
          <a:xfrm>
            <a:off x="5049078" y="4232339"/>
            <a:ext cx="5993295" cy="58253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=5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372E63B9-66A9-4494-90EB-6DA5F36D9B62}"/>
              </a:ext>
            </a:extLst>
          </p:cNvPr>
          <p:cNvSpPr/>
          <p:nvPr/>
        </p:nvSpPr>
        <p:spPr>
          <a:xfrm>
            <a:off x="5049078" y="492767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∙14+140=210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22A299DC-5FC0-4E75-AF04-BE6DDF1FF650}"/>
              </a:ext>
            </a:extLst>
          </p:cNvPr>
          <p:cNvSpPr/>
          <p:nvPr/>
        </p:nvSpPr>
        <p:spPr>
          <a:xfrm>
            <a:off x="5049078" y="5623013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210=210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D3322380-95B2-4015-A06C-70C37B255584}"/>
              </a:ext>
            </a:extLst>
          </p:cNvPr>
          <p:cNvSpPr/>
          <p:nvPr/>
        </p:nvSpPr>
        <p:spPr>
          <a:xfrm>
            <a:off x="5049078" y="3534014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</a:rPr>
              <a:t>X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=70:14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6651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1851CD0-C575-41EF-B334-AB191EE0BD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6" t="10548" r="53254" b="18654"/>
          <a:stretch/>
        </p:blipFill>
        <p:spPr>
          <a:xfrm>
            <a:off x="-100609" y="1559856"/>
            <a:ext cx="4507800" cy="515493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C4262DB0-3C91-44D5-9391-567D81AFE951}"/>
              </a:ext>
            </a:extLst>
          </p:cNvPr>
          <p:cNvSpPr/>
          <p:nvPr/>
        </p:nvSpPr>
        <p:spPr>
          <a:xfrm>
            <a:off x="5049078" y="1459163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(180-Х):5=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358268C-6EE3-4A29-8652-AFC37600B675}"/>
              </a:ext>
            </a:extLst>
          </p:cNvPr>
          <p:cNvSpPr/>
          <p:nvPr/>
        </p:nvSpPr>
        <p:spPr>
          <a:xfrm>
            <a:off x="5049078" y="2183485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180-Х=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12∙5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CE264D9C-0EBA-4AA7-95B0-DF4C3EF840A6}"/>
              </a:ext>
            </a:extLst>
          </p:cNvPr>
          <p:cNvSpPr/>
          <p:nvPr/>
        </p:nvSpPr>
        <p:spPr>
          <a:xfrm>
            <a:off x="5049078" y="2849565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180-Х=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152B6DA4-A730-4412-A5F1-3346E55E99ED}"/>
              </a:ext>
            </a:extLst>
          </p:cNvPr>
          <p:cNvSpPr/>
          <p:nvPr/>
        </p:nvSpPr>
        <p:spPr>
          <a:xfrm>
            <a:off x="5049078" y="4232339"/>
            <a:ext cx="5993295" cy="58253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=120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372E63B9-66A9-4494-90EB-6DA5F36D9B62}"/>
              </a:ext>
            </a:extLst>
          </p:cNvPr>
          <p:cNvSpPr/>
          <p:nvPr/>
        </p:nvSpPr>
        <p:spPr>
          <a:xfrm>
            <a:off x="5049078" y="492767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(180-120):5=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22A299DC-5FC0-4E75-AF04-BE6DDF1FF650}"/>
              </a:ext>
            </a:extLst>
          </p:cNvPr>
          <p:cNvSpPr/>
          <p:nvPr/>
        </p:nvSpPr>
        <p:spPr>
          <a:xfrm>
            <a:off x="5049078" y="5623013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12=12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D3322380-95B2-4015-A06C-70C37B255584}"/>
              </a:ext>
            </a:extLst>
          </p:cNvPr>
          <p:cNvSpPr/>
          <p:nvPr/>
        </p:nvSpPr>
        <p:spPr>
          <a:xfrm>
            <a:off x="5049078" y="3534014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Х=180-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5662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1851CD0-C575-41EF-B334-AB191EE0BD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6" t="10548" r="53254" b="18654"/>
          <a:stretch/>
        </p:blipFill>
        <p:spPr>
          <a:xfrm>
            <a:off x="-100609" y="1559856"/>
            <a:ext cx="4507800" cy="515493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C4262DB0-3C91-44D5-9391-567D81AFE951}"/>
              </a:ext>
            </a:extLst>
          </p:cNvPr>
          <p:cNvSpPr/>
          <p:nvPr/>
        </p:nvSpPr>
        <p:spPr>
          <a:xfrm>
            <a:off x="5049078" y="1459163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19∙(Х-8)=95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358268C-6EE3-4A29-8652-AFC37600B675}"/>
              </a:ext>
            </a:extLst>
          </p:cNvPr>
          <p:cNvSpPr/>
          <p:nvPr/>
        </p:nvSpPr>
        <p:spPr>
          <a:xfrm>
            <a:off x="5049078" y="2183485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Х-8=95:19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CE264D9C-0EBA-4AA7-95B0-DF4C3EF840A6}"/>
              </a:ext>
            </a:extLst>
          </p:cNvPr>
          <p:cNvSpPr/>
          <p:nvPr/>
        </p:nvSpPr>
        <p:spPr>
          <a:xfrm>
            <a:off x="5049078" y="2849565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Х-8=5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152B6DA4-A730-4412-A5F1-3346E55E99ED}"/>
              </a:ext>
            </a:extLst>
          </p:cNvPr>
          <p:cNvSpPr/>
          <p:nvPr/>
        </p:nvSpPr>
        <p:spPr>
          <a:xfrm>
            <a:off x="5049078" y="4232339"/>
            <a:ext cx="5993295" cy="58253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=13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372E63B9-66A9-4494-90EB-6DA5F36D9B62}"/>
              </a:ext>
            </a:extLst>
          </p:cNvPr>
          <p:cNvSpPr/>
          <p:nvPr/>
        </p:nvSpPr>
        <p:spPr>
          <a:xfrm>
            <a:off x="5049078" y="492767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19∙(13-8)=95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22A299DC-5FC0-4E75-AF04-BE6DDF1FF650}"/>
              </a:ext>
            </a:extLst>
          </p:cNvPr>
          <p:cNvSpPr/>
          <p:nvPr/>
        </p:nvSpPr>
        <p:spPr>
          <a:xfrm>
            <a:off x="5049078" y="5623013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95=95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D3322380-95B2-4015-A06C-70C37B255584}"/>
              </a:ext>
            </a:extLst>
          </p:cNvPr>
          <p:cNvSpPr/>
          <p:nvPr/>
        </p:nvSpPr>
        <p:spPr>
          <a:xfrm>
            <a:off x="5049078" y="3534014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Х=5+8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6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CF9A45-A34F-4353-B934-07B60F16E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12"/>
          <a:stretch/>
        </p:blipFill>
        <p:spPr>
          <a:xfrm>
            <a:off x="1073886" y="2170899"/>
            <a:ext cx="9861349" cy="458895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9DB36-7218-4315-8926-0D3F3B2BF848}"/>
              </a:ext>
            </a:extLst>
          </p:cNvPr>
          <p:cNvSpPr txBox="1"/>
          <p:nvPr/>
        </p:nvSpPr>
        <p:spPr>
          <a:xfrm>
            <a:off x="660936" y="1363390"/>
            <a:ext cx="4733523" cy="1464231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dirty="0"/>
              <a:t>В казку вирушимо разом,</a:t>
            </a:r>
          </a:p>
          <a:p>
            <a:r>
              <a:rPr lang="uk-UA" dirty="0"/>
              <a:t>Перешкоди всі пройдем,</a:t>
            </a:r>
          </a:p>
          <a:p>
            <a:r>
              <a:rPr lang="uk-UA" dirty="0"/>
              <a:t>А хто буде сумувати,</a:t>
            </a:r>
          </a:p>
          <a:p>
            <a:r>
              <a:rPr lang="uk-UA" dirty="0"/>
              <a:t>Із собою не візьмем.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34114-372A-4799-85AF-BDFEBB793F89}"/>
              </a:ext>
            </a:extLst>
          </p:cNvPr>
          <p:cNvSpPr txBox="1"/>
          <p:nvPr/>
        </p:nvSpPr>
        <p:spPr>
          <a:xfrm>
            <a:off x="6614662" y="1548083"/>
            <a:ext cx="4733523" cy="1123712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sz="2000" dirty="0" err="1"/>
              <a:t>Дзвени</a:t>
            </a:r>
            <a:r>
              <a:rPr lang="uk-UA" sz="2000" dirty="0"/>
              <a:t>, дзвіночку, гучніш</a:t>
            </a:r>
          </a:p>
          <a:p>
            <a:r>
              <a:rPr lang="uk-UA" sz="2000" dirty="0"/>
              <a:t>І всім, хто любить казку,</a:t>
            </a:r>
          </a:p>
          <a:p>
            <a:r>
              <a:rPr lang="uk-UA" sz="2000" dirty="0"/>
              <a:t>Допоможи скоріш!</a:t>
            </a:r>
          </a:p>
        </p:txBody>
      </p:sp>
    </p:spTree>
    <p:extLst>
      <p:ext uri="{BB962C8B-B14F-4D97-AF65-F5344CB8AC3E}">
        <p14:creationId xmlns:p14="http://schemas.microsoft.com/office/powerpoint/2010/main" val="15938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1851CD0-C575-41EF-B334-AB191EE0BD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6" t="10548" r="53254" b="18654"/>
          <a:stretch/>
        </p:blipFill>
        <p:spPr>
          <a:xfrm>
            <a:off x="-100609" y="1559856"/>
            <a:ext cx="4507800" cy="515493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C4262DB0-3C91-44D5-9391-567D81AFE951}"/>
              </a:ext>
            </a:extLst>
          </p:cNvPr>
          <p:cNvSpPr/>
          <p:nvPr/>
        </p:nvSpPr>
        <p:spPr>
          <a:xfrm>
            <a:off x="5049078" y="1459163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350:(Х+15)=7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D358268C-6EE3-4A29-8652-AFC37600B675}"/>
              </a:ext>
            </a:extLst>
          </p:cNvPr>
          <p:cNvSpPr/>
          <p:nvPr/>
        </p:nvSpPr>
        <p:spPr>
          <a:xfrm>
            <a:off x="5049078" y="2183485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Х+15=350:7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CE264D9C-0EBA-4AA7-95B0-DF4C3EF840A6}"/>
              </a:ext>
            </a:extLst>
          </p:cNvPr>
          <p:cNvSpPr/>
          <p:nvPr/>
        </p:nvSpPr>
        <p:spPr>
          <a:xfrm>
            <a:off x="5049078" y="2849565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Х+15=50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152B6DA4-A730-4412-A5F1-3346E55E99ED}"/>
              </a:ext>
            </a:extLst>
          </p:cNvPr>
          <p:cNvSpPr/>
          <p:nvPr/>
        </p:nvSpPr>
        <p:spPr>
          <a:xfrm>
            <a:off x="5049078" y="4232339"/>
            <a:ext cx="5993295" cy="582532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X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=35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372E63B9-66A9-4494-90EB-6DA5F36D9B62}"/>
              </a:ext>
            </a:extLst>
          </p:cNvPr>
          <p:cNvSpPr/>
          <p:nvPr/>
        </p:nvSpPr>
        <p:spPr>
          <a:xfrm>
            <a:off x="5049078" y="4927676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350:(35+15)=7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22A299DC-5FC0-4E75-AF04-BE6DDF1FF650}"/>
              </a:ext>
            </a:extLst>
          </p:cNvPr>
          <p:cNvSpPr/>
          <p:nvPr/>
        </p:nvSpPr>
        <p:spPr>
          <a:xfrm>
            <a:off x="5049078" y="5623013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ym typeface="Wingdings" panose="05000000000000000000" pitchFamily="2" charset="2"/>
              </a:rPr>
              <a:t>7=7</a:t>
            </a:r>
            <a:endParaRPr lang="uk-UA" sz="4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D3322380-95B2-4015-A06C-70C37B255584}"/>
              </a:ext>
            </a:extLst>
          </p:cNvPr>
          <p:cNvSpPr/>
          <p:nvPr/>
        </p:nvSpPr>
        <p:spPr>
          <a:xfrm>
            <a:off x="5049078" y="3534014"/>
            <a:ext cx="5993295" cy="58253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Х=50-15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7"/>
            <a:ext cx="3246711" cy="2378992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3879791" y="1204331"/>
            <a:ext cx="7998863" cy="383768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4400" b="1" dirty="0">
                <a:solidFill>
                  <a:srgbClr val="2F3242"/>
                </a:solidFill>
              </a:rPr>
              <a:t>На </a:t>
            </a:r>
            <a:r>
              <a:rPr lang="uk-UA" sz="4400" b="1" dirty="0" smtClean="0">
                <a:solidFill>
                  <a:srgbClr val="2F3242"/>
                </a:solidFill>
              </a:rPr>
              <a:t>ст. 81, 82 вивчити правила;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 задача № </a:t>
            </a:r>
            <a:r>
              <a:rPr lang="en-US" sz="4400" b="1" dirty="0" smtClean="0">
                <a:solidFill>
                  <a:srgbClr val="2F3242"/>
                </a:solidFill>
              </a:rPr>
              <a:t>507</a:t>
            </a:r>
            <a:r>
              <a:rPr lang="uk-UA" sz="4400" b="1" dirty="0">
                <a:solidFill>
                  <a:srgbClr val="2F3242"/>
                </a:solidFill>
              </a:rPr>
              <a:t>,</a:t>
            </a:r>
            <a:r>
              <a:rPr lang="uk-UA" sz="4400" b="1" dirty="0" smtClean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приклади № </a:t>
            </a:r>
            <a:r>
              <a:rPr lang="en-US" sz="4400" b="1" dirty="0">
                <a:solidFill>
                  <a:srgbClr val="2F3242"/>
                </a:solidFill>
              </a:rPr>
              <a:t>508</a:t>
            </a:r>
            <a:r>
              <a:rPr lang="uk-UA" sz="4400" b="1" dirty="0" smtClean="0">
                <a:solidFill>
                  <a:srgbClr val="2F3242"/>
                </a:solidFill>
              </a:rPr>
              <a:t>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Вправа «Емоційна ромашка». Дай відповіді цеглинками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Выноска-облако 1"/>
          <p:cNvSpPr/>
          <p:nvPr/>
        </p:nvSpPr>
        <p:spPr>
          <a:xfrm>
            <a:off x="632946" y="5008765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У мене все вийшло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" name="Выноска-облако 11"/>
          <p:cNvSpPr/>
          <p:nvPr/>
        </p:nvSpPr>
        <p:spPr>
          <a:xfrm>
            <a:off x="4628951" y="4933993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Було важко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3" name="Выноска-облако 12"/>
          <p:cNvSpPr/>
          <p:nvPr/>
        </p:nvSpPr>
        <p:spPr>
          <a:xfrm>
            <a:off x="8264320" y="4930428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Нічого не зрозумів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" b="16923"/>
          <a:stretch/>
        </p:blipFill>
        <p:spPr>
          <a:xfrm>
            <a:off x="632946" y="1229660"/>
            <a:ext cx="2983846" cy="31702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6667"/>
          <a:stretch/>
        </p:blipFill>
        <p:spPr>
          <a:xfrm>
            <a:off x="8146807" y="1084908"/>
            <a:ext cx="3073928" cy="33328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b="16693"/>
          <a:stretch/>
        </p:blipFill>
        <p:spPr>
          <a:xfrm>
            <a:off x="4522380" y="1102744"/>
            <a:ext cx="3169088" cy="32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4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9D6A5511-BB8E-4893-8DF9-EE7C8B7816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994737"/>
            <a:ext cx="8255272" cy="517277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F1D70E27-ED55-4D6F-9038-6465D97C7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932761"/>
            <a:ext cx="2339711" cy="119474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BB07E9A-0998-49DC-B45E-F7BCFE68B8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6" r="44912"/>
          <a:stretch/>
        </p:blipFill>
        <p:spPr>
          <a:xfrm>
            <a:off x="9010313" y="1213260"/>
            <a:ext cx="443631" cy="60810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30F31A7-2D31-46AA-84AC-BE054B1BA864}"/>
              </a:ext>
            </a:extLst>
          </p:cNvPr>
          <p:cNvSpPr txBox="1"/>
          <p:nvPr/>
        </p:nvSpPr>
        <p:spPr>
          <a:xfrm>
            <a:off x="3810130" y="183511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3380A037-718D-4E12-9827-27AC56A330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27" t="3628" r="13291" b="-3628"/>
          <a:stretch/>
        </p:blipFill>
        <p:spPr>
          <a:xfrm>
            <a:off x="4194694" y="1837747"/>
            <a:ext cx="443631" cy="60810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1B02381-47C2-478B-88D8-475411BADD62}"/>
              </a:ext>
            </a:extLst>
          </p:cNvPr>
          <p:cNvSpPr txBox="1"/>
          <p:nvPr/>
        </p:nvSpPr>
        <p:spPr>
          <a:xfrm>
            <a:off x="5344100" y="181856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0FD8C6-5FE3-44E6-80FD-27DB84F6DFAC}"/>
              </a:ext>
            </a:extLst>
          </p:cNvPr>
          <p:cNvSpPr txBox="1"/>
          <p:nvPr/>
        </p:nvSpPr>
        <p:spPr>
          <a:xfrm>
            <a:off x="6231803" y="1852155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(к.) – літають </a:t>
            </a:r>
            <a:r>
              <a:rPr lang="uk-UA" sz="3200" dirty="0" smtClean="0">
                <a:latin typeface="Monotype Corsiva" panose="03010101010201010101" pitchFamily="66" charset="0"/>
              </a:rPr>
              <a:t>самостійно.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B4440B-F4B7-4356-B224-8BE720289D9A}"/>
              </a:ext>
            </a:extLst>
          </p:cNvPr>
          <p:cNvSpPr txBox="1"/>
          <p:nvPr/>
        </p:nvSpPr>
        <p:spPr>
          <a:xfrm>
            <a:off x="3928017" y="3667477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200 курсантів вчиться на тренажерах.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437AA-5DDB-48B5-AA1F-F324DD63D049}"/>
              </a:ext>
            </a:extLst>
          </p:cNvPr>
          <p:cNvSpPr txBox="1"/>
          <p:nvPr/>
        </p:nvSpPr>
        <p:spPr>
          <a:xfrm>
            <a:off x="4795263" y="178179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6464A1DF-0A90-41A9-B731-FBCDC1F2FE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89770"/>
          <a:stretch/>
        </p:blipFill>
        <p:spPr>
          <a:xfrm>
            <a:off x="4474795" y="1812693"/>
            <a:ext cx="363808" cy="60810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067DC38F-15FE-48B4-9F4D-96E079AF18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r="87288"/>
          <a:stretch/>
        </p:blipFill>
        <p:spPr>
          <a:xfrm>
            <a:off x="9359195" y="1213260"/>
            <a:ext cx="443631" cy="60810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76328E42-3E45-4E98-ACB8-DB58064437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6" r="67246"/>
          <a:stretch/>
        </p:blipFill>
        <p:spPr>
          <a:xfrm>
            <a:off x="9655690" y="1213260"/>
            <a:ext cx="299325" cy="60810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5ED8AC8-513A-4F63-8CB8-952CA8BE9280}"/>
              </a:ext>
            </a:extLst>
          </p:cNvPr>
          <p:cNvSpPr txBox="1"/>
          <p:nvPr/>
        </p:nvSpPr>
        <p:spPr>
          <a:xfrm>
            <a:off x="3810130" y="2441526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E6C402-4B08-4161-B641-11A59701A5B5}"/>
              </a:ext>
            </a:extLst>
          </p:cNvPr>
          <p:cNvSpPr txBox="1"/>
          <p:nvPr/>
        </p:nvSpPr>
        <p:spPr>
          <a:xfrm>
            <a:off x="7075822" y="2436870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(к.) – літають.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BD20A5-5BE6-4F9E-B684-DBE7DD621122}"/>
              </a:ext>
            </a:extLst>
          </p:cNvPr>
          <p:cNvSpPr txBox="1"/>
          <p:nvPr/>
        </p:nvSpPr>
        <p:spPr>
          <a:xfrm>
            <a:off x="3810130" y="303868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3B29EB-4B28-4176-B4AE-B0DFCF3C786D}"/>
              </a:ext>
            </a:extLst>
          </p:cNvPr>
          <p:cNvSpPr txBox="1"/>
          <p:nvPr/>
        </p:nvSpPr>
        <p:spPr>
          <a:xfrm>
            <a:off x="4766648" y="239652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3CDB1A9B-07E8-4CE9-842A-8A741947A3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t="1341" r="72970" b="-1341"/>
          <a:stretch/>
        </p:blipFill>
        <p:spPr>
          <a:xfrm>
            <a:off x="5044355" y="1819501"/>
            <a:ext cx="443631" cy="608101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475BA98A-F722-499A-B170-2B407D71FC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5704613" y="1844966"/>
            <a:ext cx="443631" cy="608101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A097C73D-AC31-4CDD-966E-F764C3623A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" t="3628" r="87325" b="-3628"/>
          <a:stretch/>
        </p:blipFill>
        <p:spPr>
          <a:xfrm>
            <a:off x="4512440" y="2441526"/>
            <a:ext cx="443631" cy="60810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74A9A3FD-1F2B-4C73-B285-F7838D5637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89770"/>
          <a:stretch/>
        </p:blipFill>
        <p:spPr>
          <a:xfrm>
            <a:off x="5985374" y="1812693"/>
            <a:ext cx="363808" cy="60810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2488E445-8044-40B3-B348-688E4EE50B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27" t="3628" r="13291" b="-3628"/>
          <a:stretch/>
        </p:blipFill>
        <p:spPr>
          <a:xfrm>
            <a:off x="4194694" y="2433865"/>
            <a:ext cx="443631" cy="60810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39F3EFEC-A723-447F-B4E4-F2E26B07C0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1" t="3628" r="53677" b="-3628"/>
          <a:stretch/>
        </p:blipFill>
        <p:spPr>
          <a:xfrm>
            <a:off x="5100379" y="2431382"/>
            <a:ext cx="443631" cy="608101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3657C579-29F5-4A17-AC00-69973AD089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89770"/>
          <a:stretch/>
        </p:blipFill>
        <p:spPr>
          <a:xfrm>
            <a:off x="5381140" y="2399109"/>
            <a:ext cx="363808" cy="608101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1EEA5BF5-781E-44B3-90EB-E257B32977EE}"/>
              </a:ext>
            </a:extLst>
          </p:cNvPr>
          <p:cNvSpPr txBox="1"/>
          <p:nvPr/>
        </p:nvSpPr>
        <p:spPr>
          <a:xfrm>
            <a:off x="5652635" y="243386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C6F48BF9-EC5C-4487-A736-84D9BB3876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r="79705"/>
          <a:stretch/>
        </p:blipFill>
        <p:spPr>
          <a:xfrm>
            <a:off x="6016767" y="2422092"/>
            <a:ext cx="443631" cy="60810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4D8BBAE8-2818-4C81-9BFF-58257EB2AF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t="1341" r="72970" b="-1341"/>
          <a:stretch/>
        </p:blipFill>
        <p:spPr>
          <a:xfrm>
            <a:off x="6277171" y="2414493"/>
            <a:ext cx="443631" cy="60810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50DFE9E6-E63C-43C1-9E82-4AB17701AD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89770"/>
          <a:stretch/>
        </p:blipFill>
        <p:spPr>
          <a:xfrm>
            <a:off x="6623081" y="2409404"/>
            <a:ext cx="363808" cy="608101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794589ED-E1C5-4AF1-967F-733E8EFE0C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4" r="64294"/>
          <a:stretch/>
        </p:blipFill>
        <p:spPr>
          <a:xfrm>
            <a:off x="4209717" y="3026389"/>
            <a:ext cx="443631" cy="608101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9D3EB4C6-4ACE-46CB-9500-87215084CC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t="1341" r="72970" b="-1341"/>
          <a:stretch/>
        </p:blipFill>
        <p:spPr>
          <a:xfrm>
            <a:off x="4470121" y="3018790"/>
            <a:ext cx="443631" cy="608101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531E0C3-80FD-40E0-9F02-C0958F14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89770"/>
          <a:stretch/>
        </p:blipFill>
        <p:spPr>
          <a:xfrm>
            <a:off x="4816031" y="3013701"/>
            <a:ext cx="363808" cy="608101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33B23F4D-6D56-49F8-A2E5-499402AFE1A3}"/>
              </a:ext>
            </a:extLst>
          </p:cNvPr>
          <p:cNvSpPr txBox="1"/>
          <p:nvPr/>
        </p:nvSpPr>
        <p:spPr>
          <a:xfrm>
            <a:off x="5090782" y="300758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C0D1571D-44F4-4BBC-89D0-B4F5518232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r="79705"/>
          <a:stretch/>
        </p:blipFill>
        <p:spPr>
          <a:xfrm>
            <a:off x="5435183" y="3026890"/>
            <a:ext cx="443631" cy="608101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4B7B394C-B1BD-4560-95EB-BAA710A1AE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t="1341" r="72970" b="-1341"/>
          <a:stretch/>
        </p:blipFill>
        <p:spPr>
          <a:xfrm>
            <a:off x="5695587" y="3019291"/>
            <a:ext cx="443631" cy="608101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C42CDC2E-FDBC-4DFD-90F5-E17F48C2E0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89770"/>
          <a:stretch/>
        </p:blipFill>
        <p:spPr>
          <a:xfrm>
            <a:off x="6041497" y="3014202"/>
            <a:ext cx="363808" cy="608101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258F772C-43B7-4853-A2E0-256F1131C61A}"/>
              </a:ext>
            </a:extLst>
          </p:cNvPr>
          <p:cNvSpPr txBox="1"/>
          <p:nvPr/>
        </p:nvSpPr>
        <p:spPr>
          <a:xfrm>
            <a:off x="6250341" y="304971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5BE12EB5-B354-4466-9F45-C1F86EBC69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t="1341" r="72970" b="-1341"/>
          <a:stretch/>
        </p:blipFill>
        <p:spPr>
          <a:xfrm>
            <a:off x="6567988" y="3019291"/>
            <a:ext cx="443631" cy="608101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E7A1D3BA-D71D-4496-B9EB-0137733517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89770"/>
          <a:stretch/>
        </p:blipFill>
        <p:spPr>
          <a:xfrm>
            <a:off x="6924723" y="3014202"/>
            <a:ext cx="363808" cy="608101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E21BB48B-CD9A-4163-896A-2E7EA1DA13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89770"/>
          <a:stretch/>
        </p:blipFill>
        <p:spPr>
          <a:xfrm>
            <a:off x="7202696" y="3014202"/>
            <a:ext cx="363808" cy="608101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BE5D1C3E-E9E8-4809-AA98-6A24C781CDF2}"/>
              </a:ext>
            </a:extLst>
          </p:cNvPr>
          <p:cNvSpPr txBox="1"/>
          <p:nvPr/>
        </p:nvSpPr>
        <p:spPr>
          <a:xfrm>
            <a:off x="7503256" y="3013701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(к.)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23322" t="29754" r="5053" b="24895"/>
          <a:stretch/>
        </p:blipFill>
        <p:spPr>
          <a:xfrm>
            <a:off x="1203780" y="4598644"/>
            <a:ext cx="4366901" cy="155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4" grpId="0"/>
      <p:bldP spid="65" grpId="0"/>
      <p:bldP spid="66" grpId="0"/>
      <p:bldP spid="67" grpId="0"/>
      <p:bldP spid="71" grpId="0"/>
      <p:bldP spid="73" grpId="0"/>
      <p:bldP spid="74" grpId="0"/>
      <p:bldP spid="77" grpId="0"/>
      <p:bldP spid="99" grpId="0"/>
      <p:bldP spid="106" grpId="0"/>
      <p:bldP spid="110" grpId="0"/>
      <p:bldP spid="1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13CBB00D-F993-4795-833A-22CDF545F8AD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295EA55-1413-4D7E-B4F0-FE49D2D2B3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99473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28FCDE7-8AD0-4045-A302-43AF7EC49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93276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730E1FF-D47C-45F2-92C2-1D68787463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6" r="44912"/>
          <a:stretch/>
        </p:blipFill>
        <p:spPr>
          <a:xfrm>
            <a:off x="9010313" y="1213260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ED313D-4753-4134-8F9A-816720CB80F7}"/>
              </a:ext>
            </a:extLst>
          </p:cNvPr>
          <p:cNvSpPr txBox="1"/>
          <p:nvPr/>
        </p:nvSpPr>
        <p:spPr>
          <a:xfrm>
            <a:off x="3810130" y="183511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3DF4239-24BA-48B4-A3BA-719F519A3B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4" t="3628" r="72993" b="-3628"/>
          <a:stretch/>
        </p:blipFill>
        <p:spPr>
          <a:xfrm>
            <a:off x="4194695" y="1837747"/>
            <a:ext cx="383942" cy="608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2BE3B18-B0C1-4073-A88F-439461C63051}"/>
              </a:ext>
            </a:extLst>
          </p:cNvPr>
          <p:cNvSpPr txBox="1"/>
          <p:nvPr/>
        </p:nvSpPr>
        <p:spPr>
          <a:xfrm>
            <a:off x="5344100" y="181856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4551AD-4851-4E04-8F69-D9DB04888FB7}"/>
              </a:ext>
            </a:extLst>
          </p:cNvPr>
          <p:cNvSpPr txBox="1"/>
          <p:nvPr/>
        </p:nvSpPr>
        <p:spPr>
          <a:xfrm>
            <a:off x="6558348" y="1852435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err="1" smtClean="0">
                <a:latin typeface="Monotype Corsiva" panose="03010101010201010101" pitchFamily="66" charset="0"/>
              </a:rPr>
              <a:t>стр</a:t>
            </a:r>
            <a:r>
              <a:rPr lang="uk-UA" sz="3200" dirty="0" smtClean="0">
                <a:latin typeface="Monotype Corsiva" panose="03010101010201010101" pitchFamily="66" charset="0"/>
              </a:rPr>
              <a:t>.) </a:t>
            </a:r>
            <a:r>
              <a:rPr lang="uk-UA" sz="3200" dirty="0">
                <a:latin typeface="Monotype Corsiva" panose="03010101010201010101" pitchFamily="66" charset="0"/>
              </a:rPr>
              <a:t>– у </a:t>
            </a:r>
            <a:r>
              <a:rPr lang="uk-UA" sz="3200" dirty="0" smtClean="0">
                <a:latin typeface="Monotype Corsiva" panose="03010101010201010101" pitchFamily="66" charset="0"/>
              </a:rPr>
              <a:t>І групи.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3788FF-A760-4DD0-B507-39996D45FC96}"/>
              </a:ext>
            </a:extLst>
          </p:cNvPr>
          <p:cNvSpPr txBox="1"/>
          <p:nvPr/>
        </p:nvSpPr>
        <p:spPr>
          <a:xfrm>
            <a:off x="3928017" y="3623666"/>
            <a:ext cx="825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Відповідь: 150 стрибків зробили курсанти.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A8D9DD-679A-40EB-936C-1BBA0B1E35B0}"/>
              </a:ext>
            </a:extLst>
          </p:cNvPr>
          <p:cNvSpPr txBox="1"/>
          <p:nvPr/>
        </p:nvSpPr>
        <p:spPr>
          <a:xfrm>
            <a:off x="4805230" y="182140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87669D2-3BD8-46B6-B333-29736755C4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6" r="56110"/>
          <a:stretch/>
        </p:blipFill>
        <p:spPr>
          <a:xfrm>
            <a:off x="4474795" y="1812693"/>
            <a:ext cx="363808" cy="60810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CF503F1-44FA-434D-A925-C91E9A1F63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" r="87288"/>
          <a:stretch/>
        </p:blipFill>
        <p:spPr>
          <a:xfrm>
            <a:off x="9359195" y="1213260"/>
            <a:ext cx="443631" cy="60810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7E3D232-A3E4-4185-9684-1CDBFE0C7F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1" r="56081"/>
          <a:stretch/>
        </p:blipFill>
        <p:spPr>
          <a:xfrm>
            <a:off x="9655690" y="1213260"/>
            <a:ext cx="299325" cy="6081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E467476-0ABD-48AA-89C8-EFAA83019D68}"/>
              </a:ext>
            </a:extLst>
          </p:cNvPr>
          <p:cNvSpPr txBox="1"/>
          <p:nvPr/>
        </p:nvSpPr>
        <p:spPr>
          <a:xfrm>
            <a:off x="3810130" y="2441526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28AFA4-C91F-4EA2-BE81-8CC72CD87AEE}"/>
              </a:ext>
            </a:extLst>
          </p:cNvPr>
          <p:cNvSpPr txBox="1"/>
          <p:nvPr/>
        </p:nvSpPr>
        <p:spPr>
          <a:xfrm>
            <a:off x="5962868" y="2416759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err="1" smtClean="0">
                <a:latin typeface="Monotype Corsiva" panose="03010101010201010101" pitchFamily="66" charset="0"/>
              </a:rPr>
              <a:t>стр</a:t>
            </a:r>
            <a:r>
              <a:rPr lang="uk-UA" sz="3200" dirty="0" smtClean="0">
                <a:latin typeface="Monotype Corsiva" panose="03010101010201010101" pitchFamily="66" charset="0"/>
              </a:rPr>
              <a:t>.) </a:t>
            </a:r>
            <a:r>
              <a:rPr lang="uk-UA" sz="3200" dirty="0">
                <a:latin typeface="Monotype Corsiva" panose="03010101010201010101" pitchFamily="66" charset="0"/>
              </a:rPr>
              <a:t>– у </a:t>
            </a:r>
            <a:r>
              <a:rPr lang="uk-UA" sz="3200" dirty="0" smtClean="0">
                <a:latin typeface="Monotype Corsiva" panose="03010101010201010101" pitchFamily="66" charset="0"/>
              </a:rPr>
              <a:t>ІІ </a:t>
            </a:r>
            <a:r>
              <a:rPr lang="uk-UA" sz="3200" dirty="0">
                <a:latin typeface="Monotype Corsiva" panose="03010101010201010101" pitchFamily="66" charset="0"/>
              </a:rPr>
              <a:t>групи.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761FD7-D8BC-428F-90CA-7A00BFF740F7}"/>
              </a:ext>
            </a:extLst>
          </p:cNvPr>
          <p:cNvSpPr txBox="1"/>
          <p:nvPr/>
        </p:nvSpPr>
        <p:spPr>
          <a:xfrm>
            <a:off x="3810130" y="303868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0DEED58-FEA7-4EFF-8842-DECF6250C5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7" t="1341" r="45511" b="-1341"/>
          <a:stretch/>
        </p:blipFill>
        <p:spPr>
          <a:xfrm>
            <a:off x="5044355" y="1819501"/>
            <a:ext cx="443631" cy="6081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7687259-357F-4B43-8321-35A1F2F6CA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3628" r="79525" b="-3628"/>
          <a:stretch/>
        </p:blipFill>
        <p:spPr>
          <a:xfrm>
            <a:off x="5704613" y="1844966"/>
            <a:ext cx="443631" cy="60810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C1994CE-2919-4035-B86A-8C2EE53733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89770"/>
          <a:stretch/>
        </p:blipFill>
        <p:spPr>
          <a:xfrm>
            <a:off x="6283874" y="1823428"/>
            <a:ext cx="363808" cy="6081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3B96EF3-CD74-4446-BACD-E131A4E188DD}"/>
              </a:ext>
            </a:extLst>
          </p:cNvPr>
          <p:cNvSpPr txBox="1"/>
          <p:nvPr/>
        </p:nvSpPr>
        <p:spPr>
          <a:xfrm>
            <a:off x="5047158" y="243375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012E2B2-D0A5-4559-A15D-30B298F196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9" t="1341" r="65229" b="-1341"/>
          <a:stretch/>
        </p:blipFill>
        <p:spPr>
          <a:xfrm>
            <a:off x="5363232" y="2424495"/>
            <a:ext cx="443631" cy="6081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4D72D454-5952-4FE8-B8AB-9D23AA4476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89770"/>
          <a:stretch/>
        </p:blipFill>
        <p:spPr>
          <a:xfrm>
            <a:off x="5709142" y="2419406"/>
            <a:ext cx="363808" cy="60810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E4847F9-43CC-4AE2-BD18-749ACA378D08}"/>
              </a:ext>
            </a:extLst>
          </p:cNvPr>
          <p:cNvSpPr txBox="1"/>
          <p:nvPr/>
        </p:nvSpPr>
        <p:spPr>
          <a:xfrm>
            <a:off x="5090782" y="300758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8B3D1E99-F130-493F-A417-8015C06F59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3" r="79705"/>
          <a:stretch/>
        </p:blipFill>
        <p:spPr>
          <a:xfrm>
            <a:off x="4202420" y="3026890"/>
            <a:ext cx="443631" cy="6081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BBF93C4-B177-48FD-92EF-B4C720ED74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t="1341" r="72970" b="-1341"/>
          <a:stretch/>
        </p:blipFill>
        <p:spPr>
          <a:xfrm>
            <a:off x="4462824" y="3019291"/>
            <a:ext cx="443631" cy="6081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08A62396-6E40-4C8A-B2D1-6878415F26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89770"/>
          <a:stretch/>
        </p:blipFill>
        <p:spPr>
          <a:xfrm>
            <a:off x="4808734" y="3014202"/>
            <a:ext cx="363808" cy="6081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A9D791B-6E11-461E-B818-E2BFC9698AB3}"/>
              </a:ext>
            </a:extLst>
          </p:cNvPr>
          <p:cNvSpPr txBox="1"/>
          <p:nvPr/>
        </p:nvSpPr>
        <p:spPr>
          <a:xfrm>
            <a:off x="5941238" y="304015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B458561-392E-4C74-8FF5-E686BFDB32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4" t="1341" r="80274" b="-1341"/>
          <a:stretch/>
        </p:blipFill>
        <p:spPr>
          <a:xfrm>
            <a:off x="6301733" y="3028388"/>
            <a:ext cx="443631" cy="60810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482A7054-7CB6-48B2-BB09-6D9C6C201C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7" r="45709"/>
          <a:stretch/>
        </p:blipFill>
        <p:spPr>
          <a:xfrm>
            <a:off x="6637869" y="3014202"/>
            <a:ext cx="363808" cy="60810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CFAD599-B156-4C47-BB95-5273868ABD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89770"/>
          <a:stretch/>
        </p:blipFill>
        <p:spPr>
          <a:xfrm>
            <a:off x="6945243" y="3025395"/>
            <a:ext cx="363808" cy="60810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5C08726-FB94-4760-928F-5676CA3091A9}"/>
              </a:ext>
            </a:extLst>
          </p:cNvPr>
          <p:cNvSpPr txBox="1"/>
          <p:nvPr/>
        </p:nvSpPr>
        <p:spPr>
          <a:xfrm>
            <a:off x="7217822" y="3044418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err="1" smtClean="0">
                <a:latin typeface="Monotype Corsiva" panose="03010101010201010101" pitchFamily="66" charset="0"/>
              </a:rPr>
              <a:t>стр</a:t>
            </a:r>
            <a:r>
              <a:rPr lang="uk-UA" sz="3200" dirty="0" smtClean="0">
                <a:latin typeface="Monotype Corsiva" panose="03010101010201010101" pitchFamily="66" charset="0"/>
              </a:rPr>
              <a:t>.)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317F97F-CD88-47BA-9ECE-7D470124D4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t="1341" r="72970" b="-1341"/>
          <a:stretch/>
        </p:blipFill>
        <p:spPr>
          <a:xfrm>
            <a:off x="5979087" y="1829676"/>
            <a:ext cx="443631" cy="60810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39D333F5-6223-4173-8475-6F55313C38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7" t="1341" r="45511" b="-1341"/>
          <a:stretch/>
        </p:blipFill>
        <p:spPr>
          <a:xfrm>
            <a:off x="4130469" y="2434693"/>
            <a:ext cx="443631" cy="60810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E6AFD1D-7CEA-4786-880F-2DE1448260EA}"/>
              </a:ext>
            </a:extLst>
          </p:cNvPr>
          <p:cNvSpPr txBox="1"/>
          <p:nvPr/>
        </p:nvSpPr>
        <p:spPr>
          <a:xfrm>
            <a:off x="4518153" y="241687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FE9CF3E7-C525-4C7D-99EB-94DBDEBBFA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5" t="1341" r="34393" b="-1341"/>
          <a:stretch/>
        </p:blipFill>
        <p:spPr>
          <a:xfrm>
            <a:off x="4745400" y="2434693"/>
            <a:ext cx="443631" cy="60810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8E0F7122-618D-4CD7-8146-A0950E51F3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9" t="1341" r="65229" b="-1341"/>
          <a:stretch/>
        </p:blipFill>
        <p:spPr>
          <a:xfrm>
            <a:off x="5363232" y="3030932"/>
            <a:ext cx="443631" cy="60810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01DE6847-A698-41AB-ADBC-D99170D3C5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89770"/>
          <a:stretch/>
        </p:blipFill>
        <p:spPr>
          <a:xfrm>
            <a:off x="5709142" y="3025843"/>
            <a:ext cx="363808" cy="60810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29348" t="31498" r="8137" b="35111"/>
          <a:stretch/>
        </p:blipFill>
        <p:spPr>
          <a:xfrm>
            <a:off x="313862" y="4520066"/>
            <a:ext cx="3811425" cy="114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9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9" grpId="0"/>
      <p:bldP spid="33" grpId="0"/>
      <p:bldP spid="34" grpId="0"/>
      <p:bldP spid="35" grpId="0"/>
      <p:bldP spid="44" grpId="0"/>
      <p:bldP spid="51" grpId="0"/>
      <p:bldP spid="55" grpId="0"/>
      <p:bldP spid="59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Усний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974755-FB86-4C07-AD26-A3DE3BC9A5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0" b="84537" l="9252" r="90644">
                        <a14:foregroundMark x1="24532" y1="52593" x2="29418" y2="58519"/>
                        <a14:foregroundMark x1="29418" y1="58519" x2="38046" y2="62222"/>
                        <a14:foregroundMark x1="38046" y1="62222" x2="46154" y2="61204"/>
                        <a14:foregroundMark x1="46154" y1="61204" x2="47505" y2="57870"/>
                        <a14:foregroundMark x1="31601" y1="77685" x2="49168" y2="76852"/>
                        <a14:foregroundMark x1="49168" y1="76852" x2="55925" y2="80926"/>
                        <a14:foregroundMark x1="55925" y1="80926" x2="57069" y2="81204"/>
                        <a14:foregroundMark x1="91060" y1="47685" x2="80873" y2="46111"/>
                        <a14:foregroundMark x1="55925" y1="7500" x2="46154" y2="12037"/>
                        <a14:foregroundMark x1="9252" y1="50556" x2="18087" y2="53796"/>
                        <a14:foregroundMark x1="33992" y1="56204" x2="52391" y2="56759"/>
                        <a14:foregroundMark x1="52391" y1="56759" x2="55301" y2="58148"/>
                        <a14:foregroundMark x1="28482" y1="82778" x2="29730" y2="76667"/>
                        <a14:foregroundMark x1="43243" y1="84537" x2="45426" y2="77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319"/>
          <a:stretch/>
        </p:blipFill>
        <p:spPr>
          <a:xfrm flipH="1">
            <a:off x="-55975" y="2078219"/>
            <a:ext cx="3015870" cy="305628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FB59E2-255F-4AAE-AF4A-501490A8AC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5"/>
          <a:stretch/>
        </p:blipFill>
        <p:spPr>
          <a:xfrm>
            <a:off x="2586628" y="1344871"/>
            <a:ext cx="2013802" cy="194363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D82638A-39B9-49CE-80F7-AACD364984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5"/>
          <a:stretch/>
        </p:blipFill>
        <p:spPr>
          <a:xfrm>
            <a:off x="3430876" y="3288503"/>
            <a:ext cx="2013802" cy="194363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71ABC4D-EF64-42CC-996C-D5FE298CF0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5"/>
          <a:stretch/>
        </p:blipFill>
        <p:spPr>
          <a:xfrm>
            <a:off x="5444678" y="4725525"/>
            <a:ext cx="2013802" cy="194363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BFB1971-12D4-45A8-9311-9E3E2CBA01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5"/>
          <a:stretch/>
        </p:blipFill>
        <p:spPr>
          <a:xfrm>
            <a:off x="6576656" y="2781893"/>
            <a:ext cx="2013802" cy="194363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953269D-C445-4F7E-978F-10FA5FCEB9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5"/>
          <a:stretch/>
        </p:blipFill>
        <p:spPr>
          <a:xfrm>
            <a:off x="8373608" y="1096853"/>
            <a:ext cx="2013802" cy="194363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89BAE6F-BC8D-4880-96D7-633FA73231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5"/>
          <a:stretch/>
        </p:blipFill>
        <p:spPr>
          <a:xfrm>
            <a:off x="9857726" y="2634544"/>
            <a:ext cx="2013802" cy="194363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0EF48CE-102F-4C40-BFE0-FE19059C1FB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26" b="86204" l="9873" r="89809">
                        <a14:foregroundMark x1="45117" y1="82222" x2="62951" y2="82407"/>
                        <a14:foregroundMark x1="62951" y1="82407" x2="65817" y2="80556"/>
                        <a14:foregroundMark x1="53822" y1="52778" x2="51699" y2="54907"/>
                        <a14:foregroundMark x1="22930" y1="18519" x2="58493" y2="11296"/>
                        <a14:foregroundMark x1="82484" y1="21111" x2="69214" y2="10463"/>
                        <a14:foregroundMark x1="69214" y1="10463" x2="64331" y2="10278"/>
                        <a14:foregroundMark x1="19321" y1="20093" x2="44374" y2="9074"/>
                        <a14:foregroundMark x1="52017" y1="53333" x2="53503" y2="54907"/>
                        <a14:foregroundMark x1="52760" y1="56204" x2="45117" y2="55556"/>
                        <a14:foregroundMark x1="42887" y1="51759" x2="47983" y2="53981"/>
                        <a14:foregroundMark x1="46921" y1="54352" x2="50531" y2="56574"/>
                        <a14:foregroundMark x1="9873" y1="68889" x2="14225" y2="71389"/>
                        <a14:foregroundMark x1="38535" y1="53333" x2="50955" y2="58796"/>
                        <a14:foregroundMark x1="49151" y1="47315" x2="49151" y2="47315"/>
                        <a14:foregroundMark x1="52760" y1="86296" x2="58493" y2="85000"/>
                        <a14:foregroundMark x1="19321" y1="23889" x2="16773" y2="19815"/>
                        <a14:foregroundMark x1="20064" y1="17593" x2="26964" y2="14074"/>
                        <a14:foregroundMark x1="38535" y1="10278" x2="48408" y2="8426"/>
                        <a14:foregroundMark x1="61783" y1="63796" x2="57431" y2="69167"/>
                        <a14:foregroundMark x1="63588" y1="66019" x2="56369" y2="71759"/>
                        <a14:foregroundMark x1="69427" y1="36296" x2="61465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554"/>
          <a:stretch/>
        </p:blipFill>
        <p:spPr>
          <a:xfrm>
            <a:off x="10072207" y="4684159"/>
            <a:ext cx="2119793" cy="2173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FFE69E-9243-478D-8F2A-7FAF563FE20A}"/>
              </a:ext>
            </a:extLst>
          </p:cNvPr>
          <p:cNvSpPr txBox="1"/>
          <p:nvPr/>
        </p:nvSpPr>
        <p:spPr>
          <a:xfrm>
            <a:off x="3029469" y="1995538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35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EB3252-CC82-474F-B13D-B64DBE0F453D}"/>
              </a:ext>
            </a:extLst>
          </p:cNvPr>
          <p:cNvSpPr txBox="1"/>
          <p:nvPr/>
        </p:nvSpPr>
        <p:spPr>
          <a:xfrm>
            <a:off x="3910020" y="4012601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AD0121-518D-4FC3-B5BA-FE7685E12F72}"/>
              </a:ext>
            </a:extLst>
          </p:cNvPr>
          <p:cNvSpPr txBox="1"/>
          <p:nvPr/>
        </p:nvSpPr>
        <p:spPr>
          <a:xfrm>
            <a:off x="5923822" y="5410168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140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C4A2C7-B54F-40E2-8316-E553F4A7717D}"/>
              </a:ext>
            </a:extLst>
          </p:cNvPr>
          <p:cNvSpPr txBox="1"/>
          <p:nvPr/>
        </p:nvSpPr>
        <p:spPr>
          <a:xfrm>
            <a:off x="6991342" y="3430543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64D2FF-A1C1-4196-9F67-24EDE3389B23}"/>
              </a:ext>
            </a:extLst>
          </p:cNvPr>
          <p:cNvSpPr txBox="1"/>
          <p:nvPr/>
        </p:nvSpPr>
        <p:spPr>
          <a:xfrm>
            <a:off x="8802212" y="1696792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58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4CD3A3-449D-40DA-9DCC-6999A92A4DA9}"/>
              </a:ext>
            </a:extLst>
          </p:cNvPr>
          <p:cNvSpPr txBox="1"/>
          <p:nvPr/>
        </p:nvSpPr>
        <p:spPr>
          <a:xfrm>
            <a:off x="10336870" y="3285211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23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A3F26A-6578-4FAB-9E5C-5F1A8700CD8E}"/>
              </a:ext>
            </a:extLst>
          </p:cNvPr>
          <p:cNvSpPr txBox="1"/>
          <p:nvPr/>
        </p:nvSpPr>
        <p:spPr>
          <a:xfrm>
            <a:off x="3557226" y="2969370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:</a:t>
            </a:r>
            <a:endParaRPr lang="uk-UA" sz="3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B160E6-E7ED-4A9A-828A-63014A7F10E5}"/>
              </a:ext>
            </a:extLst>
          </p:cNvPr>
          <p:cNvSpPr txBox="1"/>
          <p:nvPr/>
        </p:nvSpPr>
        <p:spPr>
          <a:xfrm>
            <a:off x="4876860" y="4736699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∙</a:t>
            </a:r>
            <a:endParaRPr lang="uk-UA" sz="3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FC6D9A-C0D2-4C76-9F4F-D496D85C6959}"/>
              </a:ext>
            </a:extLst>
          </p:cNvPr>
          <p:cNvSpPr txBox="1"/>
          <p:nvPr/>
        </p:nvSpPr>
        <p:spPr>
          <a:xfrm>
            <a:off x="6576656" y="4413533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:</a:t>
            </a:r>
            <a:endParaRPr lang="uk-UA" sz="3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55A5A7-FF2F-4F01-A4F9-4939230CAF44}"/>
              </a:ext>
            </a:extLst>
          </p:cNvPr>
          <p:cNvSpPr txBox="1"/>
          <p:nvPr/>
        </p:nvSpPr>
        <p:spPr>
          <a:xfrm>
            <a:off x="8012161" y="2530775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-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1F6E65-DC07-416F-85BE-979B30F04C07}"/>
              </a:ext>
            </a:extLst>
          </p:cNvPr>
          <p:cNvSpPr txBox="1"/>
          <p:nvPr/>
        </p:nvSpPr>
        <p:spPr>
          <a:xfrm>
            <a:off x="9722436" y="2458727"/>
            <a:ext cx="10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∙</a:t>
            </a:r>
            <a:endParaRPr lang="uk-UA" sz="3600" b="1" dirty="0"/>
          </a:p>
        </p:txBody>
      </p:sp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id="{CA43873C-8A80-4C9A-B866-D716B659B4EF}"/>
              </a:ext>
            </a:extLst>
          </p:cNvPr>
          <p:cNvSpPr/>
          <p:nvPr/>
        </p:nvSpPr>
        <p:spPr>
          <a:xfrm>
            <a:off x="8299162" y="5267001"/>
            <a:ext cx="2013802" cy="921997"/>
          </a:xfrm>
          <a:prstGeom prst="roundRect">
            <a:avLst/>
          </a:prstGeom>
          <a:solidFill>
            <a:srgbClr val="FC795F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920</a:t>
            </a:r>
          </a:p>
        </p:txBody>
      </p:sp>
    </p:spTree>
    <p:extLst>
      <p:ext uri="{BB962C8B-B14F-4D97-AF65-F5344CB8AC3E}">
        <p14:creationId xmlns:p14="http://schemas.microsoft.com/office/powerpoint/2010/main" val="26004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" grpId="0"/>
      <p:bldP spid="35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34" name="Скругленный прямоугольник 24">
            <a:extLst>
              <a:ext uri="{FF2B5EF4-FFF2-40B4-BE49-F238E27FC236}">
                <a16:creationId xmlns:a16="http://schemas.microsoft.com/office/drawing/2014/main" id="{2DC56F65-8619-4760-9992-F49B2742DE98}"/>
              </a:ext>
            </a:extLst>
          </p:cNvPr>
          <p:cNvSpPr/>
          <p:nvPr/>
        </p:nvSpPr>
        <p:spPr>
          <a:xfrm>
            <a:off x="220634" y="4730275"/>
            <a:ext cx="7815589" cy="192541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Запишіть каліграфічно «сонячне» число.</a:t>
            </a: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AED70CC1-8BA7-4E7C-BA5A-32C72D7E89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1" r="75561" b="-431"/>
          <a:stretch/>
        </p:blipFill>
        <p:spPr>
          <a:xfrm>
            <a:off x="1327007" y="3339016"/>
            <a:ext cx="406061" cy="864786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AC79DD70-6F42-4ECF-9335-8B86A7882A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" r="87833" b="-431"/>
          <a:stretch/>
        </p:blipFill>
        <p:spPr>
          <a:xfrm>
            <a:off x="1776171" y="3325404"/>
            <a:ext cx="606742" cy="864786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E0B18D95-6FC5-44AB-9F4F-46636F8A00A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426" b="86204" l="9873" r="89809">
                        <a14:foregroundMark x1="45117" y1="82222" x2="62951" y2="82407"/>
                        <a14:foregroundMark x1="62951" y1="82407" x2="65817" y2="80556"/>
                        <a14:foregroundMark x1="53822" y1="52778" x2="51699" y2="54907"/>
                        <a14:foregroundMark x1="22930" y1="18519" x2="58493" y2="11296"/>
                        <a14:foregroundMark x1="82484" y1="21111" x2="69214" y2="10463"/>
                        <a14:foregroundMark x1="69214" y1="10463" x2="64331" y2="10278"/>
                        <a14:foregroundMark x1="19321" y1="20093" x2="44374" y2="9074"/>
                        <a14:foregroundMark x1="52017" y1="53333" x2="53503" y2="54907"/>
                        <a14:foregroundMark x1="52760" y1="56204" x2="45117" y2="55556"/>
                        <a14:foregroundMark x1="42887" y1="51759" x2="47983" y2="53981"/>
                        <a14:foregroundMark x1="46921" y1="54352" x2="50531" y2="56574"/>
                        <a14:foregroundMark x1="9873" y1="68889" x2="14225" y2="71389"/>
                        <a14:foregroundMark x1="38535" y1="53333" x2="50955" y2="58796"/>
                        <a14:foregroundMark x1="49151" y1="47315" x2="49151" y2="47315"/>
                        <a14:foregroundMark x1="52760" y1="86296" x2="58493" y2="85000"/>
                        <a14:foregroundMark x1="19321" y1="23889" x2="16773" y2="19815"/>
                        <a14:foregroundMark x1="20064" y1="17593" x2="26964" y2="14074"/>
                        <a14:foregroundMark x1="38535" y1="10278" x2="48408" y2="8426"/>
                        <a14:foregroundMark x1="61783" y1="63796" x2="57431" y2="69167"/>
                        <a14:foregroundMark x1="63588" y1="66019" x2="56369" y2="71759"/>
                        <a14:foregroundMark x1="69427" y1="36296" x2="61465" y2="3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554"/>
          <a:stretch/>
        </p:blipFill>
        <p:spPr>
          <a:xfrm>
            <a:off x="10072207" y="4684159"/>
            <a:ext cx="2119793" cy="2173841"/>
          </a:xfrm>
          <a:prstGeom prst="rect">
            <a:avLst/>
          </a:prstGeom>
        </p:spPr>
      </p:pic>
      <p:sp>
        <p:nvSpPr>
          <p:cNvPr id="39" name="Прямокутник: округлені кути 38">
            <a:extLst>
              <a:ext uri="{FF2B5EF4-FFF2-40B4-BE49-F238E27FC236}">
                <a16:creationId xmlns:a16="http://schemas.microsoft.com/office/drawing/2014/main" id="{B13B4591-890C-445D-9925-3E11609327AC}"/>
              </a:ext>
            </a:extLst>
          </p:cNvPr>
          <p:cNvSpPr/>
          <p:nvPr/>
        </p:nvSpPr>
        <p:spPr>
          <a:xfrm>
            <a:off x="8299162" y="5267001"/>
            <a:ext cx="2013802" cy="921997"/>
          </a:xfrm>
          <a:prstGeom prst="roundRect">
            <a:avLst/>
          </a:prstGeom>
          <a:solidFill>
            <a:srgbClr val="FC795F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920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DD5FF52C-3F94-4B3B-9D02-0D6E8A1560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93" r="4919" b="-431"/>
          <a:stretch/>
        </p:blipFill>
        <p:spPr>
          <a:xfrm>
            <a:off x="890745" y="3339016"/>
            <a:ext cx="406061" cy="86478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7033832-839A-41CF-98BB-D6C3F9E0302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1" r="75561" b="-431"/>
          <a:stretch/>
        </p:blipFill>
        <p:spPr>
          <a:xfrm>
            <a:off x="3078745" y="3339016"/>
            <a:ext cx="406061" cy="8647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79650DF-A451-4A3C-84D2-FC1A6E9C7C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" r="87833" b="-431"/>
          <a:stretch/>
        </p:blipFill>
        <p:spPr>
          <a:xfrm>
            <a:off x="3591976" y="3367281"/>
            <a:ext cx="606742" cy="86478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79F5095-1FE6-4990-B0C0-D9FF87F18A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93" r="4919" b="-431"/>
          <a:stretch/>
        </p:blipFill>
        <p:spPr>
          <a:xfrm>
            <a:off x="2642483" y="3339016"/>
            <a:ext cx="406061" cy="86478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AB2F122A-98F9-4B9D-9F64-E6402E5DCF0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1" r="75561" b="-431"/>
          <a:stretch/>
        </p:blipFill>
        <p:spPr>
          <a:xfrm>
            <a:off x="4875700" y="3339016"/>
            <a:ext cx="406061" cy="86478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134B4A21-EE1B-4CCD-8094-47A8FA6E58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" r="87833" b="-431"/>
          <a:stretch/>
        </p:blipFill>
        <p:spPr>
          <a:xfrm>
            <a:off x="5388931" y="3367281"/>
            <a:ext cx="606742" cy="8647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3DFA69F8-8231-4BC4-870B-30F125C480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93" r="4919" b="-431"/>
          <a:stretch/>
        </p:blipFill>
        <p:spPr>
          <a:xfrm>
            <a:off x="4439438" y="3339016"/>
            <a:ext cx="406061" cy="864786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A708E2C1-6EB8-4A6B-AFC6-0F9DE35B1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1" r="75561" b="-431"/>
          <a:stretch/>
        </p:blipFill>
        <p:spPr>
          <a:xfrm>
            <a:off x="6669446" y="3339016"/>
            <a:ext cx="406061" cy="8647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11A780A-C2D9-4C51-A2FD-CD6EBED3624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" r="87833" b="-431"/>
          <a:stretch/>
        </p:blipFill>
        <p:spPr>
          <a:xfrm>
            <a:off x="7182677" y="3367281"/>
            <a:ext cx="606742" cy="864786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BA5DF1E-ED32-4B97-AA04-E5C68B41BE4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93" r="4919" b="-431"/>
          <a:stretch/>
        </p:blipFill>
        <p:spPr>
          <a:xfrm>
            <a:off x="6233184" y="3339016"/>
            <a:ext cx="406061" cy="864786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7DD5C1D-9227-44D2-AE6A-2EF4DCE3FB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1" r="75561" b="-431"/>
          <a:stretch/>
        </p:blipFill>
        <p:spPr>
          <a:xfrm>
            <a:off x="8452574" y="3339016"/>
            <a:ext cx="406061" cy="86478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CDDD13AC-6F3E-4076-A247-F67A903F52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" r="87833" b="-431"/>
          <a:stretch/>
        </p:blipFill>
        <p:spPr>
          <a:xfrm>
            <a:off x="8965805" y="3367281"/>
            <a:ext cx="606742" cy="86478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89C5089A-6B9D-4FBC-8649-525D8E5769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93" r="4919" b="-431"/>
          <a:stretch/>
        </p:blipFill>
        <p:spPr>
          <a:xfrm>
            <a:off x="8016312" y="3339016"/>
            <a:ext cx="406061" cy="8647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3EAB63E4-59ED-4D79-A1A9-863DF5BD25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1" r="75561" b="-431"/>
          <a:stretch/>
        </p:blipFill>
        <p:spPr>
          <a:xfrm>
            <a:off x="10205917" y="3339016"/>
            <a:ext cx="406061" cy="864786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01A9F884-2B1C-4F37-B416-99568EE4BA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" r="87833" b="-431"/>
          <a:stretch/>
        </p:blipFill>
        <p:spPr>
          <a:xfrm>
            <a:off x="10719148" y="3367281"/>
            <a:ext cx="606742" cy="864786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6CC3EE3D-0025-4D28-A6D7-906EFE8A80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93" r="4919" b="-431"/>
          <a:stretch/>
        </p:blipFill>
        <p:spPr>
          <a:xfrm>
            <a:off x="9769655" y="3339016"/>
            <a:ext cx="406061" cy="86478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1761" y="983161"/>
            <a:ext cx="3621338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8198B2-CE1F-4445-8C8F-77EC6FC294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6255" b="16804"/>
          <a:stretch/>
        </p:blipFill>
        <p:spPr>
          <a:xfrm flipH="1">
            <a:off x="160832" y="1543959"/>
            <a:ext cx="2986930" cy="504045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7962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Досліди, як змінюється добуток внаслідок зміни одного з множників у кілька разів.</a:t>
            </a:r>
          </a:p>
        </p:txBody>
      </p:sp>
      <p:graphicFrame>
        <p:nvGraphicFramePr>
          <p:cNvPr id="17" name="Таблиця 6">
            <a:extLst>
              <a:ext uri="{FF2B5EF4-FFF2-40B4-BE49-F238E27FC236}">
                <a16:creationId xmlns:a16="http://schemas.microsoft.com/office/drawing/2014/main" id="{BE5C3EFC-5729-482E-927A-8BC3CED45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54526"/>
              </p:ext>
            </p:extLst>
          </p:nvPr>
        </p:nvGraphicFramePr>
        <p:xfrm>
          <a:off x="3339834" y="1474376"/>
          <a:ext cx="8522551" cy="20318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1519">
                  <a:extLst>
                    <a:ext uri="{9D8B030D-6E8A-4147-A177-3AD203B41FA5}">
                      <a16:colId xmlns:a16="http://schemas.microsoft.com/office/drawing/2014/main" val="884182270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809051962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48944553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8235529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391353662"/>
                    </a:ext>
                  </a:extLst>
                </a:gridCol>
              </a:tblGrid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86083"/>
                  </a:ext>
                </a:extLst>
              </a:tr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997040"/>
                  </a:ext>
                </a:extLst>
              </a:tr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a∙b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19988"/>
                  </a:ext>
                </a:extLst>
              </a:tr>
            </a:tbl>
          </a:graphicData>
        </a:graphic>
      </p:graphicFrame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4BFDD33E-1B38-4485-9376-57F2CE9CBA1C}"/>
              </a:ext>
            </a:extLst>
          </p:cNvPr>
          <p:cNvSpPr/>
          <p:nvPr/>
        </p:nvSpPr>
        <p:spPr>
          <a:xfrm>
            <a:off x="6384405" y="2928079"/>
            <a:ext cx="1022634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graphicFrame>
        <p:nvGraphicFramePr>
          <p:cNvPr id="30" name="Таблиця 6">
            <a:extLst>
              <a:ext uri="{FF2B5EF4-FFF2-40B4-BE49-F238E27FC236}">
                <a16:creationId xmlns:a16="http://schemas.microsoft.com/office/drawing/2014/main" id="{012E847F-6D91-46E4-BDC9-E975DEEF3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46745"/>
              </p:ext>
            </p:extLst>
          </p:nvPr>
        </p:nvGraphicFramePr>
        <p:xfrm>
          <a:off x="3339834" y="4014492"/>
          <a:ext cx="8522551" cy="20318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1519">
                  <a:extLst>
                    <a:ext uri="{9D8B030D-6E8A-4147-A177-3AD203B41FA5}">
                      <a16:colId xmlns:a16="http://schemas.microsoft.com/office/drawing/2014/main" val="884182270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809051962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48944553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8235529"/>
                    </a:ext>
                  </a:extLst>
                </a:gridCol>
                <a:gridCol w="1417758">
                  <a:extLst>
                    <a:ext uri="{9D8B030D-6E8A-4147-A177-3AD203B41FA5}">
                      <a16:colId xmlns:a16="http://schemas.microsoft.com/office/drawing/2014/main" val="3391353662"/>
                    </a:ext>
                  </a:extLst>
                </a:gridCol>
              </a:tblGrid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86083"/>
                  </a:ext>
                </a:extLst>
              </a:tr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997040"/>
                  </a:ext>
                </a:extLst>
              </a:tr>
              <a:tr h="677296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a∙b</a:t>
                      </a:r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35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F3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619988"/>
                  </a:ext>
                </a:extLst>
              </a:tr>
            </a:tbl>
          </a:graphicData>
        </a:graphic>
      </p:graphicFrame>
      <p:sp>
        <p:nvSpPr>
          <p:cNvPr id="31" name="Прямокутник 30">
            <a:extLst>
              <a:ext uri="{FF2B5EF4-FFF2-40B4-BE49-F238E27FC236}">
                <a16:creationId xmlns:a16="http://schemas.microsoft.com/office/drawing/2014/main" id="{8F2773A9-51C0-451C-85DD-ECB3A6EB477C}"/>
              </a:ext>
            </a:extLst>
          </p:cNvPr>
          <p:cNvSpPr/>
          <p:nvPr/>
        </p:nvSpPr>
        <p:spPr>
          <a:xfrm>
            <a:off x="7835518" y="2928079"/>
            <a:ext cx="1022634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Прямокутник 31">
            <a:extLst>
              <a:ext uri="{FF2B5EF4-FFF2-40B4-BE49-F238E27FC236}">
                <a16:creationId xmlns:a16="http://schemas.microsoft.com/office/drawing/2014/main" id="{5BD6E226-90D7-4058-8720-29854C586392}"/>
              </a:ext>
            </a:extLst>
          </p:cNvPr>
          <p:cNvSpPr/>
          <p:nvPr/>
        </p:nvSpPr>
        <p:spPr>
          <a:xfrm>
            <a:off x="9286631" y="2928078"/>
            <a:ext cx="950673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Прямокутник 32">
            <a:extLst>
              <a:ext uri="{FF2B5EF4-FFF2-40B4-BE49-F238E27FC236}">
                <a16:creationId xmlns:a16="http://schemas.microsoft.com/office/drawing/2014/main" id="{A8D53CED-A76A-44EF-B910-A384DA572815}"/>
              </a:ext>
            </a:extLst>
          </p:cNvPr>
          <p:cNvSpPr/>
          <p:nvPr/>
        </p:nvSpPr>
        <p:spPr>
          <a:xfrm>
            <a:off x="10650615" y="2928078"/>
            <a:ext cx="950673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Прямокутник 33">
            <a:extLst>
              <a:ext uri="{FF2B5EF4-FFF2-40B4-BE49-F238E27FC236}">
                <a16:creationId xmlns:a16="http://schemas.microsoft.com/office/drawing/2014/main" id="{AC23CB4D-30EB-459F-95E1-1420B10C50EF}"/>
              </a:ext>
            </a:extLst>
          </p:cNvPr>
          <p:cNvSpPr/>
          <p:nvPr/>
        </p:nvSpPr>
        <p:spPr>
          <a:xfrm>
            <a:off x="6384405" y="5455096"/>
            <a:ext cx="1022634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6" name="Прямокутник 35">
            <a:extLst>
              <a:ext uri="{FF2B5EF4-FFF2-40B4-BE49-F238E27FC236}">
                <a16:creationId xmlns:a16="http://schemas.microsoft.com/office/drawing/2014/main" id="{AA785104-A48A-437D-ACC1-74CB4CE86BFE}"/>
              </a:ext>
            </a:extLst>
          </p:cNvPr>
          <p:cNvSpPr/>
          <p:nvPr/>
        </p:nvSpPr>
        <p:spPr>
          <a:xfrm>
            <a:off x="7835518" y="5455096"/>
            <a:ext cx="1022634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5C16759E-3097-41F0-9473-3EA71B293DDF}"/>
              </a:ext>
            </a:extLst>
          </p:cNvPr>
          <p:cNvSpPr/>
          <p:nvPr/>
        </p:nvSpPr>
        <p:spPr>
          <a:xfrm>
            <a:off x="9286631" y="5459680"/>
            <a:ext cx="950673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DB1A4299-9CB6-45E2-88DD-454FF52BF41A}"/>
              </a:ext>
            </a:extLst>
          </p:cNvPr>
          <p:cNvSpPr/>
          <p:nvPr/>
        </p:nvSpPr>
        <p:spPr>
          <a:xfrm>
            <a:off x="10650615" y="5455096"/>
            <a:ext cx="950673" cy="5009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581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Запам’ятай!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97E7BD-D57F-4752-AEAA-D0EFE40A7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7" y="1362178"/>
            <a:ext cx="11290852" cy="51186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F1B30F-E904-4E31-9355-1E5CD7F2E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026" y="1639956"/>
            <a:ext cx="1972865" cy="4465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D9B812-2CDC-46BE-9C63-723488839EFB}"/>
              </a:ext>
            </a:extLst>
          </p:cNvPr>
          <p:cNvSpPr txBox="1"/>
          <p:nvPr/>
        </p:nvSpPr>
        <p:spPr>
          <a:xfrm>
            <a:off x="820331" y="1895056"/>
            <a:ext cx="84117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chemeClr val="bg1"/>
                </a:solidFill>
              </a:rPr>
              <a:t>Якщо один з множників </a:t>
            </a:r>
          </a:p>
          <a:p>
            <a:pPr algn="ctr"/>
            <a:endParaRPr lang="uk-UA" sz="5400" b="1" dirty="0">
              <a:solidFill>
                <a:schemeClr val="bg1"/>
              </a:solidFill>
            </a:endParaRPr>
          </a:p>
          <a:p>
            <a:pPr algn="ctr"/>
            <a:r>
              <a:rPr lang="uk-UA" sz="5400" b="1" dirty="0">
                <a:solidFill>
                  <a:schemeClr val="bg1"/>
                </a:solidFill>
              </a:rPr>
              <a:t>у кілька разів, то і добуток</a:t>
            </a:r>
          </a:p>
          <a:p>
            <a:pPr algn="ctr"/>
            <a:endParaRPr lang="uk-UA" sz="5400" b="1" dirty="0">
              <a:solidFill>
                <a:schemeClr val="bg1"/>
              </a:solidFill>
            </a:endParaRPr>
          </a:p>
          <a:p>
            <a:pPr algn="ctr"/>
            <a:r>
              <a:rPr lang="uk-UA" sz="5400" b="1" dirty="0">
                <a:solidFill>
                  <a:schemeClr val="bg1"/>
                </a:solidFill>
              </a:rPr>
              <a:t>у стільки само разів.</a:t>
            </a:r>
          </a:p>
        </p:txBody>
      </p:sp>
      <p:cxnSp>
        <p:nvCxnSpPr>
          <p:cNvPr id="10" name="Пряма сполучна лінія 9">
            <a:extLst>
              <a:ext uri="{FF2B5EF4-FFF2-40B4-BE49-F238E27FC236}">
                <a16:creationId xmlns:a16="http://schemas.microsoft.com/office/drawing/2014/main" id="{BEFDB8F3-C750-480D-8CDF-0335DBB7510D}"/>
              </a:ext>
            </a:extLst>
          </p:cNvPr>
          <p:cNvCxnSpPr/>
          <p:nvPr/>
        </p:nvCxnSpPr>
        <p:spPr>
          <a:xfrm>
            <a:off x="2958894" y="3220278"/>
            <a:ext cx="41575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2FBA18-E599-4450-8269-9871FEEA51FB}"/>
              </a:ext>
            </a:extLst>
          </p:cNvPr>
          <p:cNvSpPr txBox="1"/>
          <p:nvPr/>
        </p:nvSpPr>
        <p:spPr>
          <a:xfrm>
            <a:off x="3814357" y="2573947"/>
            <a:ext cx="24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5050"/>
                </a:solidFill>
              </a:rPr>
              <a:t>збільшити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686D4-A458-43BA-82B0-032850404CA1}"/>
              </a:ext>
            </a:extLst>
          </p:cNvPr>
          <p:cNvSpPr txBox="1"/>
          <p:nvPr/>
        </p:nvSpPr>
        <p:spPr>
          <a:xfrm>
            <a:off x="3851872" y="3106825"/>
            <a:ext cx="248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</a:rPr>
              <a:t>зменшити</a:t>
            </a:r>
          </a:p>
        </p:txBody>
      </p:sp>
      <p:cxnSp>
        <p:nvCxnSpPr>
          <p:cNvPr id="22" name="Пряма сполучна лінія 21">
            <a:extLst>
              <a:ext uri="{FF2B5EF4-FFF2-40B4-BE49-F238E27FC236}">
                <a16:creationId xmlns:a16="http://schemas.microsoft.com/office/drawing/2014/main" id="{E2EAFBE1-4B4E-4566-960F-1DA64DF5B631}"/>
              </a:ext>
            </a:extLst>
          </p:cNvPr>
          <p:cNvCxnSpPr/>
          <p:nvPr/>
        </p:nvCxnSpPr>
        <p:spPr>
          <a:xfrm>
            <a:off x="2958894" y="4962944"/>
            <a:ext cx="41575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DF177E-5205-4BE2-9523-4EED93965345}"/>
              </a:ext>
            </a:extLst>
          </p:cNvPr>
          <p:cNvSpPr txBox="1"/>
          <p:nvPr/>
        </p:nvSpPr>
        <p:spPr>
          <a:xfrm>
            <a:off x="3726863" y="4316612"/>
            <a:ext cx="310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5050"/>
                </a:solidFill>
              </a:rPr>
              <a:t>збільшиться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42919-DA85-4188-A23D-50B0EB468610}"/>
              </a:ext>
            </a:extLst>
          </p:cNvPr>
          <p:cNvSpPr txBox="1"/>
          <p:nvPr/>
        </p:nvSpPr>
        <p:spPr>
          <a:xfrm>
            <a:off x="3738325" y="4888939"/>
            <a:ext cx="316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FFFF00"/>
                </a:solidFill>
              </a:rPr>
              <a:t>зменшиться</a:t>
            </a:r>
          </a:p>
        </p:txBody>
      </p:sp>
    </p:spTree>
    <p:extLst>
      <p:ext uri="{BB962C8B-B14F-4D97-AF65-F5344CB8AC3E}">
        <p14:creationId xmlns:p14="http://schemas.microsoft.com/office/powerpoint/2010/main" val="115658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A87A2038-87DD-4499-BF3F-FAAD58C6AC74}"/>
              </a:ext>
            </a:extLst>
          </p:cNvPr>
          <p:cNvSpPr/>
          <p:nvPr/>
        </p:nvSpPr>
        <p:spPr>
          <a:xfrm>
            <a:off x="5306186" y="1413021"/>
            <a:ext cx="6044301" cy="460015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12 ∙ 3 = 36</a:t>
            </a:r>
          </a:p>
          <a:p>
            <a:pPr algn="ctr"/>
            <a:endParaRPr lang="uk-UA" sz="60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12∙18=12∙(3∙6)=</a:t>
            </a:r>
          </a:p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=36∙6=216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E99A79-4D4C-4F5F-832E-AE30A5990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6" t="3366" r="12022" b="7505"/>
          <a:stretch/>
        </p:blipFill>
        <p:spPr>
          <a:xfrm>
            <a:off x="56321" y="1335164"/>
            <a:ext cx="4485862" cy="550106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Досліди, як виконано обчислення</a:t>
            </a:r>
          </a:p>
        </p:txBody>
      </p:sp>
    </p:spTree>
    <p:extLst>
      <p:ext uri="{BB962C8B-B14F-4D97-AF65-F5344CB8AC3E}">
        <p14:creationId xmlns:p14="http://schemas.microsoft.com/office/powerpoint/2010/main" val="122780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02DAA53-4609-4BCF-8474-050483AA71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6" r="53254" b="18654"/>
          <a:stretch/>
        </p:blipFill>
        <p:spPr>
          <a:xfrm>
            <a:off x="116719" y="2582813"/>
            <a:ext cx="3132623" cy="411608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96288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Використовуючи результат першого виразу обчисли другий вираз у кожному стовпчику.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4CC5B046-11FF-4B94-B4F3-541C4AE6FA22}"/>
              </a:ext>
            </a:extLst>
          </p:cNvPr>
          <p:cNvSpPr/>
          <p:nvPr/>
        </p:nvSpPr>
        <p:spPr>
          <a:xfrm>
            <a:off x="306050" y="1543959"/>
            <a:ext cx="2943292" cy="154884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12 ∙ 3 = 36</a:t>
            </a:r>
          </a:p>
          <a:p>
            <a:pPr algn="ctr"/>
            <a:endParaRPr lang="uk-UA" sz="24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12∙18=12∙(3∙6)=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=36∙6=216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F5B2723F-F9A7-4572-A3AD-F9EAC845D013}"/>
              </a:ext>
            </a:extLst>
          </p:cNvPr>
          <p:cNvSpPr/>
          <p:nvPr/>
        </p:nvSpPr>
        <p:spPr>
          <a:xfrm>
            <a:off x="3954978" y="1996354"/>
            <a:ext cx="7634050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5772AB5C-FCEF-43C1-AE14-63317C41343E}"/>
              </a:ext>
            </a:extLst>
          </p:cNvPr>
          <p:cNvSpPr/>
          <p:nvPr/>
        </p:nvSpPr>
        <p:spPr>
          <a:xfrm>
            <a:off x="4280160" y="2234658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3∙17=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389DB4E9-D283-4509-883C-0362997F93BA}"/>
              </a:ext>
            </a:extLst>
          </p:cNvPr>
          <p:cNvSpPr/>
          <p:nvPr/>
        </p:nvSpPr>
        <p:spPr>
          <a:xfrm>
            <a:off x="6110896" y="2234658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51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EEAFA992-9B8B-42B0-9A07-6BD0AA56D764}"/>
              </a:ext>
            </a:extLst>
          </p:cNvPr>
          <p:cNvSpPr/>
          <p:nvPr/>
        </p:nvSpPr>
        <p:spPr>
          <a:xfrm>
            <a:off x="4280159" y="2944056"/>
            <a:ext cx="5837877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15∙17=(3∙5)∙17=51∙5=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8C8BDB39-E0C1-4047-A2F0-D3F6D4303F46}"/>
              </a:ext>
            </a:extLst>
          </p:cNvPr>
          <p:cNvSpPr/>
          <p:nvPr/>
        </p:nvSpPr>
        <p:spPr>
          <a:xfrm>
            <a:off x="9958966" y="2944056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255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2AE847DB-3DE6-45DF-87C1-9A338E058396}"/>
              </a:ext>
            </a:extLst>
          </p:cNvPr>
          <p:cNvSpPr/>
          <p:nvPr/>
        </p:nvSpPr>
        <p:spPr>
          <a:xfrm>
            <a:off x="5965953" y="4312171"/>
            <a:ext cx="4046022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EE892C72-D84D-465B-A42C-DCFB58A3A365}"/>
              </a:ext>
            </a:extLst>
          </p:cNvPr>
          <p:cNvSpPr/>
          <p:nvPr/>
        </p:nvSpPr>
        <p:spPr>
          <a:xfrm>
            <a:off x="6291135" y="4550475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13∙4=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BB13CC9E-5B88-403A-9F74-5D9990E4BBAA}"/>
              </a:ext>
            </a:extLst>
          </p:cNvPr>
          <p:cNvSpPr/>
          <p:nvPr/>
        </p:nvSpPr>
        <p:spPr>
          <a:xfrm>
            <a:off x="8121871" y="4550475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52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9378F0D8-96CF-4E60-93A0-549C766E1D67}"/>
              </a:ext>
            </a:extLst>
          </p:cNvPr>
          <p:cNvSpPr/>
          <p:nvPr/>
        </p:nvSpPr>
        <p:spPr>
          <a:xfrm>
            <a:off x="6291135" y="5259873"/>
            <a:ext cx="1931798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130∙4=</a:t>
            </a: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F888D19C-1F8C-408B-B429-CB8449138E84}"/>
              </a:ext>
            </a:extLst>
          </p:cNvPr>
          <p:cNvSpPr/>
          <p:nvPr/>
        </p:nvSpPr>
        <p:spPr>
          <a:xfrm>
            <a:off x="8183178" y="5259873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520</a:t>
            </a:r>
          </a:p>
        </p:txBody>
      </p:sp>
    </p:spTree>
    <p:extLst>
      <p:ext uri="{BB962C8B-B14F-4D97-AF65-F5344CB8AC3E}">
        <p14:creationId xmlns:p14="http://schemas.microsoft.com/office/powerpoint/2010/main" val="38731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02DAA53-4609-4BCF-8474-050483AA71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6" r="53254" b="18654"/>
          <a:stretch/>
        </p:blipFill>
        <p:spPr>
          <a:xfrm>
            <a:off x="116719" y="2582813"/>
            <a:ext cx="3132623" cy="411608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8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88AEAA11-8B6E-4B82-91F0-9214BDF58C1B}"/>
              </a:ext>
            </a:extLst>
          </p:cNvPr>
          <p:cNvSpPr/>
          <p:nvPr/>
        </p:nvSpPr>
        <p:spPr>
          <a:xfrm>
            <a:off x="3387231" y="468348"/>
            <a:ext cx="8522549" cy="96288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Використовуючи результат першого виразу обчисли другий вираз у кожному стовпчику.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4CC5B046-11FF-4B94-B4F3-541C4AE6FA22}"/>
              </a:ext>
            </a:extLst>
          </p:cNvPr>
          <p:cNvSpPr/>
          <p:nvPr/>
        </p:nvSpPr>
        <p:spPr>
          <a:xfrm>
            <a:off x="306050" y="1543959"/>
            <a:ext cx="2943292" cy="154884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12 ∙ 3 = 36</a:t>
            </a:r>
          </a:p>
          <a:p>
            <a:pPr algn="ctr"/>
            <a:endParaRPr lang="uk-UA" sz="2400" b="1" dirty="0">
              <a:ln>
                <a:solidFill>
                  <a:sysClr val="windowText" lastClr="000000"/>
                </a:solidFill>
              </a:ln>
            </a:endParaRP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12∙18=12∙(3∙6)=</a:t>
            </a:r>
          </a:p>
          <a:p>
            <a:pPr algn="ctr"/>
            <a:r>
              <a:rPr lang="uk-UA" sz="2400" b="1" dirty="0">
                <a:ln>
                  <a:solidFill>
                    <a:sysClr val="windowText" lastClr="000000"/>
                  </a:solidFill>
                </a:ln>
              </a:rPr>
              <a:t>=36∙6=216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F5B2723F-F9A7-4572-A3AD-F9EAC845D013}"/>
              </a:ext>
            </a:extLst>
          </p:cNvPr>
          <p:cNvSpPr/>
          <p:nvPr/>
        </p:nvSpPr>
        <p:spPr>
          <a:xfrm>
            <a:off x="3954978" y="1996354"/>
            <a:ext cx="7634050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5772AB5C-FCEF-43C1-AE14-63317C41343E}"/>
              </a:ext>
            </a:extLst>
          </p:cNvPr>
          <p:cNvSpPr/>
          <p:nvPr/>
        </p:nvSpPr>
        <p:spPr>
          <a:xfrm>
            <a:off x="4280160" y="2234658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25∙6=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389DB4E9-D283-4509-883C-0362997F93BA}"/>
              </a:ext>
            </a:extLst>
          </p:cNvPr>
          <p:cNvSpPr/>
          <p:nvPr/>
        </p:nvSpPr>
        <p:spPr>
          <a:xfrm>
            <a:off x="6110896" y="2234658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150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EEAFA992-9B8B-42B0-9A07-6BD0AA56D764}"/>
              </a:ext>
            </a:extLst>
          </p:cNvPr>
          <p:cNvSpPr/>
          <p:nvPr/>
        </p:nvSpPr>
        <p:spPr>
          <a:xfrm>
            <a:off x="4280159" y="2944056"/>
            <a:ext cx="5837877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25∙18=25∙(6∙3)=150∙3=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8C8BDB39-E0C1-4047-A2F0-D3F6D4303F46}"/>
              </a:ext>
            </a:extLst>
          </p:cNvPr>
          <p:cNvSpPr/>
          <p:nvPr/>
        </p:nvSpPr>
        <p:spPr>
          <a:xfrm>
            <a:off x="9958966" y="2944056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450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2AE847DB-3DE6-45DF-87C1-9A338E058396}"/>
              </a:ext>
            </a:extLst>
          </p:cNvPr>
          <p:cNvSpPr/>
          <p:nvPr/>
        </p:nvSpPr>
        <p:spPr>
          <a:xfrm>
            <a:off x="5965953" y="4312171"/>
            <a:ext cx="4046022" cy="17756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EE892C72-D84D-465B-A42C-DCFB58A3A365}"/>
              </a:ext>
            </a:extLst>
          </p:cNvPr>
          <p:cNvSpPr/>
          <p:nvPr/>
        </p:nvSpPr>
        <p:spPr>
          <a:xfrm>
            <a:off x="6291135" y="4550475"/>
            <a:ext cx="2003012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26∙3=</a:t>
            </a: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BB13CC9E-5B88-403A-9F74-5D9990E4BBAA}"/>
              </a:ext>
            </a:extLst>
          </p:cNvPr>
          <p:cNvSpPr/>
          <p:nvPr/>
        </p:nvSpPr>
        <p:spPr>
          <a:xfrm>
            <a:off x="8121871" y="4550475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78</a:t>
            </a:r>
          </a:p>
        </p:txBody>
      </p:sp>
      <p:sp>
        <p:nvSpPr>
          <p:cNvPr id="30" name="Скругленный прямоугольник 24">
            <a:extLst>
              <a:ext uri="{FF2B5EF4-FFF2-40B4-BE49-F238E27FC236}">
                <a16:creationId xmlns:a16="http://schemas.microsoft.com/office/drawing/2014/main" id="{9378F0D8-96CF-4E60-93A0-549C766E1D67}"/>
              </a:ext>
            </a:extLst>
          </p:cNvPr>
          <p:cNvSpPr/>
          <p:nvPr/>
        </p:nvSpPr>
        <p:spPr>
          <a:xfrm>
            <a:off x="6291135" y="5259873"/>
            <a:ext cx="1931798" cy="59831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</a:rPr>
              <a:t>260∙3=</a:t>
            </a:r>
          </a:p>
        </p:txBody>
      </p:sp>
      <p:sp>
        <p:nvSpPr>
          <p:cNvPr id="31" name="Скругленный прямоугольник 24">
            <a:extLst>
              <a:ext uri="{FF2B5EF4-FFF2-40B4-BE49-F238E27FC236}">
                <a16:creationId xmlns:a16="http://schemas.microsoft.com/office/drawing/2014/main" id="{F888D19C-1F8C-408B-B429-CB8449138E84}"/>
              </a:ext>
            </a:extLst>
          </p:cNvPr>
          <p:cNvSpPr/>
          <p:nvPr/>
        </p:nvSpPr>
        <p:spPr>
          <a:xfrm>
            <a:off x="8183178" y="5259873"/>
            <a:ext cx="1391478" cy="598316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780</a:t>
            </a:r>
          </a:p>
        </p:txBody>
      </p:sp>
    </p:spTree>
    <p:extLst>
      <p:ext uri="{BB962C8B-B14F-4D97-AF65-F5344CB8AC3E}">
        <p14:creationId xmlns:p14="http://schemas.microsoft.com/office/powerpoint/2010/main" val="40413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38832</TotalTime>
  <Words>1035</Words>
  <Application>Microsoft Office PowerPoint</Application>
  <PresentationFormat>Широкоэкранный</PresentationFormat>
  <Paragraphs>436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Monotype Corsiva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6011</cp:revision>
  <dcterms:created xsi:type="dcterms:W3CDTF">2018-01-05T16:38:53Z</dcterms:created>
  <dcterms:modified xsi:type="dcterms:W3CDTF">2022-04-08T06:20:39Z</dcterms:modified>
</cp:coreProperties>
</file>