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6" r:id="rId5"/>
    <p:sldId id="271" r:id="rId6"/>
    <p:sldId id="270" r:id="rId7"/>
    <p:sldId id="261" r:id="rId8"/>
    <p:sldId id="27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3333FF"/>
    <a:srgbClr val="F9A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4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3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4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1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04955" y="3848832"/>
            <a:ext cx="8752848" cy="901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endParaRPr lang="ru-RU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  <a:p>
            <a:pPr algn="ctr"/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  <a:p>
            <a:pPr algn="ctr"/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МАТЕМАТИКА</a:t>
            </a:r>
          </a:p>
          <a:p>
            <a:pPr algn="ctr"/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ДІАГНОСТУВАЛЬНА РОБОТА</a:t>
            </a:r>
            <a:endParaRPr lang="ru-RU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algn="ctr"/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4 КЛАС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0083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57" y="301481"/>
            <a:ext cx="2206943" cy="3127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873" y="1558344"/>
            <a:ext cx="8851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i="1" dirty="0" smtClean="0"/>
              <a:t>    </a:t>
            </a:r>
            <a:r>
              <a:rPr lang="uk-UA" sz="6600" b="1" i="1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Дванадцяте квітня </a:t>
            </a:r>
          </a:p>
          <a:p>
            <a:pPr algn="ctr"/>
            <a:r>
              <a:rPr lang="uk-UA" sz="6600" b="1" i="1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Діагностувальна робота</a:t>
            </a:r>
          </a:p>
          <a:p>
            <a:pPr algn="ctr"/>
            <a:r>
              <a:rPr lang="uk-UA" sz="6600" b="1" i="1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Задача</a:t>
            </a:r>
            <a:endParaRPr lang="uk-UA" sz="6000" b="1" i="1" dirty="0" smtClean="0">
              <a:solidFill>
                <a:srgbClr val="7030A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28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6858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9280" y="427149"/>
            <a:ext cx="1898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u="sng" dirty="0" smtClean="0">
                <a:solidFill>
                  <a:srgbClr val="CC0099"/>
                </a:solidFill>
              </a:rPr>
              <a:t>Задача</a:t>
            </a:r>
            <a:endParaRPr lang="en-US" sz="4400" b="1" u="sng" dirty="0">
              <a:solidFill>
                <a:srgbClr val="CC0099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2619" y="1360254"/>
            <a:ext cx="8285018" cy="44012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4000" b="1" spc="-150" dirty="0"/>
              <a:t>Для обклеювання стін у двох кімнатах купили шпалери в однакових рулонах. На ремонт першої кімнати витратили 12 рулонів шпалер, другої </a:t>
            </a:r>
            <a:r>
              <a:rPr lang="uk-UA" sz="4000" b="1" spc="-150" dirty="0" smtClean="0"/>
              <a:t>16 рулонів. </a:t>
            </a:r>
            <a:r>
              <a:rPr lang="uk-UA" sz="4000" b="1" spc="-150" dirty="0"/>
              <a:t>Усього купили </a:t>
            </a:r>
            <a:r>
              <a:rPr lang="uk-UA" sz="4000" b="1" spc="-150" dirty="0" smtClean="0"/>
              <a:t>252 </a:t>
            </a:r>
            <a:r>
              <a:rPr lang="uk-UA" sz="4000" b="1" spc="-150" dirty="0"/>
              <a:t>м шпалер. Скільки метрів шпалер витратили на кожну кімнату?</a:t>
            </a:r>
            <a:endParaRPr lang="ru-UA" sz="4000" b="1" spc="-15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647" y="3429297"/>
            <a:ext cx="2814903" cy="28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2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6858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9280" y="427149"/>
            <a:ext cx="1898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u="sng" dirty="0" smtClean="0">
                <a:solidFill>
                  <a:srgbClr val="CC0099"/>
                </a:solidFill>
              </a:rPr>
              <a:t>Задача</a:t>
            </a:r>
            <a:endParaRPr lang="en-US" sz="4400" b="1" u="sng" dirty="0">
              <a:solidFill>
                <a:srgbClr val="CC0099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2619" y="1360254"/>
            <a:ext cx="8285018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4000" b="1" dirty="0"/>
              <a:t>Магазин отримав за однаковою ціною 8 телевізорів і 5 планшетів. Вартість усіх телевізорів на 15 000 грн. більша, ніж планшетів. Скільки гривень заплатили за телевізори та планшети окремо</a:t>
            </a:r>
            <a:r>
              <a:rPr lang="uk-UA" sz="4000" b="1" dirty="0" smtClean="0"/>
              <a:t>?</a:t>
            </a:r>
            <a:endParaRPr lang="en-US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647" y="3429297"/>
            <a:ext cx="2814903" cy="28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00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93" y="301481"/>
            <a:ext cx="2206943" cy="3127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3455" y="301481"/>
            <a:ext cx="854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i="1" u="sng" dirty="0" smtClean="0">
                <a:solidFill>
                  <a:srgbClr val="CC0099"/>
                </a:solidFill>
              </a:rPr>
              <a:t>ОБЧИСЛИ ВИРАЗИ </a:t>
            </a:r>
            <a:r>
              <a:rPr lang="uk-UA" sz="4800" b="1" i="1" u="sng" dirty="0" smtClean="0">
                <a:solidFill>
                  <a:srgbClr val="CC0099"/>
                </a:solidFill>
              </a:rPr>
              <a:t>ПИСЬМОВО (в стовпчик)</a:t>
            </a:r>
            <a:endParaRPr lang="en-US" sz="4800" b="1" i="1" u="sng" dirty="0">
              <a:solidFill>
                <a:srgbClr val="CC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6067" y="1940279"/>
            <a:ext cx="1039258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600" b="1" i="1" dirty="0"/>
              <a:t>395 000 : </a:t>
            </a:r>
            <a:r>
              <a:rPr lang="uk-UA" sz="6600" b="1" i="1" dirty="0" smtClean="0"/>
              <a:t>500</a:t>
            </a:r>
            <a:r>
              <a:rPr lang="en-US" sz="6600" b="1" i="1" dirty="0" smtClean="0"/>
              <a:t>        </a:t>
            </a:r>
            <a:r>
              <a:rPr lang="uk-UA" sz="6600" b="1" i="1" dirty="0" smtClean="0"/>
              <a:t>897 </a:t>
            </a:r>
            <a:r>
              <a:rPr lang="uk-UA" sz="4800" b="1" dirty="0">
                <a:sym typeface="Symbol" panose="05050102010706020507" pitchFamily="18" charset="2"/>
              </a:rPr>
              <a:t></a:t>
            </a:r>
            <a:r>
              <a:rPr lang="uk-UA" sz="6600" b="1" i="1" dirty="0">
                <a:sym typeface="Symbol" panose="05050102010706020507" pitchFamily="18" charset="2"/>
              </a:rPr>
              <a:t> </a:t>
            </a:r>
            <a:r>
              <a:rPr lang="uk-UA" sz="6600" b="1" dirty="0" smtClean="0">
                <a:sym typeface="Symbol" panose="05050102010706020507" pitchFamily="18" charset="2"/>
              </a:rPr>
              <a:t>600 </a:t>
            </a:r>
            <a:endParaRPr lang="uk-UA" sz="6600" b="1" i="1" dirty="0"/>
          </a:p>
          <a:p>
            <a:r>
              <a:rPr lang="uk-UA" sz="6600" b="1" i="1" dirty="0" smtClean="0"/>
              <a:t>38 964 : 80</a:t>
            </a:r>
            <a:r>
              <a:rPr lang="en-US" sz="6600" b="1" i="1" dirty="0" smtClean="0"/>
              <a:t>            </a:t>
            </a:r>
            <a:r>
              <a:rPr lang="uk-UA" sz="6600" b="1" i="1" dirty="0" smtClean="0"/>
              <a:t>5 </a:t>
            </a:r>
            <a:r>
              <a:rPr lang="uk-UA" sz="6600" b="1" i="1" dirty="0"/>
              <a:t>т 7 ц </a:t>
            </a:r>
            <a:r>
              <a:rPr lang="uk-UA" sz="4800" b="1" dirty="0">
                <a:sym typeface="Symbol" panose="05050102010706020507" pitchFamily="18" charset="2"/>
              </a:rPr>
              <a:t></a:t>
            </a:r>
            <a:r>
              <a:rPr lang="uk-UA" sz="6600" b="1" dirty="0">
                <a:sym typeface="Symbol" panose="05050102010706020507" pitchFamily="18" charset="2"/>
              </a:rPr>
              <a:t> </a:t>
            </a:r>
            <a:r>
              <a:rPr lang="uk-UA" sz="6600" b="1" i="1" dirty="0">
                <a:sym typeface="Symbol" panose="05050102010706020507" pitchFamily="18" charset="2"/>
              </a:rPr>
              <a:t>20</a:t>
            </a:r>
            <a:endParaRPr lang="uk-UA" sz="6600" b="1" i="1" dirty="0"/>
          </a:p>
          <a:p>
            <a:endParaRPr lang="uk-UA" sz="6600" b="1" i="1" dirty="0" smtClean="0"/>
          </a:p>
          <a:p>
            <a:r>
              <a:rPr lang="en-US" sz="6600" b="1" i="1" dirty="0" smtClean="0"/>
              <a:t>(720</a:t>
            </a:r>
            <a:r>
              <a:rPr lang="uk-UA" sz="6600" b="1" i="1" dirty="0" smtClean="0"/>
              <a:t>0</a:t>
            </a:r>
            <a:r>
              <a:rPr lang="en-US" sz="6600" b="1" i="1" dirty="0" smtClean="0"/>
              <a:t> </a:t>
            </a:r>
            <a:r>
              <a:rPr lang="uk-UA" sz="6600" b="1" i="1" dirty="0" smtClean="0"/>
              <a:t>: 90 + 630 : 70) </a:t>
            </a:r>
            <a:r>
              <a:rPr lang="uk-UA" sz="4800" b="1" dirty="0" smtClean="0">
                <a:sym typeface="Symbol" panose="05050102010706020507" pitchFamily="18" charset="2"/>
              </a:rPr>
              <a:t></a:t>
            </a:r>
            <a:r>
              <a:rPr lang="uk-UA" sz="6600" b="1" dirty="0" smtClean="0">
                <a:sym typeface="Symbol" panose="05050102010706020507" pitchFamily="18" charset="2"/>
              </a:rPr>
              <a:t> 30</a:t>
            </a:r>
            <a:endParaRPr lang="uk-UA" sz="6600" b="1" i="1" dirty="0" smtClean="0"/>
          </a:p>
          <a:p>
            <a:endParaRPr lang="uk-UA" sz="6600" b="1" i="1" dirty="0" smtClean="0"/>
          </a:p>
          <a:p>
            <a:endParaRPr 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2218861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57" y="301481"/>
            <a:ext cx="2206943" cy="3127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2299" y="579549"/>
            <a:ext cx="2726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b="1" u="sng" dirty="0" smtClean="0">
                <a:solidFill>
                  <a:srgbClr val="CC0099"/>
                </a:solidFill>
              </a:rPr>
              <a:t>Завдання</a:t>
            </a:r>
            <a:endParaRPr lang="en-US" sz="4800" b="1" u="sng" dirty="0">
              <a:solidFill>
                <a:srgbClr val="CC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1" y="1997839"/>
            <a:ext cx="9933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4800" b="1" i="1" dirty="0" smtClean="0"/>
              <a:t>    </a:t>
            </a:r>
            <a:r>
              <a:rPr lang="uk-UA" sz="4400" b="1" i="1" dirty="0" smtClean="0">
                <a:solidFill>
                  <a:srgbClr val="7030A0"/>
                </a:solidFill>
              </a:rPr>
              <a:t>Накресли квадрат, периметр якого дорівнює периметру прямокутника зі сторонами 5 </a:t>
            </a:r>
            <a:r>
              <a:rPr lang="uk-UA" sz="4400" b="1" i="1" dirty="0">
                <a:solidFill>
                  <a:srgbClr val="7030A0"/>
                </a:solidFill>
              </a:rPr>
              <a:t>с</a:t>
            </a:r>
            <a:r>
              <a:rPr lang="uk-UA" sz="4400" b="1" i="1" dirty="0" smtClean="0">
                <a:solidFill>
                  <a:srgbClr val="7030A0"/>
                </a:solidFill>
              </a:rPr>
              <a:t>м і 3 </a:t>
            </a:r>
            <a:r>
              <a:rPr lang="uk-UA" sz="4400" b="1" i="1" dirty="0">
                <a:solidFill>
                  <a:srgbClr val="7030A0"/>
                </a:solidFill>
              </a:rPr>
              <a:t>с</a:t>
            </a:r>
            <a:r>
              <a:rPr lang="uk-UA" sz="4400" b="1" i="1" dirty="0" smtClean="0">
                <a:solidFill>
                  <a:srgbClr val="7030A0"/>
                </a:solidFill>
              </a:rPr>
              <a:t>м. Обчисли площу накресленого квадрата.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02267" y="4341444"/>
            <a:ext cx="2388641" cy="201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0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8585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93" y="301184"/>
            <a:ext cx="2206943" cy="3127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4439" y="603495"/>
            <a:ext cx="706269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i="1" dirty="0" err="1" smtClean="0">
                <a:solidFill>
                  <a:srgbClr val="CC0099"/>
                </a:solidFill>
              </a:rPr>
              <a:t>Розв</a:t>
            </a:r>
            <a:r>
              <a:rPr lang="en-US" sz="6000" b="1" i="1" dirty="0" smtClean="0">
                <a:solidFill>
                  <a:srgbClr val="CC0099"/>
                </a:solidFill>
              </a:rPr>
              <a:t>’</a:t>
            </a:r>
            <a:r>
              <a:rPr lang="uk-UA" sz="6000" b="1" i="1" dirty="0" err="1" smtClean="0">
                <a:solidFill>
                  <a:srgbClr val="CC0099"/>
                </a:solidFill>
              </a:rPr>
              <a:t>яжи</a:t>
            </a:r>
            <a:r>
              <a:rPr lang="uk-UA" sz="6000" b="1" i="1" dirty="0" smtClean="0">
                <a:solidFill>
                  <a:srgbClr val="CC0099"/>
                </a:solidFill>
              </a:rPr>
              <a:t> рівняння</a:t>
            </a:r>
          </a:p>
          <a:p>
            <a:pPr algn="ctr"/>
            <a:r>
              <a:rPr lang="uk-UA" sz="4400" b="1" i="1" u="sng" dirty="0">
                <a:solidFill>
                  <a:srgbClr val="CC0099"/>
                </a:solidFill>
              </a:rPr>
              <a:t>о</a:t>
            </a:r>
            <a:r>
              <a:rPr lang="uk-UA" sz="4400" b="1" i="1" u="sng" dirty="0" smtClean="0">
                <a:solidFill>
                  <a:srgbClr val="CC0099"/>
                </a:solidFill>
              </a:rPr>
              <a:t>бчислення запиши в стовпчик</a:t>
            </a:r>
            <a:endParaRPr lang="en-US" sz="4400" b="1" i="1" u="sng" dirty="0">
              <a:solidFill>
                <a:srgbClr val="CC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4007" y="3576869"/>
            <a:ext cx="6959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/>
              <a:t> </a:t>
            </a:r>
            <a:r>
              <a:rPr lang="uk-UA" sz="6600" b="1" dirty="0" smtClean="0"/>
              <a:t>Х </a:t>
            </a:r>
            <a:r>
              <a:rPr lang="uk-UA" sz="6600" b="1" dirty="0" smtClean="0">
                <a:sym typeface="Symbol" panose="05050102010706020507" pitchFamily="18" charset="2"/>
              </a:rPr>
              <a:t>: 7 + 6300 = 8400</a:t>
            </a:r>
            <a:endParaRPr lang="en-US" sz="4800" b="1" dirty="0" smtClean="0"/>
          </a:p>
          <a:p>
            <a:r>
              <a:rPr lang="uk-UA" sz="4800" b="1" dirty="0" smtClean="0"/>
              <a:t>  </a:t>
            </a:r>
            <a:endParaRPr lang="en-US" sz="4800" b="1" dirty="0" smtClean="0"/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3035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8585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93" y="301481"/>
            <a:ext cx="2206943" cy="3127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6990" y="739950"/>
            <a:ext cx="76918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i="1" u="sng" dirty="0" smtClean="0">
                <a:solidFill>
                  <a:srgbClr val="CC0099"/>
                </a:solidFill>
              </a:rPr>
              <a:t>Запиши всі значення </a:t>
            </a:r>
            <a:r>
              <a:rPr lang="en-US" sz="4400" b="1" i="1" u="sng" dirty="0" smtClean="0">
                <a:solidFill>
                  <a:srgbClr val="FF0000"/>
                </a:solidFill>
              </a:rPr>
              <a:t>b</a:t>
            </a:r>
            <a:r>
              <a:rPr lang="uk-UA" sz="4400" b="1" i="1" u="sng" dirty="0" smtClean="0">
                <a:solidFill>
                  <a:srgbClr val="CC0099"/>
                </a:solidFill>
              </a:rPr>
              <a:t> і </a:t>
            </a:r>
            <a:r>
              <a:rPr lang="en-US" sz="4400" b="1" i="1" u="sng" dirty="0" smtClean="0">
                <a:solidFill>
                  <a:srgbClr val="FF0000"/>
                </a:solidFill>
              </a:rPr>
              <a:t>a</a:t>
            </a:r>
            <a:r>
              <a:rPr lang="ru-RU" sz="4400" b="1" i="1" u="sng" dirty="0" smtClean="0">
                <a:solidFill>
                  <a:srgbClr val="CC0099"/>
                </a:solidFill>
              </a:rPr>
              <a:t>, </a:t>
            </a:r>
            <a:r>
              <a:rPr lang="ru-RU" sz="4400" b="1" i="1" u="sng" dirty="0" err="1" smtClean="0">
                <a:solidFill>
                  <a:srgbClr val="CC0099"/>
                </a:solidFill>
              </a:rPr>
              <a:t>щоб</a:t>
            </a:r>
            <a:r>
              <a:rPr lang="ru-RU" sz="4400" b="1" i="1" u="sng" dirty="0" smtClean="0">
                <a:solidFill>
                  <a:srgbClr val="CC0099"/>
                </a:solidFill>
              </a:rPr>
              <a:t> </a:t>
            </a:r>
            <a:r>
              <a:rPr lang="ru-RU" sz="4400" b="1" i="1" u="sng" dirty="0" err="1" smtClean="0">
                <a:solidFill>
                  <a:srgbClr val="CC0099"/>
                </a:solidFill>
              </a:rPr>
              <a:t>нер</a:t>
            </a:r>
            <a:r>
              <a:rPr lang="uk-UA" sz="4400" b="1" i="1" u="sng" dirty="0" err="1" smtClean="0">
                <a:solidFill>
                  <a:srgbClr val="CC0099"/>
                </a:solidFill>
              </a:rPr>
              <a:t>івності</a:t>
            </a:r>
            <a:r>
              <a:rPr lang="uk-UA" sz="4400" b="1" i="1" u="sng" dirty="0" smtClean="0">
                <a:solidFill>
                  <a:srgbClr val="CC0099"/>
                </a:solidFill>
              </a:rPr>
              <a:t> була істинними</a:t>
            </a:r>
            <a:endParaRPr lang="en-US" sz="4400" b="1" i="1" u="sng" dirty="0">
              <a:solidFill>
                <a:srgbClr val="CC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729" y="2582614"/>
            <a:ext cx="89723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0" b="1" i="1" dirty="0" smtClean="0"/>
              <a:t>5 </a:t>
            </a:r>
            <a:r>
              <a:rPr lang="uk-UA" sz="6600" b="1" dirty="0" smtClean="0">
                <a:sym typeface="Symbol" panose="05050102010706020507" pitchFamily="18" charset="2"/>
              </a:rPr>
              <a:t></a:t>
            </a:r>
            <a:r>
              <a:rPr lang="uk-UA" sz="8000" b="1" dirty="0" smtClean="0">
                <a:sym typeface="Symbol" panose="05050102010706020507" pitchFamily="18" charset="2"/>
              </a:rPr>
              <a:t> </a:t>
            </a:r>
            <a:r>
              <a:rPr lang="en-US" sz="8000" b="1" i="1" dirty="0" smtClean="0">
                <a:sym typeface="Symbol" panose="05050102010706020507" pitchFamily="18" charset="2"/>
              </a:rPr>
              <a:t>b</a:t>
            </a:r>
            <a:r>
              <a:rPr lang="uk-UA" sz="8000" b="1" i="1" dirty="0" smtClean="0">
                <a:sym typeface="Symbol" panose="05050102010706020507" pitchFamily="18" charset="2"/>
              </a:rPr>
              <a:t> </a:t>
            </a:r>
            <a:r>
              <a:rPr lang="uk-UA" sz="8000" b="1" dirty="0" smtClean="0">
                <a:sym typeface="Symbol" panose="05050102010706020507" pitchFamily="18" charset="2"/>
              </a:rPr>
              <a:t> </a:t>
            </a:r>
            <a:r>
              <a:rPr lang="uk-UA" sz="8000" b="1" i="1" dirty="0" smtClean="0">
                <a:sym typeface="Symbol" panose="05050102010706020507" pitchFamily="18" charset="2"/>
              </a:rPr>
              <a:t>20</a:t>
            </a:r>
            <a:r>
              <a:rPr lang="uk-UA" sz="8000" b="1" dirty="0" smtClean="0">
                <a:sym typeface="Symbol" panose="05050102010706020507" pitchFamily="18" charset="2"/>
              </a:rPr>
              <a:t>          </a:t>
            </a:r>
            <a:r>
              <a:rPr lang="en-US" sz="8000" b="1" i="1" dirty="0" smtClean="0">
                <a:sym typeface="Symbol" panose="05050102010706020507" pitchFamily="18" charset="2"/>
              </a:rPr>
              <a:t>b</a:t>
            </a:r>
            <a:r>
              <a:rPr lang="uk-UA" sz="8000" b="1" i="1" dirty="0" smtClean="0">
                <a:sym typeface="Symbol" panose="05050102010706020507" pitchFamily="18" charset="2"/>
              </a:rPr>
              <a:t> = </a:t>
            </a:r>
            <a:r>
              <a:rPr lang="uk-UA" sz="8000" b="1" dirty="0" smtClean="0">
                <a:sym typeface="Symbol" panose="05050102010706020507" pitchFamily="18" charset="2"/>
              </a:rPr>
              <a:t>…</a:t>
            </a:r>
            <a:r>
              <a:rPr lang="en-US" sz="8000" b="1" dirty="0" smtClean="0">
                <a:sym typeface="Symbol" panose="05050102010706020507" pitchFamily="18" charset="2"/>
              </a:rPr>
              <a:t> </a:t>
            </a:r>
            <a:endParaRPr lang="en-US" sz="8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45959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64154" y="4058884"/>
            <a:ext cx="904606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8000" b="1" i="1" dirty="0" smtClean="0"/>
              <a:t>24</a:t>
            </a:r>
            <a:r>
              <a:rPr lang="en-US" sz="8000" b="1" i="1" dirty="0" smtClean="0"/>
              <a:t> </a:t>
            </a:r>
            <a:r>
              <a:rPr lang="en-US" sz="8000" b="1" i="1" dirty="0"/>
              <a:t>: a </a:t>
            </a:r>
            <a:r>
              <a:rPr lang="en-US" sz="8000" b="1" dirty="0"/>
              <a:t>&lt;</a:t>
            </a:r>
            <a:r>
              <a:rPr lang="en-US" sz="8000" b="1" i="1" dirty="0"/>
              <a:t> </a:t>
            </a:r>
            <a:r>
              <a:rPr lang="uk-UA" sz="8000" b="1" i="1" dirty="0" smtClean="0"/>
              <a:t>8</a:t>
            </a:r>
            <a:r>
              <a:rPr lang="en-US" sz="8000" b="1" i="1" dirty="0" smtClean="0"/>
              <a:t>         </a:t>
            </a:r>
            <a:r>
              <a:rPr lang="uk-UA" sz="8000" b="1" i="1" dirty="0" smtClean="0"/>
              <a:t> </a:t>
            </a:r>
            <a:r>
              <a:rPr lang="en-US" sz="8000" b="1" i="1" dirty="0" smtClean="0"/>
              <a:t> a = </a:t>
            </a:r>
            <a:r>
              <a:rPr lang="uk-UA" sz="8000" b="1" i="1" dirty="0" smtClean="0"/>
              <a:t>…</a:t>
            </a:r>
            <a:endParaRPr lang="ru-RU" sz="8000" b="1" i="1" dirty="0"/>
          </a:p>
        </p:txBody>
      </p:sp>
    </p:spTree>
    <p:extLst>
      <p:ext uri="{BB962C8B-B14F-4D97-AF65-F5344CB8AC3E}">
        <p14:creationId xmlns:p14="http://schemas.microsoft.com/office/powerpoint/2010/main" val="3389263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053" y="298846"/>
            <a:ext cx="2206943" cy="259626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82580" y="1596979"/>
            <a:ext cx="10444766" cy="381214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uk-UA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0099"/>
                </a:solidFill>
              </a:rPr>
              <a:t>Бажаю успіхів</a:t>
            </a:r>
            <a:r>
              <a:rPr lang="uk-UA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0099"/>
                </a:solidFill>
              </a:rPr>
              <a:t> </a:t>
            </a:r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0099"/>
                </a:solidFill>
              </a:rPr>
              <a:t>!!!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C009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7120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193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Monotype Corsiva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Школа</cp:lastModifiedBy>
  <cp:revision>22</cp:revision>
  <dcterms:created xsi:type="dcterms:W3CDTF">2022-03-27T14:22:59Z</dcterms:created>
  <dcterms:modified xsi:type="dcterms:W3CDTF">2022-04-11T18:05:14Z</dcterms:modified>
</cp:coreProperties>
</file>