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3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F0E2FA8-4DD8-42AC-98DE-DED864709986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7CD6A21-75AE-48B0-A302-BFEEAF330C6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2FA8-4DD8-42AC-98DE-DED864709986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6A21-75AE-48B0-A302-BFEEAF330C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2FA8-4DD8-42AC-98DE-DED864709986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6A21-75AE-48B0-A302-BFEEAF330C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9525" y="685800"/>
            <a:ext cx="7086600" cy="7318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3984625" y="1600200"/>
            <a:ext cx="25527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3984625" y="3938588"/>
            <a:ext cx="25527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F426B-3B75-480F-B060-039DCCCE2B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0E2FA8-4DD8-42AC-98DE-DED864709986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7CD6A21-75AE-48B0-A302-BFEEAF330C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F0E2FA8-4DD8-42AC-98DE-DED864709986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7CD6A21-75AE-48B0-A302-BFEEAF330C6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2FA8-4DD8-42AC-98DE-DED864709986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6A21-75AE-48B0-A302-BFEEAF330C6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2FA8-4DD8-42AC-98DE-DED864709986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6A21-75AE-48B0-A302-BFEEAF330C6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0E2FA8-4DD8-42AC-98DE-DED864709986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7CD6A21-75AE-48B0-A302-BFEEAF330C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2FA8-4DD8-42AC-98DE-DED864709986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6A21-75AE-48B0-A302-BFEEAF330C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0E2FA8-4DD8-42AC-98DE-DED864709986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7CD6A21-75AE-48B0-A302-BFEEAF330C6A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0E2FA8-4DD8-42AC-98DE-DED864709986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7CD6A21-75AE-48B0-A302-BFEEAF330C6A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0E2FA8-4DD8-42AC-98DE-DED864709986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CD6A21-75AE-48B0-A302-BFEEAF330C6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9.png"/><Relationship Id="rId10" Type="http://schemas.openxmlformats.org/officeDocument/2006/relationships/image" Target="../media/image6.wmf"/><Relationship Id="rId19" Type="http://schemas.openxmlformats.org/officeDocument/2006/relationships/image" Target="../media/image13.png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3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9.wmf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3.png"/><Relationship Id="rId10" Type="http://schemas.openxmlformats.org/officeDocument/2006/relationships/image" Target="../media/image18.wmf"/><Relationship Id="rId19" Type="http://schemas.openxmlformats.org/officeDocument/2006/relationships/image" Target="../media/image24.png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7356" y="714356"/>
            <a:ext cx="7000924" cy="21431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uk-UA" sz="4400" i="1" dirty="0" smtClean="0">
                <a:solidFill>
                  <a:schemeClr val="tx1"/>
                </a:solidFill>
              </a:rPr>
              <a:t>Множення</a:t>
            </a:r>
            <a:br>
              <a:rPr lang="uk-UA" sz="4400" i="1" dirty="0" smtClean="0">
                <a:solidFill>
                  <a:schemeClr val="tx1"/>
                </a:solidFill>
              </a:rPr>
            </a:br>
            <a:r>
              <a:rPr lang="uk-UA" sz="4400" i="1" dirty="0" smtClean="0">
                <a:solidFill>
                  <a:schemeClr val="tx1"/>
                </a:solidFill>
              </a:rPr>
              <a:t>десяткових дробів </a:t>
            </a:r>
            <a:br>
              <a:rPr lang="uk-UA" sz="4400" i="1" dirty="0" smtClean="0">
                <a:solidFill>
                  <a:schemeClr val="tx1"/>
                </a:solidFill>
              </a:rPr>
            </a:br>
            <a:r>
              <a:rPr lang="uk-UA" sz="4400" i="1" dirty="0" smtClean="0">
                <a:solidFill>
                  <a:schemeClr val="tx1"/>
                </a:solidFill>
              </a:rPr>
              <a:t>на розрядну одиницю</a:t>
            </a:r>
            <a:endParaRPr lang="ru-RU" sz="4400" i="1" dirty="0">
              <a:solidFill>
                <a:schemeClr val="tx1"/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267744" y="3140968"/>
            <a:ext cx="6172200" cy="3096344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Мета </a:t>
            </a:r>
            <a:r>
              <a:rPr lang="uk-UA" dirty="0" smtClean="0"/>
              <a:t>уроку</a:t>
            </a:r>
            <a:r>
              <a:rPr lang="uk-UA" dirty="0"/>
              <a:t>:</a:t>
            </a:r>
            <a:endParaRPr lang="ru-RU" dirty="0"/>
          </a:p>
          <a:p>
            <a:pPr algn="just"/>
            <a:r>
              <a:rPr lang="uk-UA" sz="2200" b="0" i="1" dirty="0" smtClean="0">
                <a:solidFill>
                  <a:schemeClr val="tx1"/>
                </a:solidFill>
              </a:rPr>
              <a:t>Повторити </a:t>
            </a:r>
            <a:r>
              <a:rPr lang="uk-UA" sz="2200" b="0" i="1" dirty="0">
                <a:solidFill>
                  <a:schemeClr val="tx1"/>
                </a:solidFill>
              </a:rPr>
              <a:t>і закріпити правило множення десяткових </a:t>
            </a:r>
            <a:r>
              <a:rPr lang="uk-UA" sz="2200" b="0" i="1" dirty="0" err="1" smtClean="0">
                <a:solidFill>
                  <a:schemeClr val="tx1"/>
                </a:solidFill>
              </a:rPr>
              <a:t>дробів</a:t>
            </a:r>
            <a:r>
              <a:rPr lang="uk-UA" sz="2200" b="0" i="1" dirty="0" smtClean="0">
                <a:solidFill>
                  <a:schemeClr val="tx1"/>
                </a:solidFill>
              </a:rPr>
              <a:t>, засвоїти правило </a:t>
            </a:r>
            <a:r>
              <a:rPr lang="uk-UA" sz="2200" b="0" i="1" dirty="0">
                <a:solidFill>
                  <a:schemeClr val="tx1"/>
                </a:solidFill>
              </a:rPr>
              <a:t>множення десяткового дробу на розрядну </a:t>
            </a:r>
            <a:r>
              <a:rPr lang="uk-UA" sz="2200" b="0" i="1" dirty="0" smtClean="0">
                <a:solidFill>
                  <a:schemeClr val="tx1"/>
                </a:solidFill>
              </a:rPr>
              <a:t>одиницю, формувати </a:t>
            </a:r>
            <a:r>
              <a:rPr lang="uk-UA" sz="2200" b="0" i="1" dirty="0">
                <a:solidFill>
                  <a:schemeClr val="tx1"/>
                </a:solidFill>
              </a:rPr>
              <a:t>вміння та навички множити десятковий дріб на розрядну </a:t>
            </a:r>
            <a:r>
              <a:rPr lang="uk-UA" sz="2200" b="0" i="1" dirty="0" smtClean="0">
                <a:solidFill>
                  <a:schemeClr val="tx1"/>
                </a:solidFill>
              </a:rPr>
              <a:t>одиницю; розвивати </a:t>
            </a:r>
            <a:r>
              <a:rPr lang="uk-UA" sz="2200" b="0" i="1" dirty="0">
                <a:solidFill>
                  <a:schemeClr val="tx1"/>
                </a:solidFill>
              </a:rPr>
              <a:t>логічне мислення, уважність, спостережливість, пізнавальний </a:t>
            </a:r>
            <a:r>
              <a:rPr lang="uk-UA" sz="2200" b="0" i="1" dirty="0" smtClean="0">
                <a:solidFill>
                  <a:schemeClr val="tx1"/>
                </a:solidFill>
              </a:rPr>
              <a:t>інтерес; виховувати </a:t>
            </a:r>
            <a:r>
              <a:rPr lang="uk-UA" sz="2200" b="0" i="1" dirty="0">
                <a:solidFill>
                  <a:schemeClr val="tx1"/>
                </a:solidFill>
              </a:rPr>
              <a:t>активність, наполегливість, </a:t>
            </a:r>
            <a:r>
              <a:rPr lang="uk-UA" sz="2200" b="0" i="1" dirty="0" smtClean="0">
                <a:solidFill>
                  <a:schemeClr val="tx1"/>
                </a:solidFill>
              </a:rPr>
              <a:t>працьовитість</a:t>
            </a:r>
            <a:r>
              <a:rPr lang="uk-UA" sz="2200" b="0" i="1" dirty="0">
                <a:solidFill>
                  <a:schemeClr val="tx1"/>
                </a:solidFill>
              </a:rPr>
              <a:t>.</a:t>
            </a:r>
            <a:endParaRPr lang="ru-RU" sz="2200" b="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0"/>
            <a:ext cx="30765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132138" cy="69215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b="1" dirty="0" smtClean="0">
                <a:solidFill>
                  <a:srgbClr val="1C518C"/>
                </a:solidFill>
              </a:rPr>
              <a:t>Обчисліть:</a:t>
            </a:r>
            <a:endParaRPr lang="ru-RU" b="1" u="sng" dirty="0" smtClean="0">
              <a:solidFill>
                <a:srgbClr val="1C518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3575" y="0"/>
            <a:ext cx="5689600" cy="659765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r>
              <a:rPr lang="ru-RU" sz="4000" b="1" dirty="0" smtClean="0"/>
              <a:t>6</a:t>
            </a:r>
            <a:r>
              <a:rPr lang="ru-RU" sz="4400" b="1" dirty="0" smtClean="0"/>
              <a:t> 2,4 •0,1=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r>
              <a:rPr lang="ru-RU" sz="4400" b="1" dirty="0" smtClean="0"/>
              <a:t>538,7 •0,01=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r>
              <a:rPr lang="ru-RU" sz="4400" b="1" dirty="0" smtClean="0"/>
              <a:t>0,7 •0,1=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r>
              <a:rPr lang="ru-RU" sz="4400" b="1" dirty="0" smtClean="0"/>
              <a:t>71,8 •0,01=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r>
              <a:rPr lang="ru-RU" sz="4400" b="1" dirty="0" smtClean="0"/>
              <a:t>210,1 •0,001=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r>
              <a:rPr lang="ru-RU" sz="4400" b="1" dirty="0" smtClean="0"/>
              <a:t>0,005 •0,1=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r>
              <a:rPr lang="uk-UA" sz="4400" b="1" dirty="0" smtClean="0"/>
              <a:t>0</a:t>
            </a:r>
            <a:r>
              <a:rPr lang="ru-RU" sz="4400" b="1" dirty="0" smtClean="0"/>
              <a:t> •0,0001=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r>
              <a:rPr lang="ru-RU" sz="4400" b="1" dirty="0" smtClean="0"/>
              <a:t>100,5 •0,001=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endParaRPr lang="ru-RU" sz="4000" b="1" dirty="0" smtClean="0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endParaRPr lang="ru-RU" sz="4000" b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660232" y="56818"/>
            <a:ext cx="1359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6,24 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20272" y="754882"/>
            <a:ext cx="1654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5,387 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40438" y="1465472"/>
            <a:ext cx="1359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0,07 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12632" y="2289066"/>
            <a:ext cx="1654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0,718 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236296" y="3024708"/>
            <a:ext cx="1949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0,2101 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938286" y="3760350"/>
            <a:ext cx="1949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0,0005 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60232" y="4521314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rgbClr val="FF0000"/>
                </a:solidFill>
              </a:rPr>
              <a:t>0</a:t>
            </a:r>
            <a:r>
              <a:rPr lang="ru-RU" sz="4000" b="1" dirty="0" smtClean="0">
                <a:solidFill>
                  <a:srgbClr val="FF0000"/>
                </a:solidFill>
              </a:rPr>
              <a:t> 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236296" y="5169386"/>
            <a:ext cx="1949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0,1005 </a:t>
            </a:r>
            <a:endParaRPr lang="ru-RU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49500"/>
            <a:ext cx="2822575" cy="402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Содержимое 4"/>
          <p:cNvSpPr>
            <a:spLocks noGrp="1"/>
          </p:cNvSpPr>
          <p:nvPr>
            <p:ph idx="1"/>
          </p:nvPr>
        </p:nvSpPr>
        <p:spPr>
          <a:xfrm>
            <a:off x="2987675" y="549275"/>
            <a:ext cx="5545138" cy="3024188"/>
          </a:xfrm>
        </p:spPr>
        <p:txBody>
          <a:bodyPr/>
          <a:lstStyle/>
          <a:p>
            <a:pPr marL="514350" indent="-514350" eaLnBrk="1" hangingPunct="1">
              <a:buFontTx/>
              <a:buAutoNum type="arabicParenR"/>
            </a:pPr>
            <a:r>
              <a:rPr lang="uk-UA" sz="3600" b="1" smtClean="0"/>
              <a:t>35,1 ·          = 0,351;  </a:t>
            </a:r>
          </a:p>
          <a:p>
            <a:pPr marL="514350" indent="-514350" eaLnBrk="1" hangingPunct="1">
              <a:buFontTx/>
              <a:buAutoNum type="arabicParenR"/>
            </a:pPr>
            <a:r>
              <a:rPr lang="uk-UA" sz="3600" b="1" smtClean="0"/>
              <a:t>436 ·           = 0,436;</a:t>
            </a:r>
            <a:endParaRPr lang="ru-RU" sz="3600" b="1" smtClean="0"/>
          </a:p>
          <a:p>
            <a:pPr marL="514350" indent="-514350" eaLnBrk="1" hangingPunct="1">
              <a:buFontTx/>
              <a:buNone/>
            </a:pPr>
            <a:r>
              <a:rPr lang="uk-UA" sz="3600" b="1" smtClean="0"/>
              <a:t>3) 6,58 ·         = 0,658;   </a:t>
            </a:r>
          </a:p>
          <a:p>
            <a:pPr marL="514350" indent="-514350" eaLnBrk="1" hangingPunct="1">
              <a:buFontTx/>
              <a:buNone/>
            </a:pPr>
            <a:r>
              <a:rPr lang="uk-UA" sz="3600" b="1" smtClean="0"/>
              <a:t>4) 65,8 ·         = 6,58.</a:t>
            </a:r>
            <a:endParaRPr lang="ru-RU" sz="3600" b="1" smtClean="0"/>
          </a:p>
        </p:txBody>
      </p:sp>
      <p:sp>
        <p:nvSpPr>
          <p:cNvPr id="15364" name="Прямоугольник 9"/>
          <p:cNvSpPr>
            <a:spLocks noChangeArrowheads="1"/>
          </p:cNvSpPr>
          <p:nvPr/>
        </p:nvSpPr>
        <p:spPr bwMode="auto">
          <a:xfrm>
            <a:off x="2051050" y="0"/>
            <a:ext cx="7092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3600" b="1">
                <a:latin typeface="Calibri" pitchFamily="34" charset="0"/>
              </a:rPr>
              <a:t>Знайдіть пропущені числа:</a:t>
            </a:r>
            <a:endParaRPr lang="ru-RU" sz="3600" b="1">
              <a:latin typeface="Calibri" pitchFamily="34" charset="0"/>
            </a:endParaRPr>
          </a:p>
        </p:txBody>
      </p:sp>
      <p:sp>
        <p:nvSpPr>
          <p:cNvPr id="11" name="24-конечная звезда 10"/>
          <p:cNvSpPr/>
          <p:nvPr/>
        </p:nvSpPr>
        <p:spPr>
          <a:xfrm>
            <a:off x="4932363" y="1341438"/>
            <a:ext cx="503237" cy="503237"/>
          </a:xfrm>
          <a:prstGeom prst="star24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24-конечная звезда 11"/>
          <p:cNvSpPr/>
          <p:nvPr/>
        </p:nvSpPr>
        <p:spPr>
          <a:xfrm>
            <a:off x="5003800" y="1989138"/>
            <a:ext cx="504825" cy="576262"/>
          </a:xfrm>
          <a:prstGeom prst="star24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24-конечная звезда 12"/>
          <p:cNvSpPr/>
          <p:nvPr/>
        </p:nvSpPr>
        <p:spPr>
          <a:xfrm>
            <a:off x="4932363" y="692150"/>
            <a:ext cx="503237" cy="576263"/>
          </a:xfrm>
          <a:prstGeom prst="star2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24-конечная звезда 13"/>
          <p:cNvSpPr/>
          <p:nvPr/>
        </p:nvSpPr>
        <p:spPr>
          <a:xfrm>
            <a:off x="5003800" y="2708275"/>
            <a:ext cx="504825" cy="576263"/>
          </a:xfrm>
          <a:prstGeom prst="star24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24-конечная звезда 14"/>
          <p:cNvSpPr/>
          <p:nvPr/>
        </p:nvSpPr>
        <p:spPr>
          <a:xfrm>
            <a:off x="2484438" y="3068638"/>
            <a:ext cx="1943100" cy="1512887"/>
          </a:xfrm>
          <a:prstGeom prst="star2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0,01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24-конечная звезда 15"/>
          <p:cNvSpPr/>
          <p:nvPr/>
        </p:nvSpPr>
        <p:spPr>
          <a:xfrm>
            <a:off x="4500563" y="3213100"/>
            <a:ext cx="2232025" cy="1584325"/>
          </a:xfrm>
          <a:prstGeom prst="star24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b="1" dirty="0">
                <a:solidFill>
                  <a:schemeClr val="tx1"/>
                </a:solidFill>
              </a:rPr>
              <a:t>0,001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7" name="24-конечная звезда 16"/>
          <p:cNvSpPr/>
          <p:nvPr/>
        </p:nvSpPr>
        <p:spPr>
          <a:xfrm>
            <a:off x="2843213" y="4652963"/>
            <a:ext cx="1944687" cy="1512887"/>
          </a:xfrm>
          <a:prstGeom prst="star24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dirty="0">
                <a:solidFill>
                  <a:schemeClr val="tx1"/>
                </a:solidFill>
              </a:rPr>
              <a:t>0,1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8" name="24-конечная звезда 17"/>
          <p:cNvSpPr/>
          <p:nvPr/>
        </p:nvSpPr>
        <p:spPr>
          <a:xfrm>
            <a:off x="4859338" y="4868863"/>
            <a:ext cx="1800225" cy="1584325"/>
          </a:xfrm>
          <a:prstGeom prst="star24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dirty="0">
                <a:solidFill>
                  <a:schemeClr val="tx1"/>
                </a:solidFill>
              </a:rPr>
              <a:t>0,1</a:t>
            </a:r>
            <a:endParaRPr lang="ru-RU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b="1" dirty="0" smtClean="0"/>
              <a:t>Домашнє завдання: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err="1" smtClean="0"/>
              <a:t>Парараф</a:t>
            </a:r>
            <a:r>
              <a:rPr lang="uk-UA" dirty="0" smtClean="0"/>
              <a:t> 39 – читати, запам'ятати правила.</a:t>
            </a:r>
          </a:p>
          <a:p>
            <a:r>
              <a:rPr lang="uk-UA" dirty="0" smtClean="0"/>
              <a:t>№1357 – письмово.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8024" y="2564904"/>
            <a:ext cx="2822575" cy="402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896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492500" cy="63341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b="1" i="1" dirty="0" smtClean="0"/>
              <a:t>Повторення:</a:t>
            </a:r>
            <a:endParaRPr lang="ru-RU" b="1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713"/>
            <a:ext cx="8964613" cy="5976937"/>
          </a:xfrm>
        </p:spPr>
        <p:txBody>
          <a:bodyPr/>
          <a:lstStyle/>
          <a:p>
            <a:pPr eaLnBrk="1" hangingPunct="1"/>
            <a:r>
              <a:rPr lang="uk-UA" sz="4000" b="1" smtClean="0"/>
              <a:t>Як помножити два десяткові дроби?</a:t>
            </a:r>
            <a:endParaRPr lang="ru-RU" sz="4000" b="1" smtClean="0"/>
          </a:p>
        </p:txBody>
      </p:sp>
      <p:sp>
        <p:nvSpPr>
          <p:cNvPr id="4" name="12-конечная звезда 3"/>
          <p:cNvSpPr/>
          <p:nvPr/>
        </p:nvSpPr>
        <p:spPr>
          <a:xfrm>
            <a:off x="-612776" y="2500306"/>
            <a:ext cx="3470263" cy="2224094"/>
          </a:xfrm>
          <a:prstGeom prst="star1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dirty="0">
                <a:solidFill>
                  <a:srgbClr val="C00000"/>
                </a:solidFill>
              </a:rPr>
              <a:t>0,2·0,3</a:t>
            </a:r>
            <a:endParaRPr lang="ru-RU" sz="4000" b="1" dirty="0">
              <a:solidFill>
                <a:srgbClr val="C00000"/>
              </a:solidFill>
            </a:endParaRPr>
          </a:p>
        </p:txBody>
      </p:sp>
      <p:sp>
        <p:nvSpPr>
          <p:cNvPr id="5" name="12-конечная звезда 4"/>
          <p:cNvSpPr/>
          <p:nvPr/>
        </p:nvSpPr>
        <p:spPr>
          <a:xfrm>
            <a:off x="5076825" y="1428736"/>
            <a:ext cx="4067175" cy="2000264"/>
          </a:xfrm>
          <a:prstGeom prst="star12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dirty="0">
                <a:solidFill>
                  <a:schemeClr val="tx1"/>
                </a:solidFill>
              </a:rPr>
              <a:t>1,3 · 0,6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6" name="16-конечная звезда 5"/>
          <p:cNvSpPr/>
          <p:nvPr/>
        </p:nvSpPr>
        <p:spPr>
          <a:xfrm>
            <a:off x="3132138" y="4786322"/>
            <a:ext cx="3527425" cy="2071678"/>
          </a:xfrm>
          <a:prstGeom prst="star16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dirty="0"/>
              <a:t>4,5·0,2</a:t>
            </a:r>
            <a:endParaRPr lang="ru-RU" sz="4000" b="1" dirty="0"/>
          </a:p>
        </p:txBody>
      </p:sp>
      <p:sp>
        <p:nvSpPr>
          <p:cNvPr id="7" name="24-конечная звезда 6"/>
          <p:cNvSpPr/>
          <p:nvPr/>
        </p:nvSpPr>
        <p:spPr>
          <a:xfrm>
            <a:off x="1428728" y="1285860"/>
            <a:ext cx="4214842" cy="1731958"/>
          </a:xfrm>
          <a:prstGeom prst="star24">
            <a:avLst>
              <a:gd name="adj" fmla="val 3191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dirty="0">
                <a:solidFill>
                  <a:srgbClr val="7030A0"/>
                </a:solidFill>
              </a:rPr>
              <a:t>0,5· 1,2 </a:t>
            </a:r>
            <a:endParaRPr lang="ru-RU" sz="4000" b="1" dirty="0">
              <a:solidFill>
                <a:srgbClr val="7030A0"/>
              </a:solidFill>
            </a:endParaRPr>
          </a:p>
        </p:txBody>
      </p:sp>
      <p:sp>
        <p:nvSpPr>
          <p:cNvPr id="8" name="24-конечная звезда 7"/>
          <p:cNvSpPr/>
          <p:nvPr/>
        </p:nvSpPr>
        <p:spPr>
          <a:xfrm>
            <a:off x="-180976" y="4714884"/>
            <a:ext cx="3824281" cy="2143116"/>
          </a:xfrm>
          <a:prstGeom prst="star24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dirty="0">
                <a:solidFill>
                  <a:srgbClr val="002060"/>
                </a:solidFill>
              </a:rPr>
              <a:t>0,125·0</a:t>
            </a:r>
            <a:endParaRPr lang="ru-RU" sz="4000" b="1" dirty="0">
              <a:solidFill>
                <a:srgbClr val="002060"/>
              </a:solidFill>
            </a:endParaRPr>
          </a:p>
        </p:txBody>
      </p:sp>
      <p:sp>
        <p:nvSpPr>
          <p:cNvPr id="9" name="16-конечная звезда 8"/>
          <p:cNvSpPr/>
          <p:nvPr/>
        </p:nvSpPr>
        <p:spPr>
          <a:xfrm>
            <a:off x="5357819" y="3786190"/>
            <a:ext cx="3786182" cy="2019298"/>
          </a:xfrm>
          <a:prstGeom prst="star16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dirty="0">
                <a:solidFill>
                  <a:srgbClr val="7030A0"/>
                </a:solidFill>
              </a:rPr>
              <a:t>2,2 ·0,2</a:t>
            </a:r>
            <a:endParaRPr lang="ru-RU" sz="4000" b="1" dirty="0">
              <a:solidFill>
                <a:srgbClr val="7030A0"/>
              </a:solidFill>
            </a:endParaRPr>
          </a:p>
        </p:txBody>
      </p:sp>
      <p:sp>
        <p:nvSpPr>
          <p:cNvPr id="10" name="32-конечная звезда 9"/>
          <p:cNvSpPr/>
          <p:nvPr/>
        </p:nvSpPr>
        <p:spPr>
          <a:xfrm>
            <a:off x="2214546" y="2786058"/>
            <a:ext cx="3941779" cy="1871664"/>
          </a:xfrm>
          <a:prstGeom prst="star3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dirty="0">
                <a:solidFill>
                  <a:srgbClr val="FFFF00"/>
                </a:solidFill>
              </a:rPr>
              <a:t>2,5· 0,4  </a:t>
            </a:r>
            <a:endParaRPr lang="ru-RU" sz="4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98963"/>
            <a:ext cx="3203575" cy="24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Выноска-облако 7"/>
          <p:cNvSpPr/>
          <p:nvPr/>
        </p:nvSpPr>
        <p:spPr>
          <a:xfrm>
            <a:off x="1285852" y="0"/>
            <a:ext cx="7858148" cy="4500570"/>
          </a:xfrm>
          <a:prstGeom prst="cloudCallout">
            <a:avLst>
              <a:gd name="adj1" fmla="val -35857"/>
              <a:gd name="adj2" fmla="val 645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i="1" dirty="0" smtClean="0"/>
              <a:t>Правило множення десяткових дробів на 10, 100, 1000, …</a:t>
            </a:r>
            <a:endParaRPr lang="ru-RU" sz="40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4"/>
          <p:cNvSpPr>
            <a:spLocks noChangeArrowheads="1"/>
          </p:cNvSpPr>
          <p:nvPr/>
        </p:nvSpPr>
        <p:spPr bwMode="auto">
          <a:xfrm>
            <a:off x="6588125" y="3429000"/>
            <a:ext cx="2016125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1116013" y="620713"/>
          <a:ext cx="4757737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Формула" r:id="rId3" imgW="711000" imgH="203040" progId="Equation.3">
                  <p:embed/>
                </p:oleObj>
              </mc:Choice>
              <mc:Fallback>
                <p:oleObj name="Формула" r:id="rId3" imgW="71100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20713"/>
                        <a:ext cx="4757737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5940425" y="620713"/>
          <a:ext cx="23764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Формула" r:id="rId5" imgW="380880" imgH="203040" progId="Equation.3">
                  <p:embed/>
                </p:oleObj>
              </mc:Choice>
              <mc:Fallback>
                <p:oleObj name="Формула" r:id="rId5" imgW="38088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620713"/>
                        <a:ext cx="2376488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AutoShape 6"/>
          <p:cNvSpPr>
            <a:spLocks noChangeArrowheads="1"/>
          </p:cNvSpPr>
          <p:nvPr/>
        </p:nvSpPr>
        <p:spPr bwMode="auto">
          <a:xfrm>
            <a:off x="1692275" y="1916113"/>
            <a:ext cx="1008063" cy="287337"/>
          </a:xfrm>
          <a:prstGeom prst="curvedUpArrow">
            <a:avLst>
              <a:gd name="adj1" fmla="val 70166"/>
              <a:gd name="adj2" fmla="val 140332"/>
              <a:gd name="adj3" fmla="val 33333"/>
            </a:avLst>
          </a:prstGeom>
          <a:solidFill>
            <a:srgbClr val="8DEF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539750" y="4005263"/>
          <a:ext cx="5688013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Формула" r:id="rId7" imgW="863280" imgH="203040" progId="Equation.3">
                  <p:embed/>
                </p:oleObj>
              </mc:Choice>
              <mc:Fallback>
                <p:oleObj name="Формула" r:id="rId7" imgW="86328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05263"/>
                        <a:ext cx="5688013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6156325" y="2205038"/>
          <a:ext cx="254952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Формула" r:id="rId9" imgW="380880" imgH="203040" progId="Equation.3">
                  <p:embed/>
                </p:oleObj>
              </mc:Choice>
              <mc:Fallback>
                <p:oleObj name="Формула" r:id="rId9" imgW="38088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205038"/>
                        <a:ext cx="2549525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971550" y="2276475"/>
          <a:ext cx="5267325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Формула" r:id="rId11" imgW="787320" imgH="203040" progId="Equation.3">
                  <p:embed/>
                </p:oleObj>
              </mc:Choice>
              <mc:Fallback>
                <p:oleObj name="Формула" r:id="rId11" imgW="78732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475"/>
                        <a:ext cx="5267325" cy="151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AutoShape 21"/>
          <p:cNvSpPr>
            <a:spLocks noChangeArrowheads="1"/>
          </p:cNvSpPr>
          <p:nvPr/>
        </p:nvSpPr>
        <p:spPr bwMode="auto">
          <a:xfrm>
            <a:off x="1619250" y="3429000"/>
            <a:ext cx="1439863" cy="287338"/>
          </a:xfrm>
          <a:prstGeom prst="curvedUpArrow">
            <a:avLst>
              <a:gd name="adj1" fmla="val 100221"/>
              <a:gd name="adj2" fmla="val 200442"/>
              <a:gd name="adj3" fmla="val 33333"/>
            </a:avLst>
          </a:prstGeom>
          <a:solidFill>
            <a:srgbClr val="8DEF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3083" name="Rectangle 22"/>
          <p:cNvSpPr>
            <a:spLocks noChangeArrowheads="1"/>
          </p:cNvSpPr>
          <p:nvPr/>
        </p:nvSpPr>
        <p:spPr bwMode="auto">
          <a:xfrm>
            <a:off x="4500563" y="1844675"/>
            <a:ext cx="576262" cy="73025"/>
          </a:xfrm>
          <a:prstGeom prst="rect">
            <a:avLst/>
          </a:prstGeom>
          <a:solidFill>
            <a:srgbClr val="8DEF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3084" name="Rectangle 23"/>
          <p:cNvSpPr>
            <a:spLocks noChangeArrowheads="1"/>
          </p:cNvSpPr>
          <p:nvPr/>
        </p:nvSpPr>
        <p:spPr bwMode="auto">
          <a:xfrm>
            <a:off x="4500563" y="3429000"/>
            <a:ext cx="1008062" cy="71438"/>
          </a:xfrm>
          <a:prstGeom prst="rect">
            <a:avLst/>
          </a:prstGeom>
          <a:solidFill>
            <a:srgbClr val="8DEF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6410" name="Object 2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11863" y="4005263"/>
          <a:ext cx="24479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Формула" r:id="rId13" imgW="355320" imgH="177480" progId="Equation.3">
                  <p:embed/>
                </p:oleObj>
              </mc:Choice>
              <mc:Fallback>
                <p:oleObj name="Формула" r:id="rId13" imgW="355320" imgH="177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005263"/>
                        <a:ext cx="2447925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AutoShape 29"/>
          <p:cNvSpPr>
            <a:spLocks noChangeArrowheads="1"/>
          </p:cNvSpPr>
          <p:nvPr/>
        </p:nvSpPr>
        <p:spPr bwMode="auto">
          <a:xfrm>
            <a:off x="1258888" y="5300663"/>
            <a:ext cx="2160587" cy="215900"/>
          </a:xfrm>
          <a:prstGeom prst="curvedUpArrow">
            <a:avLst>
              <a:gd name="adj1" fmla="val 200147"/>
              <a:gd name="adj2" fmla="val 400294"/>
              <a:gd name="adj3" fmla="val 33333"/>
            </a:avLst>
          </a:prstGeom>
          <a:solidFill>
            <a:srgbClr val="8DEF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3086" name="Rectangle 30"/>
          <p:cNvSpPr>
            <a:spLocks noChangeArrowheads="1"/>
          </p:cNvSpPr>
          <p:nvPr/>
        </p:nvSpPr>
        <p:spPr bwMode="auto">
          <a:xfrm>
            <a:off x="3995738" y="5229225"/>
            <a:ext cx="1512887" cy="71438"/>
          </a:xfrm>
          <a:prstGeom prst="rect">
            <a:avLst/>
          </a:prstGeom>
          <a:solidFill>
            <a:srgbClr val="8DEF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491880" y="764704"/>
                <a:ext cx="6767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7200" b="1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72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764704"/>
                <a:ext cx="676788" cy="120032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319148" y="2372687"/>
                <a:ext cx="6767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7200" b="1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7200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48" y="2372687"/>
                <a:ext cx="676788" cy="120032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843808" y="4104657"/>
                <a:ext cx="6767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7200" b="1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7200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104657"/>
                <a:ext cx="676788" cy="120032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945716" y="716503"/>
                <a:ext cx="11384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72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7200" b="1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716" y="716503"/>
                <a:ext cx="1138452" cy="120032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305756" y="2372687"/>
                <a:ext cx="11384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72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7200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756" y="2372687"/>
                <a:ext cx="1138452" cy="120032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364088" y="4064615"/>
                <a:ext cx="11384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72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7200" b="1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064615"/>
                <a:ext cx="1138452" cy="120032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/>
      <p:bldP spid="3082" grpId="0" animBg="1"/>
      <p:bldP spid="3083" grpId="0" animBg="1"/>
      <p:bldP spid="3084" grpId="0" animBg="1"/>
      <p:bldP spid="3085" grpId="0" animBg="1"/>
      <p:bldP spid="30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pPr eaLnBrk="1" hangingPunct="1"/>
            <a:r>
              <a:rPr lang="uk-UA" sz="4000" b="1" dirty="0" smtClean="0"/>
              <a:t>Правило множення десяткових дробів на 10, 100, 1000, …</a:t>
            </a:r>
            <a:endParaRPr lang="ru-RU" sz="4000" b="1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1571612"/>
            <a:ext cx="9144000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ru-RU" sz="40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Щоб</a:t>
            </a:r>
            <a:r>
              <a:rPr lang="ru-RU" sz="40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ru-RU" sz="40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помножити</a:t>
            </a:r>
            <a:r>
              <a:rPr lang="ru-RU" sz="40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ru-RU" sz="40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десятковий</a:t>
            </a:r>
            <a:r>
              <a:rPr lang="ru-RU" sz="40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ru-RU" sz="40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дріб</a:t>
            </a:r>
            <a:r>
              <a:rPr lang="ru-RU" sz="40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на 10, 100, 1000 </a:t>
            </a:r>
            <a:r>
              <a:rPr lang="ru-RU" sz="40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і</a:t>
            </a:r>
            <a:r>
              <a:rPr lang="ru-RU" sz="40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т.д., треба перенести кому вправо на </a:t>
            </a:r>
            <a:r>
              <a:rPr lang="ru-RU" sz="40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стільки</a:t>
            </a:r>
            <a:r>
              <a:rPr lang="ru-RU" sz="40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цифр, </a:t>
            </a:r>
            <a:r>
              <a:rPr lang="ru-RU" sz="40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скільки</a:t>
            </a:r>
            <a:r>
              <a:rPr lang="ru-RU" sz="40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ru-RU" sz="40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нулів</a:t>
            </a:r>
            <a:r>
              <a:rPr lang="ru-RU" sz="40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ru-RU" sz="40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має</a:t>
            </a:r>
            <a:r>
              <a:rPr lang="ru-RU" sz="40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ru-RU" sz="40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розрядна</a:t>
            </a:r>
            <a:r>
              <a:rPr lang="ru-RU" sz="40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ru-RU" sz="40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одиниця</a:t>
            </a:r>
            <a:r>
              <a:rPr lang="ru-RU" sz="40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98963"/>
            <a:ext cx="3203575" cy="24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0"/>
            <a:ext cx="30765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132138" cy="69215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b="1" dirty="0" smtClean="0">
                <a:solidFill>
                  <a:srgbClr val="1C518C"/>
                </a:solidFill>
              </a:rPr>
              <a:t>Обчисліть:</a:t>
            </a:r>
            <a:endParaRPr lang="ru-RU" b="1" u="sng" dirty="0" smtClean="0">
              <a:solidFill>
                <a:srgbClr val="1C518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3575" y="0"/>
            <a:ext cx="5184849" cy="6597650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ru-RU" sz="4000" b="1" dirty="0" smtClean="0"/>
              <a:t>6</a:t>
            </a:r>
            <a:r>
              <a:rPr lang="ru-RU" sz="4400" b="1" dirty="0" smtClean="0"/>
              <a:t>, 24 • 10=</a:t>
            </a:r>
            <a:r>
              <a:rPr lang="ru-RU" sz="4000" b="1" dirty="0"/>
              <a:t> </a:t>
            </a:r>
            <a:r>
              <a:rPr lang="ru-RU" sz="4400" b="1" dirty="0" smtClean="0"/>
              <a:t> 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r>
              <a:rPr lang="ru-RU" sz="4400" b="1" dirty="0" smtClean="0"/>
              <a:t>5, 387 • 100 =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r>
              <a:rPr lang="ru-RU" sz="4400" b="1" dirty="0" smtClean="0"/>
              <a:t>0,7 • 10 =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r>
              <a:rPr lang="ru-RU" sz="4400" b="1" dirty="0" smtClean="0"/>
              <a:t>7, 8 • 1000=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r>
              <a:rPr lang="ru-RU" sz="4400" b="1" dirty="0" smtClean="0"/>
              <a:t>0, 01 • 100=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r>
              <a:rPr lang="ru-RU" sz="4400" b="1" dirty="0" smtClean="0"/>
              <a:t>0,005 •10=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r>
              <a:rPr lang="uk-UA" sz="4400" b="1" dirty="0" smtClean="0"/>
              <a:t>0</a:t>
            </a:r>
            <a:r>
              <a:rPr lang="ru-RU" sz="4400" b="1" dirty="0" smtClean="0"/>
              <a:t> •10=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r>
              <a:rPr lang="ru-RU" sz="4400" b="1" dirty="0" smtClean="0"/>
              <a:t>1,005 •10=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endParaRPr lang="ru-RU" sz="4000" b="1" dirty="0" smtClean="0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v"/>
            </a:pPr>
            <a:endParaRPr lang="ru-RU" sz="4000" b="1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660232" y="56818"/>
            <a:ext cx="1359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62,4 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40066" y="767408"/>
            <a:ext cx="1654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538,7 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44208" y="1516523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40348" y="2224409"/>
            <a:ext cx="15119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7800 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040348" y="2996952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674061" y="3717032"/>
            <a:ext cx="1359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0,05 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613349" y="4521314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634580" y="5256956"/>
            <a:ext cx="1654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10,05 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98963"/>
            <a:ext cx="3203575" cy="24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Выноска-облако 7"/>
          <p:cNvSpPr/>
          <p:nvPr/>
        </p:nvSpPr>
        <p:spPr>
          <a:xfrm>
            <a:off x="1285852" y="0"/>
            <a:ext cx="7858148" cy="4500570"/>
          </a:xfrm>
          <a:prstGeom prst="cloudCallout">
            <a:avLst>
              <a:gd name="adj1" fmla="val -35857"/>
              <a:gd name="adj2" fmla="val 645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i="1" dirty="0" smtClean="0"/>
              <a:t>Правило множення десяткових дробів на 0,1; 0,01; 0,001 …</a:t>
            </a:r>
            <a:endParaRPr lang="ru-RU" sz="40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4"/>
          <p:cNvSpPr>
            <a:spLocks noChangeArrowheads="1"/>
          </p:cNvSpPr>
          <p:nvPr/>
        </p:nvSpPr>
        <p:spPr bwMode="auto">
          <a:xfrm>
            <a:off x="6588125" y="3429000"/>
            <a:ext cx="2016125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827088" y="765175"/>
          <a:ext cx="49276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Формула" r:id="rId3" imgW="736560" imgH="203040" progId="Equation.3">
                  <p:embed/>
                </p:oleObj>
              </mc:Choice>
              <mc:Fallback>
                <p:oleObj name="Формула" r:id="rId3" imgW="73656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765175"/>
                        <a:ext cx="4927600" cy="151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5940425" y="620713"/>
          <a:ext cx="23764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Формула" r:id="rId5" imgW="380880" imgH="203040" progId="Equation.3">
                  <p:embed/>
                </p:oleObj>
              </mc:Choice>
              <mc:Fallback>
                <p:oleObj name="Формула" r:id="rId5" imgW="38088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620713"/>
                        <a:ext cx="2376488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AutoShape 6"/>
          <p:cNvSpPr>
            <a:spLocks noChangeArrowheads="1"/>
          </p:cNvSpPr>
          <p:nvPr/>
        </p:nvSpPr>
        <p:spPr bwMode="auto">
          <a:xfrm flipH="1">
            <a:off x="1835150" y="1916113"/>
            <a:ext cx="1081088" cy="433387"/>
          </a:xfrm>
          <a:prstGeom prst="curvedUpArrow">
            <a:avLst>
              <a:gd name="adj1" fmla="val 70019"/>
              <a:gd name="adj2" fmla="val 140027"/>
              <a:gd name="adj3" fmla="val 6875"/>
            </a:avLst>
          </a:prstGeom>
          <a:solidFill>
            <a:srgbClr val="8DEF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323850" y="4076700"/>
          <a:ext cx="5938838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Формула" r:id="rId7" imgW="901440" imgH="203040" progId="Equation.3">
                  <p:embed/>
                </p:oleObj>
              </mc:Choice>
              <mc:Fallback>
                <p:oleObj name="Формула" r:id="rId7" imgW="90144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76700"/>
                        <a:ext cx="5938838" cy="151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6156325" y="2205038"/>
          <a:ext cx="254952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Формула" r:id="rId9" imgW="380880" imgH="203040" progId="Equation.3">
                  <p:embed/>
                </p:oleObj>
              </mc:Choice>
              <mc:Fallback>
                <p:oleObj name="Формула" r:id="rId9" imgW="38088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205038"/>
                        <a:ext cx="2549525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844550" y="2276475"/>
          <a:ext cx="5521325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Формула" r:id="rId11" imgW="825480" imgH="203040" progId="Equation.3">
                  <p:embed/>
                </p:oleObj>
              </mc:Choice>
              <mc:Fallback>
                <p:oleObj name="Формула" r:id="rId11" imgW="82548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276475"/>
                        <a:ext cx="5521325" cy="151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AutoShape 21"/>
          <p:cNvSpPr>
            <a:spLocks noChangeArrowheads="1"/>
          </p:cNvSpPr>
          <p:nvPr/>
        </p:nvSpPr>
        <p:spPr bwMode="auto">
          <a:xfrm flipH="1">
            <a:off x="1116013" y="3357563"/>
            <a:ext cx="1655762" cy="503237"/>
          </a:xfrm>
          <a:prstGeom prst="curvedUpArrow">
            <a:avLst>
              <a:gd name="adj1" fmla="val 100367"/>
              <a:gd name="adj2" fmla="val 200719"/>
              <a:gd name="adj3" fmla="val 25495"/>
            </a:avLst>
          </a:prstGeom>
          <a:solidFill>
            <a:srgbClr val="8DEF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107" name="Rectangle 22"/>
          <p:cNvSpPr>
            <a:spLocks noChangeArrowheads="1"/>
          </p:cNvSpPr>
          <p:nvPr/>
        </p:nvSpPr>
        <p:spPr bwMode="auto">
          <a:xfrm>
            <a:off x="3779838" y="1844675"/>
            <a:ext cx="576262" cy="73025"/>
          </a:xfrm>
          <a:prstGeom prst="rect">
            <a:avLst/>
          </a:prstGeom>
          <a:solidFill>
            <a:srgbClr val="8DEF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108" name="Rectangle 23"/>
          <p:cNvSpPr>
            <a:spLocks noChangeArrowheads="1"/>
          </p:cNvSpPr>
          <p:nvPr/>
        </p:nvSpPr>
        <p:spPr bwMode="auto">
          <a:xfrm>
            <a:off x="3924300" y="3429000"/>
            <a:ext cx="1008063" cy="71438"/>
          </a:xfrm>
          <a:prstGeom prst="rect">
            <a:avLst/>
          </a:prstGeom>
          <a:solidFill>
            <a:srgbClr val="8DEF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6410" name="Object 2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86512" y="4357694"/>
          <a:ext cx="24479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Формула" r:id="rId13" imgW="469800" imgH="203040" progId="Equation.3">
                  <p:embed/>
                </p:oleObj>
              </mc:Choice>
              <mc:Fallback>
                <p:oleObj name="Формула" r:id="rId13" imgW="469800" imgH="203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4357694"/>
                        <a:ext cx="2447925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AutoShape 29"/>
          <p:cNvSpPr>
            <a:spLocks noChangeArrowheads="1"/>
          </p:cNvSpPr>
          <p:nvPr/>
        </p:nvSpPr>
        <p:spPr bwMode="auto">
          <a:xfrm flipH="1">
            <a:off x="-323850" y="5157788"/>
            <a:ext cx="2482850" cy="431800"/>
          </a:xfrm>
          <a:prstGeom prst="curvedUpArrow">
            <a:avLst>
              <a:gd name="adj1" fmla="val 254171"/>
              <a:gd name="adj2" fmla="val 400370"/>
              <a:gd name="adj3" fmla="val 33333"/>
            </a:avLst>
          </a:prstGeom>
          <a:solidFill>
            <a:srgbClr val="8DEF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110" name="Rectangle 30"/>
          <p:cNvSpPr>
            <a:spLocks noChangeArrowheads="1"/>
          </p:cNvSpPr>
          <p:nvPr/>
        </p:nvSpPr>
        <p:spPr bwMode="auto">
          <a:xfrm>
            <a:off x="3492500" y="5229225"/>
            <a:ext cx="1512888" cy="71438"/>
          </a:xfrm>
          <a:prstGeom prst="rect">
            <a:avLst/>
          </a:prstGeom>
          <a:solidFill>
            <a:srgbClr val="8DEF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788024" y="836712"/>
                <a:ext cx="11384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72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7200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836712"/>
                <a:ext cx="1138452" cy="120032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433866" y="2352733"/>
                <a:ext cx="11384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72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7200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66" y="2352733"/>
                <a:ext cx="1138452" cy="120032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292080" y="4172887"/>
                <a:ext cx="11384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72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7200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172887"/>
                <a:ext cx="1138452" cy="120032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131840" y="836712"/>
                <a:ext cx="6767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7200" b="1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7200" b="1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836712"/>
                <a:ext cx="676788" cy="120032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153486" y="2352733"/>
                <a:ext cx="6767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7200" b="1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7200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86" y="2352733"/>
                <a:ext cx="676788" cy="120032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599068" y="4221088"/>
                <a:ext cx="6767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7200" b="1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7200" b="1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68" y="4221088"/>
                <a:ext cx="676788" cy="120032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779838" cy="765175"/>
          </a:xfr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b="1" i="1" dirty="0" smtClean="0"/>
              <a:t>Повторення:</a:t>
            </a:r>
            <a:endParaRPr lang="ru-RU" b="1" i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000108"/>
            <a:ext cx="9144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ru-RU" sz="4000" b="1" i="1" dirty="0" err="1">
                <a:solidFill>
                  <a:srgbClr val="002060"/>
                </a:solidFill>
                <a:latin typeface="Calibri" pitchFamily="34" charset="0"/>
              </a:rPr>
              <a:t>Щоб</a:t>
            </a:r>
            <a:r>
              <a:rPr lang="ru-RU" sz="4000" b="1" i="1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Calibri" pitchFamily="34" charset="0"/>
              </a:rPr>
              <a:t>помножити</a:t>
            </a:r>
            <a:r>
              <a:rPr lang="ru-RU" sz="4000" b="1" i="1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Calibri" pitchFamily="34" charset="0"/>
              </a:rPr>
              <a:t>десятковий</a:t>
            </a:r>
            <a:r>
              <a:rPr lang="ru-RU" sz="4000" b="1" i="1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Calibri" pitchFamily="34" charset="0"/>
              </a:rPr>
              <a:t>дріб</a:t>
            </a:r>
            <a:r>
              <a:rPr lang="ru-RU" sz="4000" b="1" i="1" dirty="0">
                <a:solidFill>
                  <a:srgbClr val="002060"/>
                </a:solidFill>
                <a:latin typeface="Calibri" pitchFamily="34" charset="0"/>
              </a:rPr>
              <a:t> на 0,1; 0,01; 0,001 і т.д., треба перенести кому </a:t>
            </a:r>
            <a:r>
              <a:rPr lang="ru-RU" sz="4000" b="1" i="1" dirty="0" smtClean="0">
                <a:solidFill>
                  <a:srgbClr val="002060"/>
                </a:solidFill>
                <a:latin typeface="Calibri" pitchFamily="34" charset="0"/>
              </a:rPr>
              <a:t>в</a:t>
            </a:r>
            <a:r>
              <a:rPr lang="uk-UA" sz="4000" b="1" i="1" dirty="0" smtClean="0">
                <a:solidFill>
                  <a:srgbClr val="002060"/>
                </a:solidFill>
                <a:latin typeface="Calibri" pitchFamily="34" charset="0"/>
              </a:rPr>
              <a:t>ліво </a:t>
            </a:r>
            <a:r>
              <a:rPr lang="ru-RU" sz="4000" b="1" i="1" dirty="0" smtClean="0">
                <a:solidFill>
                  <a:srgbClr val="002060"/>
                </a:solidFill>
                <a:latin typeface="Calibri" pitchFamily="34" charset="0"/>
              </a:rPr>
              <a:t>на </a:t>
            </a:r>
            <a:r>
              <a:rPr lang="ru-RU" sz="4000" b="1" i="1" dirty="0" err="1">
                <a:solidFill>
                  <a:srgbClr val="002060"/>
                </a:solidFill>
                <a:latin typeface="Calibri" pitchFamily="34" charset="0"/>
              </a:rPr>
              <a:t>стільки</a:t>
            </a:r>
            <a:r>
              <a:rPr lang="ru-RU" sz="4000" b="1" i="1" dirty="0">
                <a:solidFill>
                  <a:srgbClr val="002060"/>
                </a:solidFill>
                <a:latin typeface="Calibri" pitchFamily="34" charset="0"/>
              </a:rPr>
              <a:t> цифр, </a:t>
            </a:r>
            <a:r>
              <a:rPr lang="ru-RU" sz="4000" b="1" i="1" dirty="0" err="1">
                <a:solidFill>
                  <a:srgbClr val="002060"/>
                </a:solidFill>
                <a:latin typeface="Calibri" pitchFamily="34" charset="0"/>
              </a:rPr>
              <a:t>скільки</a:t>
            </a:r>
            <a:r>
              <a:rPr lang="ru-RU" sz="4000" b="1" i="1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Calibri" pitchFamily="34" charset="0"/>
              </a:rPr>
              <a:t>нулів</a:t>
            </a:r>
            <a:r>
              <a:rPr lang="ru-RU" sz="4000" b="1" i="1" dirty="0">
                <a:solidFill>
                  <a:srgbClr val="002060"/>
                </a:solidFill>
                <a:latin typeface="Calibri" pitchFamily="34" charset="0"/>
              </a:rPr>
              <a:t>  </a:t>
            </a:r>
            <a:r>
              <a:rPr lang="ru-RU" sz="4000" b="1" i="1" dirty="0" err="1">
                <a:solidFill>
                  <a:srgbClr val="002060"/>
                </a:solidFill>
                <a:latin typeface="Calibri" pitchFamily="34" charset="0"/>
              </a:rPr>
              <a:t>має</a:t>
            </a:r>
            <a:r>
              <a:rPr lang="ru-RU" sz="4000" b="1" i="1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Calibri" pitchFamily="34" charset="0"/>
              </a:rPr>
              <a:t>розрядна</a:t>
            </a:r>
            <a:r>
              <a:rPr lang="ru-RU" sz="4000" b="1" i="1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Calibri" pitchFamily="34" charset="0"/>
              </a:rPr>
              <a:t>одиниця</a:t>
            </a:r>
            <a:r>
              <a:rPr lang="ru-RU" sz="4000" b="1" i="1" dirty="0">
                <a:solidFill>
                  <a:srgbClr val="002060"/>
                </a:solidFill>
                <a:latin typeface="Calibri" pitchFamily="34" charset="0"/>
              </a:rPr>
              <a:t>.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98963"/>
            <a:ext cx="3203575" cy="24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</TotalTime>
  <Words>318</Words>
  <Application>Microsoft Office PowerPoint</Application>
  <PresentationFormat>Экран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Эркер</vt:lpstr>
      <vt:lpstr>Формула</vt:lpstr>
      <vt:lpstr>Множення десяткових дробів  на розрядну одиницю</vt:lpstr>
      <vt:lpstr>Повторення:</vt:lpstr>
      <vt:lpstr>Презентация PowerPoint</vt:lpstr>
      <vt:lpstr>Презентация PowerPoint</vt:lpstr>
      <vt:lpstr>Презентация PowerPoint</vt:lpstr>
      <vt:lpstr>Обчисліть:</vt:lpstr>
      <vt:lpstr>Презентация PowerPoint</vt:lpstr>
      <vt:lpstr>Презентация PowerPoint</vt:lpstr>
      <vt:lpstr>Повторення:</vt:lpstr>
      <vt:lpstr>Обчисліть:</vt:lpstr>
      <vt:lpstr>Презентация PowerPoint</vt:lpstr>
      <vt:lpstr>Домашнє завдання:</vt:lpstr>
    </vt:vector>
  </TitlesOfParts>
  <Company>MultiDVD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Множення десяткових дробів  на розрядну одиницю</dc:title>
  <dc:creator>Admin</dc:creator>
  <cp:lastModifiedBy>admin</cp:lastModifiedBy>
  <cp:revision>9</cp:revision>
  <dcterms:created xsi:type="dcterms:W3CDTF">2004-07-18T22:35:37Z</dcterms:created>
  <dcterms:modified xsi:type="dcterms:W3CDTF">2022-03-22T17:22:49Z</dcterms:modified>
</cp:coreProperties>
</file>