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5" r:id="rId9"/>
    <p:sldId id="267" r:id="rId1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A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Светлый стиль 1 -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Светлый стиль 3 - акцент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84E427A-3D55-4303-BF80-6455036E1DE7}" styleName="Стиль из темы 1 - акцент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DA37D80-6434-44D0-A028-1B22A696006F}" styleName="Светлый стиль 3 - акцент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206" y="-1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300C4-9FAF-4B2F-878E-FAC332241230}" type="datetimeFigureOut">
              <a:rPr lang="ru-RU" smtClean="0"/>
              <a:t>22.03.2022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C962B-851C-4227-9FF7-55EF080FD85B}" type="slidenum">
              <a:rPr lang="ru-RU" smtClean="0"/>
              <a:t>‹#›</a:t>
            </a:fld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3214678" y="-24"/>
            <a:ext cx="2571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smtClean="0"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Математика</a:t>
            </a:r>
            <a:endParaRPr lang="en-US" sz="3600" dirty="0">
              <a:solidFill>
                <a:srgbClr val="FF99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slow">
    <p:plus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300C4-9FAF-4B2F-878E-FAC332241230}" type="datetimeFigureOut">
              <a:rPr lang="ru-RU" smtClean="0"/>
              <a:t>22.03.2022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C962B-851C-4227-9FF7-55EF080FD85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ransition spd="slow">
    <p:plus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300C4-9FAF-4B2F-878E-FAC332241230}" type="datetimeFigureOut">
              <a:rPr lang="ru-RU" smtClean="0"/>
              <a:t>22.03.2022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C962B-851C-4227-9FF7-55EF080FD85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ransition spd="slow">
    <p:plus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300C4-9FAF-4B2F-878E-FAC332241230}" type="datetimeFigureOut">
              <a:rPr lang="ru-RU" smtClean="0"/>
              <a:t>22.03.2022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C962B-851C-4227-9FF7-55EF080FD85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ransition spd="slow">
    <p:plus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300C4-9FAF-4B2F-878E-FAC332241230}" type="datetimeFigureOut">
              <a:rPr lang="ru-RU" smtClean="0"/>
              <a:t>22.03.2022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C962B-851C-4227-9FF7-55EF080FD85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ransition spd="slow">
    <p:plus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2910" y="857232"/>
            <a:ext cx="3852890" cy="526893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57232"/>
            <a:ext cx="3852890" cy="526893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300C4-9FAF-4B2F-878E-FAC332241230}" type="datetimeFigureOut">
              <a:rPr lang="ru-RU" smtClean="0"/>
              <a:t>22.03.2022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C962B-851C-4227-9FF7-55EF080FD85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ransition spd="slow">
    <p:plus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2910" y="788974"/>
            <a:ext cx="385447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2910" y="1500174"/>
            <a:ext cx="3854478" cy="46656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788974"/>
            <a:ext cx="378462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00174"/>
            <a:ext cx="3784627" cy="462598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300C4-9FAF-4B2F-878E-FAC332241230}" type="datetimeFigureOut">
              <a:rPr lang="ru-RU" smtClean="0"/>
              <a:t>22.03.2022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C962B-851C-4227-9FF7-55EF080FD85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ransition spd="slow">
    <p:plus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300C4-9FAF-4B2F-878E-FAC332241230}" type="datetimeFigureOut">
              <a:rPr lang="ru-RU" smtClean="0"/>
              <a:t>22.03.2022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C962B-851C-4227-9FF7-55EF080FD85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ransition spd="slow">
    <p:plus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300C4-9FAF-4B2F-878E-FAC332241230}" type="datetimeFigureOut">
              <a:rPr lang="ru-RU" smtClean="0"/>
              <a:t>22.03.2022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C962B-851C-4227-9FF7-55EF080FD85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ransition spd="slow">
    <p:plus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348" y="785794"/>
            <a:ext cx="2751165" cy="64930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785794"/>
            <a:ext cx="4854602" cy="534036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4348" y="1435100"/>
            <a:ext cx="2751165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300C4-9FAF-4B2F-878E-FAC332241230}" type="datetimeFigureOut">
              <a:rPr lang="ru-RU" smtClean="0"/>
              <a:t>22.03.2022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C962B-851C-4227-9FF7-55EF080FD85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ransition spd="slow">
    <p:plus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714355"/>
            <a:ext cx="5486400" cy="401321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300C4-9FAF-4B2F-878E-FAC332241230}" type="datetimeFigureOut">
              <a:rPr lang="ru-RU" smtClean="0"/>
              <a:t>22.03.2022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C962B-851C-4227-9FF7-55EF080FD85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ransition spd="slow">
    <p:plus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8596" y="-24"/>
            <a:ext cx="8229600" cy="6540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4348" y="831863"/>
            <a:ext cx="7715304" cy="53117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A300C4-9FAF-4B2F-878E-FAC332241230}" type="datetimeFigureOut">
              <a:rPr lang="ru-RU" smtClean="0"/>
              <a:t>22.03.2022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6C962B-851C-4227-9FF7-55EF080FD85B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ransition spd="slow">
    <p:plus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331640" y="1268760"/>
            <a:ext cx="6390083" cy="1754326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ЛІНІЙНА ФУНКЦІЯ </a:t>
            </a:r>
          </a:p>
          <a:p>
            <a:pPr algn="ctr"/>
            <a:r>
              <a:rPr lang="uk-UA" sz="54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ТА ЇЇ ГРАФІК</a:t>
            </a:r>
            <a:endParaRPr lang="ru-RU" sz="5400" b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pic>
        <p:nvPicPr>
          <p:cNvPr id="6" name="Рисунок 5" descr="проф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59632" y="3429000"/>
            <a:ext cx="3287875" cy="25301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 spd="slow">
    <p:plu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9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83568" y="980728"/>
            <a:ext cx="7746084" cy="1084969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 fontScale="85000" lnSpcReduction="20000"/>
          </a:bodyPr>
          <a:lstStyle/>
          <a:p>
            <a:pPr algn="ctr">
              <a:buNone/>
            </a:pPr>
            <a:r>
              <a:rPr lang="uk-UA" dirty="0" smtClean="0"/>
              <a:t>Функцію, яку можна задати формулою виду             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y =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kx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+ b, </a:t>
            </a:r>
            <a:r>
              <a:rPr lang="uk-UA" dirty="0" smtClean="0">
                <a:latin typeface="Times New Roman" pitchFamily="18" charset="0"/>
                <a:cs typeface="Times New Roman" pitchFamily="18" charset="0"/>
              </a:rPr>
              <a:t>де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k </a:t>
            </a:r>
            <a:r>
              <a:rPr lang="uk-UA" dirty="0" smtClean="0">
                <a:latin typeface="Times New Roman" pitchFamily="18" charset="0"/>
                <a:cs typeface="Times New Roman" pitchFamily="18" charset="0"/>
              </a:rPr>
              <a:t>і</a:t>
            </a:r>
            <a:r>
              <a:rPr lang="uk-UA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uk-UA" i="1" dirty="0" smtClean="0"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uk-UA" dirty="0" smtClean="0">
                <a:latin typeface="Times New Roman" pitchFamily="18" charset="0"/>
                <a:cs typeface="Times New Roman" pitchFamily="18" charset="0"/>
              </a:rPr>
              <a:t>деякі числа,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x</a:t>
            </a:r>
            <a:r>
              <a:rPr lang="uk-UA" i="1" dirty="0" smtClean="0"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uk-UA" dirty="0" smtClean="0">
                <a:latin typeface="Times New Roman" pitchFamily="18" charset="0"/>
                <a:cs typeface="Times New Roman" pitchFamily="18" charset="0"/>
              </a:rPr>
              <a:t>незалежна змінна, називають </a:t>
            </a:r>
            <a:r>
              <a:rPr lang="uk-UA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лінійною. 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871440" y="0"/>
            <a:ext cx="3645550" cy="92333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ru-RU" sz="5400" b="1" cap="none" spc="0" dirty="0" err="1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Означення</a:t>
            </a:r>
            <a:r>
              <a:rPr lang="ru-RU" sz="5400" b="1" cap="none" spc="0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:</a:t>
            </a:r>
            <a:endParaRPr lang="ru-RU" sz="5400" b="1" cap="none" spc="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55576" y="2348880"/>
            <a:ext cx="7704856" cy="83099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uk-UA" sz="2400" dirty="0" smtClean="0">
                <a:solidFill>
                  <a:srgbClr val="00B050"/>
                </a:solidFill>
                <a:latin typeface="Comic Sans MS" pitchFamily="66" charset="0"/>
              </a:rPr>
              <a:t>Приклади лінійних функцій:</a:t>
            </a:r>
          </a:p>
          <a:p>
            <a:r>
              <a:rPr lang="en-US" sz="2400" i="1" dirty="0" smtClean="0">
                <a:solidFill>
                  <a:schemeClr val="accent3">
                    <a:lumMod val="50000"/>
                  </a:schemeClr>
                </a:solidFill>
                <a:latin typeface="Comic Sans MS" pitchFamily="66" charset="0"/>
              </a:rPr>
              <a:t>Y = 2x-9;  y = -1/5x;  y = -1;  y = 5 - x</a:t>
            </a:r>
            <a:endParaRPr lang="ru-RU" sz="2400" i="1" dirty="0">
              <a:solidFill>
                <a:schemeClr val="accent3">
                  <a:lumMod val="50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5576" y="3501008"/>
            <a:ext cx="7704856" cy="95410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uk-UA" sz="2800" dirty="0" smtClean="0">
                <a:latin typeface="Times New Roman" pitchFamily="18" charset="0"/>
                <a:cs typeface="Times New Roman" pitchFamily="18" charset="0"/>
              </a:rPr>
              <a:t>Областю визначення лінійної функції – є всі дійсні числа, тобто обмежень на аргумент немає!</a:t>
            </a:r>
            <a:endParaRPr lang="ru-RU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27784" y="4797152"/>
            <a:ext cx="5832648" cy="120032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Областю значень лінійної функції – є всі дійсні числа, тобто обмежень на функцію  (залежну змінну) немає! 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Рисунок 7" descr="скачанные файлы (2)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9512" y="4762500"/>
            <a:ext cx="2181225" cy="20955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 spd="slow">
    <p:plu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9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39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22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23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24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25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5" grpId="0" animBg="1"/>
      <p:bldP spid="6" grpId="0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ln>
            <a:solidFill>
              <a:srgbClr val="FFFF0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uk-UA" b="1" dirty="0" smtClean="0">
                <a:solidFill>
                  <a:schemeClr val="tx2">
                    <a:lumMod val="75000"/>
                  </a:schemeClr>
                </a:solidFill>
                <a:latin typeface="Comic Sans MS" pitchFamily="66" charset="0"/>
              </a:rPr>
              <a:t>Усна вправа</a:t>
            </a:r>
            <a:endParaRPr lang="ru-RU" b="1" dirty="0">
              <a:solidFill>
                <a:schemeClr val="tx2">
                  <a:lumMod val="75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27584" y="836712"/>
            <a:ext cx="7416824" cy="64633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uk-UA" dirty="0" smtClean="0">
                <a:solidFill>
                  <a:srgbClr val="009A46"/>
                </a:solidFill>
                <a:latin typeface="Century Gothic" pitchFamily="34" charset="0"/>
              </a:rPr>
              <a:t>Визначити, чи є лінійною функцією, задані формули? Якщо відповідь стверджувальна, то вказати коефіцієнти  </a:t>
            </a:r>
            <a:r>
              <a:rPr lang="en-US" i="1" dirty="0" smtClean="0">
                <a:solidFill>
                  <a:srgbClr val="009A46"/>
                </a:solidFill>
                <a:latin typeface="Century Gothic" pitchFamily="34" charset="0"/>
              </a:rPr>
              <a:t>k </a:t>
            </a:r>
            <a:r>
              <a:rPr lang="uk-UA" dirty="0" smtClean="0">
                <a:solidFill>
                  <a:srgbClr val="009A46"/>
                </a:solidFill>
                <a:latin typeface="Century Gothic" pitchFamily="34" charset="0"/>
              </a:rPr>
              <a:t>і </a:t>
            </a:r>
            <a:r>
              <a:rPr lang="en-US" i="1" dirty="0" smtClean="0">
                <a:solidFill>
                  <a:srgbClr val="009A46"/>
                </a:solidFill>
                <a:latin typeface="Century Gothic" pitchFamily="34" charset="0"/>
              </a:rPr>
              <a:t>b.</a:t>
            </a:r>
            <a:endParaRPr lang="ru-RU" dirty="0">
              <a:solidFill>
                <a:srgbClr val="009A46"/>
              </a:solidFill>
              <a:latin typeface="Century Gothic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0666" y="1629216"/>
            <a:ext cx="3384376" cy="70788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1)</a:t>
            </a:r>
            <a:r>
              <a:rPr lang="en-US" sz="4000" b="1" i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b="1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y= 8 – 7x</a:t>
            </a:r>
            <a:endParaRPr lang="ru-RU" sz="4000" b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58658" y="2412541"/>
            <a:ext cx="3456384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4000" b="1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2) y = x/3 + 2</a:t>
            </a:r>
            <a:endParaRPr lang="ru-RU" sz="4000" b="1" i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27584" y="3356992"/>
            <a:ext cx="2952328" cy="70788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4000" b="1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3) y = 3/x + 2 </a:t>
            </a:r>
            <a:endParaRPr lang="ru-RU" sz="4000" b="1" i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27584" y="4305290"/>
            <a:ext cx="3528392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4000" b="1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4) y = 2x² + 4</a:t>
            </a:r>
            <a:endParaRPr lang="ru-RU" sz="4000" b="1" i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99592" y="5217006"/>
            <a:ext cx="2448272" cy="70788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4000" b="1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5) y = - 4</a:t>
            </a:r>
            <a:endParaRPr lang="ru-RU" sz="4000" b="1" i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2" name="Рисунок 11" descr="image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387407" y="5013176"/>
            <a:ext cx="1756593" cy="184482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Прямоугольник 2"/>
          <p:cNvSpPr/>
          <p:nvPr/>
        </p:nvSpPr>
        <p:spPr>
          <a:xfrm>
            <a:off x="4211960" y="1675382"/>
            <a:ext cx="424186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14350" indent="-514350">
              <a:buAutoNum type="arabicParenR"/>
            </a:pPr>
            <a:r>
              <a:rPr lang="uk-UA" sz="2400" i="1" dirty="0" smtClean="0">
                <a:latin typeface="Comic Sans MS" pitchFamily="66" charset="0"/>
              </a:rPr>
              <a:t>Лінійна</a:t>
            </a:r>
            <a:r>
              <a:rPr lang="uk-UA" sz="3200" b="1" i="1" dirty="0" smtClean="0">
                <a:solidFill>
                  <a:srgbClr val="C00000"/>
                </a:solidFill>
                <a:latin typeface="Comic Sans MS" pitchFamily="66" charset="0"/>
              </a:rPr>
              <a:t> </a:t>
            </a:r>
            <a:r>
              <a:rPr lang="en-US" sz="3200" b="1" i="1" dirty="0" smtClean="0">
                <a:solidFill>
                  <a:srgbClr val="C00000"/>
                </a:solidFill>
                <a:latin typeface="Comic Sans MS" pitchFamily="66" charset="0"/>
              </a:rPr>
              <a:t>k</a:t>
            </a:r>
            <a:r>
              <a:rPr lang="en-US" sz="3200" b="1" i="1" dirty="0">
                <a:solidFill>
                  <a:srgbClr val="C00000"/>
                </a:solidFill>
                <a:latin typeface="Comic Sans MS" pitchFamily="66" charset="0"/>
              </a:rPr>
              <a:t>=-7, b=8;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4327709" y="2504874"/>
            <a:ext cx="414248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800" i="1" dirty="0" smtClean="0">
                <a:solidFill>
                  <a:srgbClr val="C00000"/>
                </a:solidFill>
                <a:latin typeface="Comic Sans MS" pitchFamily="66" charset="0"/>
              </a:rPr>
              <a:t>2) </a:t>
            </a:r>
            <a:r>
              <a:rPr lang="uk-UA" sz="2800" i="1" dirty="0" smtClean="0">
                <a:latin typeface="Comic Sans MS" pitchFamily="66" charset="0"/>
              </a:rPr>
              <a:t>Лінійна </a:t>
            </a:r>
            <a:r>
              <a:rPr lang="en-US" sz="2800" b="1" i="1" dirty="0" smtClean="0">
                <a:solidFill>
                  <a:srgbClr val="C00000"/>
                </a:solidFill>
                <a:latin typeface="Comic Sans MS" pitchFamily="66" charset="0"/>
              </a:rPr>
              <a:t>k=1/3</a:t>
            </a:r>
            <a:r>
              <a:rPr lang="uk-UA" sz="2800" b="1" i="1" dirty="0">
                <a:solidFill>
                  <a:srgbClr val="C00000"/>
                </a:solidFill>
                <a:latin typeface="Comic Sans MS" pitchFamily="66" charset="0"/>
              </a:rPr>
              <a:t>,</a:t>
            </a:r>
            <a:r>
              <a:rPr lang="en-US" sz="2800" b="1" i="1" dirty="0">
                <a:solidFill>
                  <a:srgbClr val="C00000"/>
                </a:solidFill>
                <a:latin typeface="Comic Sans MS" pitchFamily="66" charset="0"/>
              </a:rPr>
              <a:t>b=2;</a:t>
            </a:r>
          </a:p>
        </p:txBody>
      </p:sp>
      <p:sp>
        <p:nvSpPr>
          <p:cNvPr id="14" name="Прямоугольник 13"/>
          <p:cNvSpPr/>
          <p:nvPr/>
        </p:nvSpPr>
        <p:spPr>
          <a:xfrm>
            <a:off x="3995936" y="3449325"/>
            <a:ext cx="247215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800" i="1" dirty="0">
                <a:solidFill>
                  <a:srgbClr val="C00000"/>
                </a:solidFill>
                <a:latin typeface="Comic Sans MS" pitchFamily="66" charset="0"/>
              </a:rPr>
              <a:t>3</a:t>
            </a:r>
            <a:r>
              <a:rPr lang="uk-UA" sz="2800" i="1" dirty="0" smtClean="0">
                <a:solidFill>
                  <a:srgbClr val="C00000"/>
                </a:solidFill>
                <a:latin typeface="Comic Sans MS" pitchFamily="66" charset="0"/>
              </a:rPr>
              <a:t>) </a:t>
            </a:r>
            <a:r>
              <a:rPr lang="uk-UA" sz="2800" i="1" dirty="0" smtClean="0">
                <a:latin typeface="Comic Sans MS" pitchFamily="66" charset="0"/>
              </a:rPr>
              <a:t>Не лінійна</a:t>
            </a:r>
            <a:endParaRPr lang="en-US" sz="2800" b="1" i="1" dirty="0">
              <a:latin typeface="Comic Sans MS" pitchFamily="66" charset="0"/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4465498" y="4397623"/>
            <a:ext cx="247215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800" i="1" dirty="0" smtClean="0">
                <a:solidFill>
                  <a:srgbClr val="C00000"/>
                </a:solidFill>
                <a:latin typeface="Comic Sans MS" pitchFamily="66" charset="0"/>
              </a:rPr>
              <a:t>4) </a:t>
            </a:r>
            <a:r>
              <a:rPr lang="uk-UA" sz="2800" i="1" dirty="0" smtClean="0">
                <a:latin typeface="Comic Sans MS" pitchFamily="66" charset="0"/>
              </a:rPr>
              <a:t>Не лінійна</a:t>
            </a:r>
            <a:endParaRPr lang="en-US" sz="2800" b="1" i="1" dirty="0">
              <a:latin typeface="Comic Sans MS" pitchFamily="66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3779912" y="5309339"/>
            <a:ext cx="369203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800" i="1" dirty="0" smtClean="0">
                <a:solidFill>
                  <a:srgbClr val="C00000"/>
                </a:solidFill>
                <a:latin typeface="Comic Sans MS" pitchFamily="66" charset="0"/>
              </a:rPr>
              <a:t>5) </a:t>
            </a:r>
            <a:r>
              <a:rPr lang="uk-UA" sz="2800" i="1" dirty="0" smtClean="0">
                <a:latin typeface="Comic Sans MS" pitchFamily="66" charset="0"/>
              </a:rPr>
              <a:t>Лінійна </a:t>
            </a:r>
            <a:r>
              <a:rPr lang="en-US" sz="2800" b="1" i="1" dirty="0">
                <a:solidFill>
                  <a:srgbClr val="C00000"/>
                </a:solidFill>
                <a:latin typeface="Comic Sans MS" pitchFamily="66" charset="0"/>
              </a:rPr>
              <a:t>k=0</a:t>
            </a:r>
            <a:r>
              <a:rPr lang="uk-UA" sz="2800" b="1" i="1" dirty="0">
                <a:solidFill>
                  <a:srgbClr val="C00000"/>
                </a:solidFill>
                <a:latin typeface="Comic Sans MS" pitchFamily="66" charset="0"/>
              </a:rPr>
              <a:t>,</a:t>
            </a:r>
            <a:r>
              <a:rPr lang="en-US" sz="2800" b="1" i="1" dirty="0">
                <a:solidFill>
                  <a:srgbClr val="C00000"/>
                </a:solidFill>
                <a:latin typeface="Comic Sans MS" pitchFamily="66" charset="0"/>
              </a:rPr>
              <a:t>b=-4</a:t>
            </a:r>
            <a:endParaRPr lang="en-US" sz="2800" b="1" i="1" dirty="0">
              <a:latin typeface="Comic Sans MS" pitchFamily="66" charset="0"/>
            </a:endParaRPr>
          </a:p>
        </p:txBody>
      </p:sp>
    </p:spTree>
  </p:cSld>
  <p:clrMapOvr>
    <a:masterClrMapping/>
  </p:clrMapOvr>
  <p:transition spd="slow">
    <p:plu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9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  <p:bldP spid="10" grpId="0" animBg="1"/>
      <p:bldP spid="3" grpId="0"/>
      <p:bldP spid="13" grpId="0"/>
      <p:bldP spid="14" grpId="0"/>
      <p:bldP spid="15" grpId="0"/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uk-UA" b="1" dirty="0" smtClean="0">
                <a:solidFill>
                  <a:schemeClr val="accent6">
                    <a:lumMod val="75000"/>
                  </a:schemeClr>
                </a:solidFill>
                <a:latin typeface="Comic Sans MS" pitchFamily="66" charset="0"/>
              </a:rPr>
              <a:t>Означення:</a:t>
            </a:r>
            <a:endParaRPr lang="ru-RU" b="1" dirty="0">
              <a:solidFill>
                <a:schemeClr val="accent6">
                  <a:lumMod val="75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79512" y="831863"/>
            <a:ext cx="8568952" cy="5311781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>
              <a:buNone/>
            </a:pPr>
            <a:endParaRPr lang="uk-UA" dirty="0" smtClean="0">
              <a:solidFill>
                <a:srgbClr val="C00000"/>
              </a:solidFill>
              <a:latin typeface="Arial Black" pitchFamily="34" charset="0"/>
            </a:endParaRPr>
          </a:p>
          <a:p>
            <a:pPr>
              <a:buNone/>
            </a:pPr>
            <a:r>
              <a:rPr lang="uk-UA" dirty="0" smtClean="0">
                <a:solidFill>
                  <a:srgbClr val="C00000"/>
                </a:solidFill>
                <a:latin typeface="Arial Black" pitchFamily="34" charset="0"/>
              </a:rPr>
              <a:t>Графіком лінійної функції є пряма.</a:t>
            </a:r>
          </a:p>
          <a:p>
            <a:pPr marL="0" indent="0">
              <a:buNone/>
            </a:pPr>
            <a:r>
              <a:rPr lang="uk-UA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Побудуємо графік </a:t>
            </a:r>
            <a:r>
              <a:rPr lang="en-US" i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y = -2x+1. </a:t>
            </a:r>
            <a:r>
              <a:rPr lang="uk-UA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Для цього складемо таблицю з двома рядками  </a:t>
            </a:r>
            <a:r>
              <a:rPr lang="en-US" i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x </a:t>
            </a:r>
            <a:r>
              <a:rPr lang="uk-UA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і </a:t>
            </a:r>
            <a:r>
              <a:rPr lang="en-US" i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uk-UA" i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uk-UA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та довільні значення аргументу: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x=0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en-US" i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y=-2·0+1, x=2       y=-2·2+1</a:t>
            </a:r>
          </a:p>
          <a:p>
            <a:pPr marL="0" indent="0">
              <a:buNone/>
            </a:pPr>
            <a:endParaRPr lang="en-US" i="1" dirty="0" smtClean="0">
              <a:solidFill>
                <a:schemeClr val="tx2">
                  <a:lumMod val="60000"/>
                  <a:lumOff val="4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i="1" dirty="0" smtClean="0">
              <a:solidFill>
                <a:schemeClr val="tx2">
                  <a:lumMod val="60000"/>
                  <a:lumOff val="4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uk-UA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Позначимо на координатній площині точки </a:t>
            </a:r>
            <a:r>
              <a:rPr lang="uk-UA" i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А(0;1) </a:t>
            </a:r>
            <a:r>
              <a:rPr lang="uk-UA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і</a:t>
            </a:r>
            <a:r>
              <a:rPr lang="uk-UA" i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 В(2;-3) </a:t>
            </a:r>
            <a:r>
              <a:rPr lang="uk-UA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та проведемо через них пряму.</a:t>
            </a:r>
            <a:endParaRPr lang="uk-UA" i="1" dirty="0" smtClean="0">
              <a:solidFill>
                <a:schemeClr val="tx2">
                  <a:lumMod val="60000"/>
                  <a:lumOff val="4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ru-RU" dirty="0">
              <a:solidFill>
                <a:srgbClr val="C00000"/>
              </a:solidFill>
              <a:latin typeface="Arial Black" pitchFamily="34" charset="0"/>
            </a:endParaRP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/>
        </p:nvGraphicFramePr>
        <p:xfrm>
          <a:off x="3347864" y="3645024"/>
          <a:ext cx="5280249" cy="128016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760083"/>
                <a:gridCol w="1760083"/>
                <a:gridCol w="1760083"/>
              </a:tblGrid>
              <a:tr h="540060">
                <a:tc>
                  <a:txBody>
                    <a:bodyPr/>
                    <a:lstStyle/>
                    <a:p>
                      <a:pPr algn="ctr"/>
                      <a:r>
                        <a:rPr lang="en-US" sz="3600" i="1" dirty="0" smtClean="0"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endParaRPr lang="ru-RU" sz="3600" i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i="1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ru-RU" sz="3600" i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i="1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ru-RU" sz="3600" i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540060">
                <a:tc>
                  <a:txBody>
                    <a:bodyPr/>
                    <a:lstStyle/>
                    <a:p>
                      <a:pPr algn="ctr"/>
                      <a:r>
                        <a:rPr lang="en-US" sz="3600" i="1" dirty="0" smtClean="0">
                          <a:latin typeface="Times New Roman" pitchFamily="18" charset="0"/>
                          <a:cs typeface="Times New Roman" pitchFamily="18" charset="0"/>
                        </a:rPr>
                        <a:t>y</a:t>
                      </a:r>
                      <a:endParaRPr lang="ru-RU" sz="3600" i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i="1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ru-RU" sz="3600" i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i="1" dirty="0" smtClean="0">
                          <a:latin typeface="Times New Roman" pitchFamily="18" charset="0"/>
                          <a:cs typeface="Times New Roman" pitchFamily="18" charset="0"/>
                        </a:rPr>
                        <a:t>-3</a:t>
                      </a:r>
                      <a:endParaRPr lang="ru-RU" sz="3600" i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Стрелка вправо 4"/>
          <p:cNvSpPr/>
          <p:nvPr/>
        </p:nvSpPr>
        <p:spPr>
          <a:xfrm>
            <a:off x="6228184" y="2996952"/>
            <a:ext cx="504056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Стрелка вправо 5"/>
          <p:cNvSpPr/>
          <p:nvPr/>
        </p:nvSpPr>
        <p:spPr>
          <a:xfrm>
            <a:off x="1043608" y="3429000"/>
            <a:ext cx="432048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ransition spd="slow">
    <p:plu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240"/>
                            </p:stCondLst>
                            <p:childTnLst>
                              <p:par>
                                <p:cTn id="11" presetID="16" presetClass="entr" presetSubtype="2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9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uk-UA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Графік </a:t>
            </a:r>
            <a:r>
              <a:rPr lang="en-US" b="1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y = -2x+1</a:t>
            </a:r>
            <a:endParaRPr lang="ru-RU" b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 descr="E:\пряма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764704"/>
            <a:ext cx="4896544" cy="5277443"/>
          </a:xfrm>
          <a:prstGeom prst="rect">
            <a:avLst/>
          </a:prstGeom>
          <a:noFill/>
        </p:spPr>
      </p:pic>
      <p:pic>
        <p:nvPicPr>
          <p:cNvPr id="5" name="Рисунок 4" descr="index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652120" y="1700808"/>
            <a:ext cx="2985698" cy="36004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 spd="slow">
    <p:plus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uk-UA" dirty="0" smtClean="0">
                <a:solidFill>
                  <a:srgbClr val="00B050"/>
                </a:solidFill>
                <a:latin typeface="Comic Sans MS" pitchFamily="66" charset="0"/>
              </a:rPr>
              <a:t>Письмове завдання:</a:t>
            </a:r>
            <a:endParaRPr lang="ru-RU" dirty="0">
              <a:solidFill>
                <a:srgbClr val="00B050"/>
              </a:solidFill>
              <a:latin typeface="Comic Sans MS" pitchFamily="66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39552" y="831863"/>
            <a:ext cx="7890100" cy="5621473"/>
          </a:xfrm>
          <a:solidFill>
            <a:schemeClr val="bg1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>
            <a:normAutofit lnSpcReduction="10000"/>
          </a:bodyPr>
          <a:lstStyle/>
          <a:p>
            <a:pPr>
              <a:buNone/>
            </a:pPr>
            <a:r>
              <a:rPr lang="uk-UA" sz="4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Побудуйте графік функції </a:t>
            </a:r>
            <a:r>
              <a:rPr lang="en-US" sz="4000" b="1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y = x – 5.</a:t>
            </a:r>
          </a:p>
          <a:p>
            <a:pPr>
              <a:buNone/>
            </a:pPr>
            <a:r>
              <a:rPr lang="en-US" sz="4000" b="1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uk-UA" sz="4000" i="1" u="sng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Розв</a:t>
            </a:r>
            <a:r>
              <a:rPr lang="en-US" sz="4000" i="1" u="sng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’</a:t>
            </a:r>
            <a:r>
              <a:rPr lang="uk-UA" sz="4000" i="1" u="sng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язання</a:t>
            </a:r>
            <a:r>
              <a:rPr lang="en-US" sz="4000" i="1" u="sng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0">
              <a:buNone/>
            </a:pPr>
            <a:r>
              <a:rPr lang="uk-UA" sz="4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Складемо таблицю значень даної функції для двох </a:t>
            </a:r>
            <a:r>
              <a:rPr lang="uk-UA" sz="4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довільних</a:t>
            </a:r>
            <a:r>
              <a:rPr lang="uk-UA" sz="4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значень аргументу.</a:t>
            </a:r>
            <a:endParaRPr lang="en-US" sz="4000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4000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4000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uk-UA" sz="20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Значення х беремо будь-які, але зручні, щоб точки з вибраними координатами можна було побудувати в зошиті. Які б не взяли х, обчислюємо у і отримаєте графік!</a:t>
            </a:r>
            <a:endParaRPr lang="en-US" sz="2000" i="1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4000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4000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4000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2297594"/>
              </p:ext>
            </p:extLst>
          </p:nvPr>
        </p:nvGraphicFramePr>
        <p:xfrm>
          <a:off x="1403648" y="4365104"/>
          <a:ext cx="6096000" cy="914400"/>
        </p:xfrm>
        <a:graphic>
          <a:graphicData uri="http://schemas.openxmlformats.org/drawingml/2006/table">
            <a:tbl>
              <a:tblPr firstRow="1">
                <a:tableStyleId>{5DA37D80-6434-44D0-A028-1B22A696006F}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1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endParaRPr lang="ru-RU" sz="2400" b="1" i="1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400" i="1" dirty="0" smtClean="0">
                          <a:solidFill>
                            <a:schemeClr val="tx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ru-RU" sz="2400" i="1" dirty="0">
                        <a:solidFill>
                          <a:schemeClr val="tx2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400" i="1" dirty="0" smtClean="0">
                          <a:solidFill>
                            <a:schemeClr val="tx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ru-RU" sz="2400" i="1" dirty="0">
                        <a:solidFill>
                          <a:schemeClr val="tx2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1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y</a:t>
                      </a:r>
                      <a:endParaRPr lang="ru-RU" sz="2400" b="1" i="1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400" b="1" i="1" dirty="0" smtClean="0">
                          <a:solidFill>
                            <a:srgbClr val="009A46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-5</a:t>
                      </a:r>
                      <a:endParaRPr lang="ru-RU" sz="2400" b="1" i="1" dirty="0">
                        <a:solidFill>
                          <a:srgbClr val="009A46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400" b="1" i="1" dirty="0" smtClean="0">
                          <a:solidFill>
                            <a:srgbClr val="009A46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ru-RU" sz="2400" b="1" i="1" dirty="0">
                        <a:solidFill>
                          <a:srgbClr val="009A46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slow">
    <p:plu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9" presetClass="entr" presetSubtype="0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uk-UA" dirty="0" smtClean="0">
                <a:solidFill>
                  <a:srgbClr val="FFC000"/>
                </a:solidFill>
              </a:rPr>
              <a:t>Графік  </a:t>
            </a:r>
            <a:r>
              <a:rPr lang="en-US" b="1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y = x – 5</a:t>
            </a:r>
            <a:r>
              <a:rPr lang="uk-UA" dirty="0" smtClean="0">
                <a:solidFill>
                  <a:srgbClr val="FFC000"/>
                </a:solidFill>
              </a:rPr>
              <a:t> </a:t>
            </a:r>
            <a:endParaRPr lang="ru-RU" dirty="0">
              <a:solidFill>
                <a:srgbClr val="FFC000"/>
              </a:solidFill>
            </a:endParaRPr>
          </a:p>
        </p:txBody>
      </p:sp>
      <p:pic>
        <p:nvPicPr>
          <p:cNvPr id="4" name="Содержимое 3" descr="ряма1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411760" y="764704"/>
            <a:ext cx="6175187" cy="574869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Рисунок 4" descr="проф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3501008"/>
            <a:ext cx="2438400" cy="18764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ransition spd="slow">
    <p:plu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-24"/>
            <a:ext cx="8229600" cy="836736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uk-UA" sz="28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Розташування прямої в залежності від коефіцієнтів</a:t>
            </a:r>
            <a:endParaRPr lang="ru-RU" sz="2800" b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Содержимое 3" descr="slide-14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39552" y="746631"/>
            <a:ext cx="7920880" cy="5932925"/>
          </a:xfrm>
        </p:spPr>
      </p:pic>
    </p:spTree>
  </p:cSld>
  <p:clrMapOvr>
    <a:masterClrMapping/>
  </p:clrMapOvr>
  <p:transition spd="slow">
    <p:plus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uk-UA" dirty="0" smtClean="0">
                <a:solidFill>
                  <a:schemeClr val="bg1"/>
                </a:solidFill>
              </a:rPr>
              <a:t>Домашнє завдання: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5" name="Рисунок 4" descr="проф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27584" y="3456002"/>
            <a:ext cx="2304256" cy="177319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" name="Объект 6"/>
          <p:cNvSpPr>
            <a:spLocks noGrp="1"/>
          </p:cNvSpPr>
          <p:nvPr>
            <p:ph idx="1"/>
          </p:nvPr>
        </p:nvSpPr>
        <p:spPr>
          <a:xfrm>
            <a:off x="827584" y="1340768"/>
            <a:ext cx="7715304" cy="5311781"/>
          </a:xfrm>
        </p:spPr>
        <p:txBody>
          <a:bodyPr/>
          <a:lstStyle/>
          <a:p>
            <a:pPr marL="514350" indent="-514350">
              <a:buAutoNum type="arabicParenR"/>
            </a:pPr>
            <a:r>
              <a:rPr lang="uk-UA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Побудуйте графік функції: </a:t>
            </a:r>
            <a:endParaRPr lang="en-US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 algn="ctr">
              <a:buNone/>
            </a:pPr>
            <a:r>
              <a:rPr lang="en-US" sz="4400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uk-UA" sz="4400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400" b="1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y=3x+1</a:t>
            </a:r>
            <a:endParaRPr lang="ru-RU" sz="4400" b="1" i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ru-RU" dirty="0"/>
          </a:p>
        </p:txBody>
      </p:sp>
    </p:spTree>
  </p:cSld>
  <p:clrMapOvr>
    <a:masterClrMapping/>
  </p:clrMapOvr>
  <p:transition spd="slow">
    <p:plus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1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Тема1</Template>
  <TotalTime>240</TotalTime>
  <Words>338</Words>
  <Application>Microsoft Office PowerPoint</Application>
  <PresentationFormat>Экран (4:3)</PresentationFormat>
  <Paragraphs>53</Paragraphs>
  <Slides>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Тема1</vt:lpstr>
      <vt:lpstr>Презентация PowerPoint</vt:lpstr>
      <vt:lpstr>Презентация PowerPoint</vt:lpstr>
      <vt:lpstr>Усна вправа</vt:lpstr>
      <vt:lpstr>Означення:</vt:lpstr>
      <vt:lpstr>Графік y = -2x+1</vt:lpstr>
      <vt:lpstr>Письмове завдання:</vt:lpstr>
      <vt:lpstr>Графік  y = x – 5 </vt:lpstr>
      <vt:lpstr>Розташування прямої в залежності від коефіцієнтів</vt:lpstr>
      <vt:lpstr>Домашнє завдання: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Admin</dc:creator>
  <cp:lastModifiedBy>admin</cp:lastModifiedBy>
  <cp:revision>25</cp:revision>
  <dcterms:created xsi:type="dcterms:W3CDTF">2020-03-27T06:23:25Z</dcterms:created>
  <dcterms:modified xsi:type="dcterms:W3CDTF">2022-03-22T17:06:42Z</dcterms:modified>
</cp:coreProperties>
</file>