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738" r:id="rId2"/>
    <p:sldId id="1010" r:id="rId3"/>
    <p:sldId id="1005" r:id="rId4"/>
    <p:sldId id="1015" r:id="rId5"/>
    <p:sldId id="1075" r:id="rId6"/>
    <p:sldId id="1086" r:id="rId7"/>
    <p:sldId id="1087" r:id="rId8"/>
    <p:sldId id="1093" r:id="rId9"/>
    <p:sldId id="1102" r:id="rId10"/>
    <p:sldId id="1107" r:id="rId11"/>
    <p:sldId id="1022" r:id="rId12"/>
    <p:sldId id="1023" r:id="rId13"/>
    <p:sldId id="1033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2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35110"/>
    <a:srgbClr val="F1059D"/>
    <a:srgbClr val="FF4747"/>
    <a:srgbClr val="D3514F"/>
    <a:srgbClr val="2F3242"/>
    <a:srgbClr val="92193A"/>
    <a:srgbClr val="F17D66"/>
    <a:srgbClr val="FF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0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23.03.2022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626D62-0A69-489C-AD8A-DBBB454FE69F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23.03.2022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9619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541F5A-B942-463D-BFFB-A6C0BF2A95D9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23.03.2022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979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F5CA3-AACC-4614-BF69-00E689DA5E5C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23.03.2022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00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57AFC-C01B-4F35-8E90-7CDC7BDC9F41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23.03.2022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8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057DF8-A1C4-4191-9BCE-6255C9741248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23.03.2022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966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EB527B-8C9A-436C-98CD-9931061FA41E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23.03.2022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380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CE2E25-D864-431C-9803-DC1DF816B3B2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23.03.2022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686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41627C-B8CA-44C8-AA80-F38F7E2DC942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23.03.2022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41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78820F-613B-4084-A210-F6071CA8AA12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23.03.2022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230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F3D5AF-C886-45A1-B5DC-5A526CB61C15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23.03.2022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5377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3D2A21-8E22-4A57-9D96-C14531AB525D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23.03.2022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397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FBF2D6-4F70-474E-8189-F1C29A9FD449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23.03.2022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494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Relationship Id="rId9" Type="http://schemas.openxmlformats.org/officeDocument/2006/relationships/image" Target="../media/image2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jp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24.03.2022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Сьогодні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Урок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№</a:t>
            </a:r>
            <a:r>
              <a:rPr lang="uk-UA" sz="4800" b="1" dirty="0">
                <a:solidFill>
                  <a:prstClr val="white"/>
                </a:solidFill>
                <a:latin typeface="Monotype Corsiva" panose="03010101010201010101" pitchFamily="66" charset="0"/>
              </a:rPr>
              <a:t>065</a:t>
            </a:r>
            <a:endParaRPr kumimoji="0" lang="ru-RU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otype Corsiva" panose="03010101010201010101" pitchFamily="66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52336" y="4674893"/>
            <a:ext cx="89396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rgbClr val="2F3242"/>
                </a:solidFill>
              </a:rPr>
              <a:t>Рослинний і </a:t>
            </a:r>
            <a:r>
              <a:rPr lang="ru-RU" sz="6000" b="1" dirty="0" err="1">
                <a:solidFill>
                  <a:srgbClr val="2F3242"/>
                </a:solidFill>
              </a:rPr>
              <a:t>тваринний</a:t>
            </a:r>
            <a:r>
              <a:rPr lang="ru-RU" sz="6000" b="1" dirty="0">
                <a:solidFill>
                  <a:srgbClr val="2F3242"/>
                </a:solidFill>
              </a:rPr>
              <a:t> </a:t>
            </a:r>
          </a:p>
          <a:p>
            <a:pPr algn="ctr"/>
            <a:r>
              <a:rPr lang="ru-RU" sz="6000" b="1" dirty="0" err="1">
                <a:solidFill>
                  <a:srgbClr val="2F3242"/>
                </a:solidFill>
              </a:rPr>
              <a:t>Світ</a:t>
            </a:r>
            <a:r>
              <a:rPr lang="ru-RU" sz="6000" b="1" dirty="0">
                <a:solidFill>
                  <a:srgbClr val="2F3242"/>
                </a:solidFill>
              </a:rPr>
              <a:t> </a:t>
            </a:r>
            <a:r>
              <a:rPr lang="ru-RU" sz="6000" b="1" dirty="0" err="1">
                <a:solidFill>
                  <a:srgbClr val="2F3242"/>
                </a:solidFill>
              </a:rPr>
              <a:t>Антарктиди</a:t>
            </a:r>
            <a:endParaRPr lang="ru-RU" sz="6000" b="1" dirty="0">
              <a:solidFill>
                <a:srgbClr val="2F324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0106" y="178195"/>
            <a:ext cx="2402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Я досліджую світ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2000" b="1" dirty="0">
                <a:solidFill>
                  <a:prstClr val="white"/>
                </a:solidFill>
                <a:latin typeface="Calibri" panose="020F0502020204030204"/>
              </a:rPr>
              <a:t>4 клас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5C42845-637E-4746-83F4-6DD7ED2ED4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15"/>
          <a:stretch/>
        </p:blipFill>
        <p:spPr>
          <a:xfrm>
            <a:off x="5458969" y="331772"/>
            <a:ext cx="6473570" cy="4417247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65764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24.03.2022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0338" y="56757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36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069" y="5768802"/>
            <a:ext cx="1959593" cy="944524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/>
        </p:nvSpPr>
        <p:spPr>
          <a:xfrm>
            <a:off x="2092502" y="1197609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3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605738" y="1786990"/>
            <a:ext cx="9991305" cy="487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Склади ланцюг живлення, характерний для Антарктичного узбережжя.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D3E3A60-56DA-4F4E-B140-B2BD896EEA27}"/>
              </a:ext>
            </a:extLst>
          </p:cNvPr>
          <p:cNvSpPr/>
          <p:nvPr/>
        </p:nvSpPr>
        <p:spPr>
          <a:xfrm>
            <a:off x="1007414" y="2507447"/>
            <a:ext cx="2170176" cy="131686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7C470C91-FDA2-4585-A53F-B666C3F98BF1}"/>
              </a:ext>
            </a:extLst>
          </p:cNvPr>
          <p:cNvSpPr/>
          <p:nvPr/>
        </p:nvSpPr>
        <p:spPr>
          <a:xfrm>
            <a:off x="4523232" y="2500141"/>
            <a:ext cx="2170176" cy="131686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7FF7EE83-AAB5-4D13-94A7-A2498803C67D}"/>
              </a:ext>
            </a:extLst>
          </p:cNvPr>
          <p:cNvSpPr/>
          <p:nvPr/>
        </p:nvSpPr>
        <p:spPr>
          <a:xfrm>
            <a:off x="8043672" y="2489006"/>
            <a:ext cx="2170176" cy="131686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кругленный прямоугольник 1">
            <a:extLst>
              <a:ext uri="{FF2B5EF4-FFF2-40B4-BE49-F238E27FC236}">
                <a16:creationId xmlns:a16="http://schemas.microsoft.com/office/drawing/2014/main" id="{1C4A1A24-8D26-4F41-9229-B0F552F89019}"/>
              </a:ext>
            </a:extLst>
          </p:cNvPr>
          <p:cNvSpPr/>
          <p:nvPr/>
        </p:nvSpPr>
        <p:spPr>
          <a:xfrm>
            <a:off x="2085630" y="3915037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4</a:t>
            </a:r>
          </a:p>
        </p:txBody>
      </p:sp>
      <p:sp>
        <p:nvSpPr>
          <p:cNvPr id="37" name="Скругленный прямоугольник 8">
            <a:extLst>
              <a:ext uri="{FF2B5EF4-FFF2-40B4-BE49-F238E27FC236}">
                <a16:creationId xmlns:a16="http://schemas.microsoft.com/office/drawing/2014/main" id="{5B8E2E2C-B79A-459A-A7F9-89A46EDE976A}"/>
              </a:ext>
            </a:extLst>
          </p:cNvPr>
          <p:cNvSpPr/>
          <p:nvPr/>
        </p:nvSpPr>
        <p:spPr>
          <a:xfrm>
            <a:off x="612667" y="4508859"/>
            <a:ext cx="9991305" cy="487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 err="1"/>
              <a:t>Запиши</a:t>
            </a:r>
            <a:r>
              <a:rPr lang="uk-UA" sz="2400" dirty="0"/>
              <a:t> назви ссавців Антарктиди. </a:t>
            </a:r>
            <a:r>
              <a:rPr lang="uk-UA" sz="2400" dirty="0" err="1"/>
              <a:t>Перевір</a:t>
            </a:r>
            <a:r>
              <a:rPr lang="uk-UA" sz="2400" dirty="0"/>
              <a:t> себе за підручником.</a:t>
            </a:r>
          </a:p>
        </p:txBody>
      </p:sp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33EB30A1-AFCA-4140-98B1-D2ED9E6E1245}"/>
              </a:ext>
            </a:extLst>
          </p:cNvPr>
          <p:cNvSpPr/>
          <p:nvPr/>
        </p:nvSpPr>
        <p:spPr>
          <a:xfrm flipH="1">
            <a:off x="6693408" y="2822235"/>
            <a:ext cx="1345642" cy="5175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Стрелка: вправо 28">
            <a:extLst>
              <a:ext uri="{FF2B5EF4-FFF2-40B4-BE49-F238E27FC236}">
                <a16:creationId xmlns:a16="http://schemas.microsoft.com/office/drawing/2014/main" id="{2BB0690C-9F41-4EB5-8AF5-BC7B3C05BB0A}"/>
              </a:ext>
            </a:extLst>
          </p:cNvPr>
          <p:cNvSpPr/>
          <p:nvPr/>
        </p:nvSpPr>
        <p:spPr>
          <a:xfrm flipH="1">
            <a:off x="3172968" y="2856967"/>
            <a:ext cx="1345642" cy="5175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948FD551-7646-473B-BA85-1ABC7D024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098" y="2570705"/>
            <a:ext cx="1345642" cy="926997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1B28AF7-105E-4791-96FF-DBFD210FC9C1}"/>
              </a:ext>
            </a:extLst>
          </p:cNvPr>
          <p:cNvSpPr txBox="1"/>
          <p:nvPr/>
        </p:nvSpPr>
        <p:spPr>
          <a:xfrm>
            <a:off x="7975602" y="3435672"/>
            <a:ext cx="24848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Криль 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5BE101E-6868-49BB-BD80-3B53A8232B03}"/>
              </a:ext>
            </a:extLst>
          </p:cNvPr>
          <p:cNvSpPr txBox="1"/>
          <p:nvPr/>
        </p:nvSpPr>
        <p:spPr>
          <a:xfrm>
            <a:off x="4492485" y="3466902"/>
            <a:ext cx="2344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dirty="0"/>
              <a:t>пінгвіни Аделі</a:t>
            </a:r>
            <a:endParaRPr lang="ru-RU" sz="2000" dirty="0"/>
          </a:p>
        </p:txBody>
      </p: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0A2B612A-8F7A-4C81-B2D5-CAAECD387D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764" y="2569669"/>
            <a:ext cx="1429300" cy="924020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pic>
        <p:nvPicPr>
          <p:cNvPr id="3074" name="Picture 2" descr="Гроза морей: морские леопарды Антарктики — National Geographic Россия:  красота мира в каждом кадре">
            <a:extLst>
              <a:ext uri="{FF2B5EF4-FFF2-40B4-BE49-F238E27FC236}">
                <a16:creationId xmlns:a16="http://schemas.microsoft.com/office/drawing/2014/main" id="{F1031E1A-6FB8-46A6-BBD7-A299051AB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400" y="2577586"/>
            <a:ext cx="1392460" cy="926619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0E5118A9-0551-462B-939B-AA887DE072F7}"/>
              </a:ext>
            </a:extLst>
          </p:cNvPr>
          <p:cNvSpPr txBox="1"/>
          <p:nvPr/>
        </p:nvSpPr>
        <p:spPr>
          <a:xfrm>
            <a:off x="972834" y="3466902"/>
            <a:ext cx="2344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dirty="0"/>
              <a:t>морський леопард</a:t>
            </a:r>
            <a:endParaRPr lang="ru-RU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3DB6AD-3489-4567-A4D5-2CC44ED1ED70}"/>
              </a:ext>
            </a:extLst>
          </p:cNvPr>
          <p:cNvSpPr txBox="1"/>
          <p:nvPr/>
        </p:nvSpPr>
        <p:spPr>
          <a:xfrm>
            <a:off x="1609500" y="5193792"/>
            <a:ext cx="7881972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uk-UA" dirty="0"/>
              <a:t>_________________________________________________________________________________________________________________________________________________________________________________________________________</a:t>
            </a:r>
            <a:endParaRPr lang="ru-R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20ED5C9-5F44-4FE6-A27D-B68A7FD6ED8B}"/>
              </a:ext>
            </a:extLst>
          </p:cNvPr>
          <p:cNvSpPr txBox="1"/>
          <p:nvPr/>
        </p:nvSpPr>
        <p:spPr>
          <a:xfrm>
            <a:off x="1609500" y="5088297"/>
            <a:ext cx="7763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3000" dirty="0"/>
              <a:t>Котик, морський леопард, тюлень, морський слон, кит, косатка.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48940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2" grpId="0"/>
      <p:bldP spid="46" grpId="0"/>
      <p:bldP spid="48" grpId="0"/>
      <p:bldP spid="10" grpId="0"/>
      <p:bldP spid="4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24.03.2022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Перевіряємо себе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37818" y="1212491"/>
            <a:ext cx="11749381" cy="85235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000" dirty="0">
                <a:solidFill>
                  <a:prstClr val="white"/>
                </a:solidFill>
              </a:rPr>
              <a:t>1. </a:t>
            </a:r>
            <a:r>
              <a:rPr lang="ru-RU" sz="3000" dirty="0" err="1">
                <a:solidFill>
                  <a:prstClr val="white"/>
                </a:solidFill>
              </a:rPr>
              <a:t>Які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природні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умови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Антарктиди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впливають</a:t>
            </a:r>
            <a:r>
              <a:rPr lang="ru-RU" sz="3000" dirty="0">
                <a:solidFill>
                  <a:prstClr val="white"/>
                </a:solidFill>
              </a:rPr>
              <a:t> на живу природу?</a:t>
            </a:r>
            <a:endParaRPr lang="uk-UA" sz="3000" dirty="0">
              <a:solidFill>
                <a:srgbClr val="FFFF00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137815" y="5599692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67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5366" name="Picture 6" descr="Суд вновь подтвердил выводы комиссии Волгоградского УФАС России - Статьи -  &amp;quot;Новоаннинские вести&amp;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762" y="4604761"/>
            <a:ext cx="2213900" cy="221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Скругленный прямоугольник 10"/>
          <p:cNvSpPr/>
          <p:nvPr/>
        </p:nvSpPr>
        <p:spPr>
          <a:xfrm>
            <a:off x="137816" y="2189810"/>
            <a:ext cx="10908136" cy="122246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000" dirty="0">
                <a:solidFill>
                  <a:prstClr val="white"/>
                </a:solidFill>
              </a:rPr>
              <a:t>2. </a:t>
            </a:r>
            <a:r>
              <a:rPr lang="ru-RU" sz="3000" dirty="0" err="1">
                <a:solidFill>
                  <a:prstClr val="white"/>
                </a:solidFill>
              </a:rPr>
              <a:t>Які</a:t>
            </a:r>
            <a:r>
              <a:rPr lang="ru-RU" sz="3000" dirty="0">
                <a:solidFill>
                  <a:prstClr val="white"/>
                </a:solidFill>
              </a:rPr>
              <a:t> тварини </a:t>
            </a:r>
            <a:r>
              <a:rPr lang="ru-RU" sz="3000" dirty="0" err="1">
                <a:solidFill>
                  <a:prstClr val="white"/>
                </a:solidFill>
              </a:rPr>
              <a:t>мешкають</a:t>
            </a:r>
            <a:r>
              <a:rPr lang="ru-RU" sz="3000" dirty="0">
                <a:solidFill>
                  <a:prstClr val="white"/>
                </a:solidFill>
              </a:rPr>
              <a:t> в </a:t>
            </a:r>
            <a:r>
              <a:rPr lang="ru-RU" sz="3000" dirty="0" err="1">
                <a:solidFill>
                  <a:prstClr val="white"/>
                </a:solidFill>
              </a:rPr>
              <a:t>Антарктиді</a:t>
            </a:r>
            <a:r>
              <a:rPr lang="ru-RU" sz="3000" dirty="0">
                <a:solidFill>
                  <a:prstClr val="white"/>
                </a:solidFill>
              </a:rPr>
              <a:t>? Як вони </a:t>
            </a:r>
            <a:r>
              <a:rPr lang="ru-RU" sz="3000" dirty="0" err="1">
                <a:solidFill>
                  <a:prstClr val="white"/>
                </a:solidFill>
              </a:rPr>
              <a:t>пристосувалися</a:t>
            </a:r>
            <a:r>
              <a:rPr lang="ru-RU" sz="3000" dirty="0">
                <a:solidFill>
                  <a:prstClr val="white"/>
                </a:solidFill>
              </a:rPr>
              <a:t> до </a:t>
            </a:r>
            <a:r>
              <a:rPr lang="ru-RU" sz="3000" dirty="0" err="1">
                <a:solidFill>
                  <a:prstClr val="white"/>
                </a:solidFill>
              </a:rPr>
              <a:t>суворих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природних</a:t>
            </a:r>
            <a:r>
              <a:rPr lang="ru-RU" sz="3000" dirty="0">
                <a:solidFill>
                  <a:prstClr val="white"/>
                </a:solidFill>
              </a:rPr>
              <a:t> умов? </a:t>
            </a:r>
            <a:r>
              <a:rPr lang="ru-RU" sz="3000" dirty="0" err="1">
                <a:solidFill>
                  <a:prstClr val="white"/>
                </a:solidFill>
              </a:rPr>
              <a:t>Відповідь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ілюструйте</a:t>
            </a:r>
            <a:r>
              <a:rPr lang="ru-RU" sz="3000" dirty="0">
                <a:solidFill>
                  <a:prstClr val="white"/>
                </a:solidFill>
              </a:rPr>
              <a:t> прикладами.</a:t>
            </a:r>
            <a:endParaRPr lang="uk-UA" sz="3000" dirty="0">
              <a:solidFill>
                <a:srgbClr val="FFFF00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37815" y="3528447"/>
            <a:ext cx="10229088" cy="602242"/>
          </a:xfrm>
          <a:prstGeom prst="roundRect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3000" dirty="0">
                <a:solidFill>
                  <a:prstClr val="white"/>
                </a:solidFill>
              </a:rPr>
              <a:t>3. </a:t>
            </a:r>
            <a:r>
              <a:rPr lang="ru-RU" sz="3000" dirty="0" err="1">
                <a:solidFill>
                  <a:prstClr val="white"/>
                </a:solidFill>
              </a:rPr>
              <a:t>Чому</a:t>
            </a:r>
            <a:r>
              <a:rPr lang="ru-RU" sz="3000" dirty="0">
                <a:solidFill>
                  <a:prstClr val="white"/>
                </a:solidFill>
              </a:rPr>
              <a:t> природа </a:t>
            </a:r>
            <a:r>
              <a:rPr lang="ru-RU" sz="3000" dirty="0" err="1">
                <a:solidFill>
                  <a:prstClr val="white"/>
                </a:solidFill>
              </a:rPr>
              <a:t>Антарктиди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потребує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охорони</a:t>
            </a:r>
            <a:r>
              <a:rPr lang="ru-RU" sz="3000" dirty="0">
                <a:solidFill>
                  <a:prstClr val="white"/>
                </a:solidFill>
              </a:rPr>
              <a:t>?</a:t>
            </a:r>
            <a:endParaRPr lang="uk-UA" sz="3000" dirty="0">
              <a:solidFill>
                <a:srgbClr val="FFFF00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37816" y="4246857"/>
            <a:ext cx="10229087" cy="629027"/>
          </a:xfrm>
          <a:prstGeom prst="roundRect">
            <a:avLst/>
          </a:prstGeom>
          <a:solidFill>
            <a:srgbClr val="0351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000" dirty="0">
                <a:solidFill>
                  <a:prstClr val="white"/>
                </a:solidFill>
              </a:rPr>
              <a:t>4. </a:t>
            </a:r>
            <a:r>
              <a:rPr lang="ru-RU" sz="3000" dirty="0">
                <a:solidFill>
                  <a:prstClr val="white"/>
                </a:solidFill>
              </a:rPr>
              <a:t>Складіть у </a:t>
            </a:r>
            <a:r>
              <a:rPr lang="ru-RU" sz="3000" dirty="0" err="1">
                <a:solidFill>
                  <a:prstClr val="white"/>
                </a:solidFill>
              </a:rPr>
              <a:t>зошиті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ланцюг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живлення</a:t>
            </a:r>
            <a:r>
              <a:rPr lang="ru-RU" sz="3000" dirty="0">
                <a:solidFill>
                  <a:prstClr val="white"/>
                </a:solidFill>
              </a:rPr>
              <a:t> тварин в </a:t>
            </a:r>
            <a:r>
              <a:rPr lang="ru-RU" sz="3000" dirty="0" err="1">
                <a:solidFill>
                  <a:prstClr val="white"/>
                </a:solidFill>
              </a:rPr>
              <a:t>Антарктиді</a:t>
            </a:r>
            <a:r>
              <a:rPr lang="ru-RU" sz="3000" dirty="0">
                <a:solidFill>
                  <a:prstClr val="white"/>
                </a:solidFill>
              </a:rPr>
              <a:t>.</a:t>
            </a:r>
            <a:endParaRPr lang="uk-UA" sz="3000" dirty="0">
              <a:solidFill>
                <a:prstClr val="white"/>
              </a:solidFill>
            </a:endParaRPr>
          </a:p>
        </p:txBody>
      </p:sp>
      <p:sp>
        <p:nvSpPr>
          <p:cNvPr id="14" name="Скругленный прямоугольник 12">
            <a:extLst>
              <a:ext uri="{FF2B5EF4-FFF2-40B4-BE49-F238E27FC236}">
                <a16:creationId xmlns:a16="http://schemas.microsoft.com/office/drawing/2014/main" id="{13F92270-E8E0-4445-8E7E-D4E27E60FAFD}"/>
              </a:ext>
            </a:extLst>
          </p:cNvPr>
          <p:cNvSpPr/>
          <p:nvPr/>
        </p:nvSpPr>
        <p:spPr>
          <a:xfrm>
            <a:off x="1261872" y="5001542"/>
            <a:ext cx="8611890" cy="169735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uk-UA" sz="3000" dirty="0">
                <a:solidFill>
                  <a:prstClr val="white"/>
                </a:solidFill>
              </a:rPr>
              <a:t>5. </a:t>
            </a:r>
            <a:r>
              <a:rPr lang="ru-RU" sz="3000" dirty="0" err="1">
                <a:solidFill>
                  <a:prstClr val="white"/>
                </a:solidFill>
              </a:rPr>
              <a:t>Чи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задоволені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ви</a:t>
            </a:r>
            <a:r>
              <a:rPr lang="ru-RU" sz="3000" dirty="0">
                <a:solidFill>
                  <a:prstClr val="white"/>
                </a:solidFill>
              </a:rPr>
              <a:t> результатами </a:t>
            </a:r>
            <a:r>
              <a:rPr lang="ru-RU" sz="3000" dirty="0" err="1">
                <a:solidFill>
                  <a:prstClr val="white"/>
                </a:solidFill>
              </a:rPr>
              <a:t>своєї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роботи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під</a:t>
            </a:r>
            <a:r>
              <a:rPr lang="ru-RU" sz="3000" dirty="0">
                <a:solidFill>
                  <a:prstClr val="white"/>
                </a:solidFill>
              </a:rPr>
              <a:t> час </a:t>
            </a:r>
            <a:r>
              <a:rPr lang="ru-RU" sz="3000" dirty="0" err="1">
                <a:solidFill>
                  <a:prstClr val="white"/>
                </a:solidFill>
              </a:rPr>
              <a:t>вивчення</a:t>
            </a:r>
            <a:r>
              <a:rPr lang="ru-RU" sz="3000" dirty="0">
                <a:solidFill>
                  <a:prstClr val="white"/>
                </a:solidFill>
              </a:rPr>
              <a:t> теми «Рослинний і </a:t>
            </a:r>
            <a:r>
              <a:rPr lang="ru-RU" sz="3000" dirty="0" err="1">
                <a:solidFill>
                  <a:prstClr val="white"/>
                </a:solidFill>
              </a:rPr>
              <a:t>тваринний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світ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Антарктиди</a:t>
            </a:r>
            <a:r>
              <a:rPr lang="ru-RU" sz="3000" dirty="0">
                <a:solidFill>
                  <a:prstClr val="white"/>
                </a:solidFill>
              </a:rPr>
              <a:t>»? </a:t>
            </a:r>
            <a:r>
              <a:rPr lang="ru-RU" sz="3000" dirty="0" err="1">
                <a:solidFill>
                  <a:prstClr val="white"/>
                </a:solidFill>
              </a:rPr>
              <a:t>Які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питання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ви</a:t>
            </a:r>
            <a:r>
              <a:rPr lang="ru-RU" sz="3000" dirty="0">
                <a:solidFill>
                  <a:prstClr val="white"/>
                </a:solidFill>
              </a:rPr>
              <a:t> б </a:t>
            </a:r>
            <a:r>
              <a:rPr lang="ru-RU" sz="3000" dirty="0" err="1">
                <a:solidFill>
                  <a:prstClr val="white"/>
                </a:solidFill>
              </a:rPr>
              <a:t>хотіли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дослідити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глибше</a:t>
            </a:r>
            <a:r>
              <a:rPr lang="ru-RU" sz="3000" dirty="0">
                <a:solidFill>
                  <a:prstClr val="white"/>
                </a:solidFill>
              </a:rPr>
              <a:t>?</a:t>
            </a:r>
            <a:endParaRPr lang="uk-UA" sz="3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17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24.03.2022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Чи знаєте ви, що…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864608" y="1265380"/>
            <a:ext cx="7223054" cy="523600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uk-UA" sz="3500"/>
              <a:t>...у водах Антарктики мешкають крижані риби, або білокровки. Кров крижаних риб безбарвна. Така особливість кровоносної системи дозволяє білокровкам існувати в середовищі з температурою нижче від точки замерзання води.</a:t>
            </a:r>
          </a:p>
        </p:txBody>
      </p:sp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9131" y="5635171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Крижана риба: опис з фото, де мешкає, чим харчується">
            <a:extLst>
              <a:ext uri="{FF2B5EF4-FFF2-40B4-BE49-F238E27FC236}">
                <a16:creationId xmlns:a16="http://schemas.microsoft.com/office/drawing/2014/main" id="{3E524F83-5614-48E8-9A5F-C974A4CD1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30" y="1620774"/>
            <a:ext cx="4484535" cy="2978658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71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24.03.2022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sp>
        <p:nvSpPr>
          <p:cNvPr id="5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822576" y="1250576"/>
            <a:ext cx="6064624" cy="5378824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b="1" dirty="0">
                <a:solidFill>
                  <a:srgbClr val="2F3242"/>
                </a:solidFill>
              </a:rPr>
              <a:t>Повторити тему на </a:t>
            </a:r>
            <a:r>
              <a:rPr lang="ru-RU" sz="3000" b="1" dirty="0" err="1">
                <a:solidFill>
                  <a:srgbClr val="2F3242"/>
                </a:solidFill>
              </a:rPr>
              <a:t>сторінках</a:t>
            </a:r>
            <a:r>
              <a:rPr lang="ru-RU" sz="3000" b="1" dirty="0">
                <a:solidFill>
                  <a:srgbClr val="2F3242"/>
                </a:solidFill>
              </a:rPr>
              <a:t> </a:t>
            </a:r>
          </a:p>
          <a:p>
            <a:pPr algn="ctr"/>
            <a:r>
              <a:rPr lang="ru-RU" sz="3000" b="1" dirty="0">
                <a:solidFill>
                  <a:srgbClr val="2F3242"/>
                </a:solidFill>
              </a:rPr>
              <a:t>65-68.</a:t>
            </a:r>
          </a:p>
          <a:p>
            <a:pPr algn="ctr"/>
            <a:endParaRPr lang="uk-UA" sz="3000" i="1" dirty="0">
              <a:solidFill>
                <a:srgbClr val="2F3242"/>
              </a:solidFill>
            </a:endParaRPr>
          </a:p>
          <a:p>
            <a:pPr algn="ctr"/>
            <a:r>
              <a:rPr lang="uk-UA" sz="3000" i="1" dirty="0">
                <a:solidFill>
                  <a:srgbClr val="2F3242"/>
                </a:solidFill>
              </a:rPr>
              <a:t>Короткий запис в щоденник</a:t>
            </a:r>
          </a:p>
          <a:p>
            <a:pPr algn="ctr"/>
            <a:r>
              <a:rPr lang="uk-UA" sz="3000" dirty="0">
                <a:solidFill>
                  <a:srgbClr val="2F3242"/>
                </a:solidFill>
              </a:rPr>
              <a:t>с.65-68.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" b="10000"/>
          <a:stretch/>
        </p:blipFill>
        <p:spPr>
          <a:xfrm>
            <a:off x="240165" y="1983441"/>
            <a:ext cx="5340365" cy="391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9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24.03.2022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Програма «Як почуває себе ненька Україна?» в прямому ефірі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973D871-F8E9-49D2-B0F0-2844CCCC5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612" y="1273705"/>
            <a:ext cx="9644776" cy="5425187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4EB3798-FD88-4C06-853A-DDD3032B46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694" y="3033088"/>
            <a:ext cx="664369" cy="414962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F4DF4143-1517-459E-BD87-61BD623184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477" y="3889659"/>
            <a:ext cx="3116472" cy="3365788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BEBF752B-E74B-4974-88E2-607D0C78057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0" t="9052" r="14150" b="16806"/>
          <a:stretch/>
        </p:blipFill>
        <p:spPr>
          <a:xfrm flipH="1">
            <a:off x="501314" y="4226524"/>
            <a:ext cx="2216372" cy="2366318"/>
          </a:xfrm>
          <a:prstGeom prst="rect">
            <a:avLst/>
          </a:prstGeom>
        </p:spPr>
      </p:pic>
      <p:sp>
        <p:nvSpPr>
          <p:cNvPr id="35" name="Прямокутник 34">
            <a:extLst>
              <a:ext uri="{FF2B5EF4-FFF2-40B4-BE49-F238E27FC236}">
                <a16:creationId xmlns:a16="http://schemas.microsoft.com/office/drawing/2014/main" id="{877B13A1-60DA-45AE-AA15-944A5F7E597F}"/>
              </a:ext>
            </a:extLst>
          </p:cNvPr>
          <p:cNvSpPr/>
          <p:nvPr/>
        </p:nvSpPr>
        <p:spPr>
          <a:xfrm>
            <a:off x="266700" y="6363471"/>
            <a:ext cx="11658600" cy="2293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7" name="Прямокутник 36">
            <a:extLst>
              <a:ext uri="{FF2B5EF4-FFF2-40B4-BE49-F238E27FC236}">
                <a16:creationId xmlns:a16="http://schemas.microsoft.com/office/drawing/2014/main" id="{B85ABA71-FB8C-485A-89DE-104D54B4A742}"/>
              </a:ext>
            </a:extLst>
          </p:cNvPr>
          <p:cNvSpPr/>
          <p:nvPr/>
        </p:nvSpPr>
        <p:spPr>
          <a:xfrm>
            <a:off x="363592" y="6226573"/>
            <a:ext cx="655583" cy="450107"/>
          </a:xfrm>
          <a:prstGeom prst="rect">
            <a:avLst/>
          </a:prstGeom>
          <a:solidFill>
            <a:srgbClr val="FF53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Прямокутник 37">
            <a:extLst>
              <a:ext uri="{FF2B5EF4-FFF2-40B4-BE49-F238E27FC236}">
                <a16:creationId xmlns:a16="http://schemas.microsoft.com/office/drawing/2014/main" id="{31D0FF76-9E6F-4DD7-8951-8D7A59D6A5F9}"/>
              </a:ext>
            </a:extLst>
          </p:cNvPr>
          <p:cNvSpPr/>
          <p:nvPr/>
        </p:nvSpPr>
        <p:spPr>
          <a:xfrm>
            <a:off x="240024" y="1264024"/>
            <a:ext cx="1369476" cy="49794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LIVE</a:t>
            </a:r>
            <a:endParaRPr lang="uk-UA" sz="3200" b="1" dirty="0"/>
          </a:p>
        </p:txBody>
      </p:sp>
      <p:sp>
        <p:nvSpPr>
          <p:cNvPr id="39" name="Бульбашка прямої мови: прямокутна з округленими кутами 38">
            <a:extLst>
              <a:ext uri="{FF2B5EF4-FFF2-40B4-BE49-F238E27FC236}">
                <a16:creationId xmlns:a16="http://schemas.microsoft.com/office/drawing/2014/main" id="{4B21E80B-0553-4061-ABBB-97E9DE1F1BF0}"/>
              </a:ext>
            </a:extLst>
          </p:cNvPr>
          <p:cNvSpPr/>
          <p:nvPr/>
        </p:nvSpPr>
        <p:spPr>
          <a:xfrm>
            <a:off x="1784926" y="2105025"/>
            <a:ext cx="3358574" cy="1669615"/>
          </a:xfrm>
          <a:prstGeom prst="wedgeRoundRectCallout">
            <a:avLst>
              <a:gd name="adj1" fmla="val -35552"/>
              <a:gd name="adj2" fmla="val 7054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Привіт, друзі!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А яка зараз пора року?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Який місяць?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Яке сьогодні число?</a:t>
            </a:r>
          </a:p>
        </p:txBody>
      </p:sp>
      <p:sp>
        <p:nvSpPr>
          <p:cNvPr id="40" name="Бульбашка прямої мови: прямокутна з округленими кутами 39">
            <a:extLst>
              <a:ext uri="{FF2B5EF4-FFF2-40B4-BE49-F238E27FC236}">
                <a16:creationId xmlns:a16="http://schemas.microsoft.com/office/drawing/2014/main" id="{8473B87A-8FC6-499A-A4D1-0F4D70A28CF5}"/>
              </a:ext>
            </a:extLst>
          </p:cNvPr>
          <p:cNvSpPr/>
          <p:nvPr/>
        </p:nvSpPr>
        <p:spPr>
          <a:xfrm>
            <a:off x="7562850" y="2405761"/>
            <a:ext cx="4362450" cy="1669615"/>
          </a:xfrm>
          <a:prstGeom prst="wedgeRoundRectCallout">
            <a:avLst>
              <a:gd name="adj1" fmla="val -2654"/>
              <a:gd name="adj2" fmla="val 6597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Мої вітання!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Яким було вранці небо, коли ми йшли до школи?</a:t>
            </a:r>
          </a:p>
          <a:p>
            <a:pPr algn="ctr"/>
            <a:r>
              <a:rPr lang="uk-UA" sz="2000" b="1">
                <a:solidFill>
                  <a:schemeClr val="accent2">
                    <a:lumMod val="50000"/>
                  </a:schemeClr>
                </a:solidFill>
              </a:rPr>
              <a:t>Що стосовно опадів</a:t>
            </a:r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Кому відома температура повітря?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AEA14DB0-14C2-4135-96D1-6330616A940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" t="4730" r="75195" b="71911"/>
          <a:stretch/>
        </p:blipFill>
        <p:spPr>
          <a:xfrm>
            <a:off x="5331685" y="1104742"/>
            <a:ext cx="621506" cy="628651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20C6E46C-1C8C-4CE7-A0E2-3D5534BEDF7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01" t="4730" r="5251" b="74391"/>
          <a:stretch/>
        </p:blipFill>
        <p:spPr>
          <a:xfrm>
            <a:off x="6048863" y="1196049"/>
            <a:ext cx="1034700" cy="561908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6088A31A-77BF-4574-BBF7-7FF4599864D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3" t="4730" r="37719" b="74391"/>
          <a:stretch/>
        </p:blipFill>
        <p:spPr>
          <a:xfrm>
            <a:off x="6995683" y="1157129"/>
            <a:ext cx="1034700" cy="561908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4E614D09-687C-42A4-9540-5D7D98A66C1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7" t="27924" r="58714" b="48717"/>
          <a:stretch/>
        </p:blipFill>
        <p:spPr>
          <a:xfrm>
            <a:off x="8536451" y="1191586"/>
            <a:ext cx="1072847" cy="62865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44CE8BF4-934D-48D5-893B-4631C53F729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0" t="49114" r="6482" b="27527"/>
          <a:stretch/>
        </p:blipFill>
        <p:spPr>
          <a:xfrm>
            <a:off x="9675376" y="1157129"/>
            <a:ext cx="907593" cy="62865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95308696-196C-4B58-9F95-8C9A282CEA8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50" t="20272" r="24250" b="44793"/>
          <a:stretch/>
        </p:blipFill>
        <p:spPr>
          <a:xfrm>
            <a:off x="10624185" y="1023713"/>
            <a:ext cx="1097280" cy="940236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964141BC-C1B7-44C4-97C1-B884BA08D7F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612" y="3457731"/>
            <a:ext cx="3063304" cy="296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2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7.40741E-7 L 0.09883 -7.40741E-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883 -7.40741E-7 L 0.21055 0.0009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8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55 0.00093 L 0.38073 0.00185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0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073 0.00185 L 0.55326 0.00208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326 0.00208 L 0.7013 0.0018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9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013 0.00185 L 0.82461 0.00232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5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37" grpId="1" animBg="1"/>
      <p:bldP spid="37" grpId="2" animBg="1"/>
      <p:bldP spid="37" grpId="3" animBg="1"/>
      <p:bldP spid="37" grpId="4" animBg="1"/>
      <p:bldP spid="37" grpId="5" animBg="1"/>
      <p:bldP spid="37" grpId="6" animBg="1"/>
      <p:bldP spid="38" grpId="0" animBg="1"/>
      <p:bldP spid="39" grpId="0" animBg="1"/>
      <p:bldP spid="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24.03.2022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Пригадуємо 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132862" y="5640686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894" y="3516923"/>
            <a:ext cx="2348425" cy="3040805"/>
          </a:xfrm>
          <a:prstGeom prst="rect">
            <a:avLst/>
          </a:prstGeom>
        </p:spPr>
      </p:pic>
      <p:sp>
        <p:nvSpPr>
          <p:cNvPr id="11" name="Горизонтальный свиток 10"/>
          <p:cNvSpPr/>
          <p:nvPr/>
        </p:nvSpPr>
        <p:spPr>
          <a:xfrm>
            <a:off x="284284" y="1082842"/>
            <a:ext cx="9017979" cy="1619197"/>
          </a:xfrm>
          <a:prstGeom prst="horizontalScroll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500" dirty="0" err="1"/>
              <a:t>Які</a:t>
            </a:r>
            <a:r>
              <a:rPr lang="ru-RU" sz="3500" dirty="0"/>
              <a:t> </a:t>
            </a:r>
            <a:r>
              <a:rPr lang="ru-RU" sz="3500" dirty="0" err="1"/>
              <a:t>погодні</a:t>
            </a:r>
            <a:r>
              <a:rPr lang="ru-RU" sz="3500" dirty="0"/>
              <a:t> </a:t>
            </a:r>
            <a:r>
              <a:rPr lang="ru-RU" sz="3500" dirty="0" err="1"/>
              <a:t>умови</a:t>
            </a:r>
            <a:r>
              <a:rPr lang="ru-RU" sz="3500" dirty="0"/>
              <a:t> </a:t>
            </a:r>
            <a:r>
              <a:rPr lang="ru-RU" sz="3500" dirty="0" err="1"/>
              <a:t>характерні</a:t>
            </a:r>
            <a:r>
              <a:rPr lang="ru-RU" sz="3500" dirty="0"/>
              <a:t> для </a:t>
            </a:r>
            <a:r>
              <a:rPr lang="ru-RU" sz="3500" dirty="0" err="1"/>
              <a:t>Антарктиди</a:t>
            </a:r>
            <a:r>
              <a:rPr lang="ru-RU" sz="3500" dirty="0"/>
              <a:t>?</a:t>
            </a:r>
            <a:endParaRPr lang="uk-UA" sz="3500" dirty="0"/>
          </a:p>
        </p:txBody>
      </p:sp>
      <p:sp>
        <p:nvSpPr>
          <p:cNvPr id="8" name="Горизонтальный свиток 7"/>
          <p:cNvSpPr/>
          <p:nvPr/>
        </p:nvSpPr>
        <p:spPr>
          <a:xfrm>
            <a:off x="284283" y="2607019"/>
            <a:ext cx="9017979" cy="1452035"/>
          </a:xfrm>
          <a:prstGeom prst="horizontalScrol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500" dirty="0"/>
              <a:t>Що </a:t>
            </a:r>
            <a:r>
              <a:rPr lang="ru-RU" sz="3500" dirty="0" err="1"/>
              <a:t>таке</a:t>
            </a:r>
            <a:r>
              <a:rPr lang="ru-RU" sz="3500" dirty="0"/>
              <a:t> оазис?</a:t>
            </a:r>
            <a:endParaRPr lang="uk-UA" sz="3500" dirty="0"/>
          </a:p>
        </p:txBody>
      </p:sp>
    </p:spTree>
    <p:extLst>
      <p:ext uri="{BB962C8B-B14F-4D97-AF65-F5344CB8AC3E}">
        <p14:creationId xmlns:p14="http://schemas.microsoft.com/office/powerpoint/2010/main" val="153438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24.03.2022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з підручником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89647" y="5636442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2500" b="1" dirty="0">
                <a:solidFill>
                  <a:schemeClr val="bg1"/>
                </a:solidFill>
              </a:rPr>
              <a:t>65-68</a:t>
            </a:r>
            <a:endParaRPr lang="ru-RU" sz="2500" b="1" dirty="0">
              <a:solidFill>
                <a:schemeClr val="bg1"/>
              </a:solidFill>
            </a:endParaRPr>
          </a:p>
        </p:txBody>
      </p:sp>
      <p:pic>
        <p:nvPicPr>
          <p:cNvPr id="8" name="Picture 2" descr="Тренінгове заняття &amp;quot;Наш дружний 5-й клас&amp;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46" y="1538654"/>
            <a:ext cx="8390535" cy="488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38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24.03.2022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Словникова робота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A8C8CE9-DEEF-4DC6-9315-AA1EBFD4B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89" y="980304"/>
            <a:ext cx="11558273" cy="5452766"/>
          </a:xfrm>
          <a:prstGeom prst="rect">
            <a:avLst/>
          </a:prstGeom>
        </p:spPr>
      </p:pic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DA5A203C-42B0-4175-9103-135DDFC1F04F}"/>
              </a:ext>
            </a:extLst>
          </p:cNvPr>
          <p:cNvSpPr/>
          <p:nvPr/>
        </p:nvSpPr>
        <p:spPr>
          <a:xfrm>
            <a:off x="890274" y="2018041"/>
            <a:ext cx="730415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4000" b="1" dirty="0">
                <a:solidFill>
                  <a:srgbClr val="C00000"/>
                </a:solidFill>
              </a:rPr>
              <a:t>Антарктичні оазиси – </a:t>
            </a:r>
            <a:r>
              <a:rPr lang="ru-RU" sz="4000" dirty="0" err="1"/>
              <a:t>вільні</a:t>
            </a:r>
            <a:r>
              <a:rPr lang="ru-RU" sz="4000" dirty="0"/>
              <a:t> </a:t>
            </a:r>
            <a:r>
              <a:rPr lang="ru-RU" sz="4000" dirty="0" err="1"/>
              <a:t>від</a:t>
            </a:r>
            <a:r>
              <a:rPr lang="ru-RU" sz="4000" dirty="0"/>
              <a:t> </a:t>
            </a:r>
            <a:r>
              <a:rPr lang="ru-RU" sz="4000" dirty="0" err="1"/>
              <a:t>постійного</a:t>
            </a:r>
            <a:r>
              <a:rPr lang="ru-RU" sz="4000" dirty="0"/>
              <a:t> </a:t>
            </a:r>
            <a:r>
              <a:rPr lang="ru-RU" sz="4000" dirty="0" err="1"/>
              <a:t>крижаного</a:t>
            </a:r>
            <a:r>
              <a:rPr lang="ru-RU" sz="4000" dirty="0"/>
              <a:t> </a:t>
            </a:r>
            <a:r>
              <a:rPr lang="ru-RU" sz="4000" dirty="0" err="1"/>
              <a:t>чи</a:t>
            </a:r>
            <a:r>
              <a:rPr lang="ru-RU" sz="4000" dirty="0"/>
              <a:t> </a:t>
            </a:r>
            <a:r>
              <a:rPr lang="ru-RU" sz="4000" dirty="0" err="1"/>
              <a:t>сніжного</a:t>
            </a:r>
            <a:r>
              <a:rPr lang="ru-RU" sz="4000" dirty="0"/>
              <a:t> </a:t>
            </a:r>
            <a:r>
              <a:rPr lang="ru-RU" sz="4000" dirty="0" err="1"/>
              <a:t>покриву</a:t>
            </a:r>
            <a:r>
              <a:rPr lang="ru-RU" sz="4000" dirty="0"/>
              <a:t> </a:t>
            </a:r>
            <a:r>
              <a:rPr lang="ru-RU" sz="4000" dirty="0" err="1"/>
              <a:t>ділянки</a:t>
            </a:r>
            <a:r>
              <a:rPr lang="ru-RU" sz="4000" dirty="0"/>
              <a:t> </a:t>
            </a:r>
            <a:r>
              <a:rPr lang="ru-RU" sz="4000" dirty="0" err="1"/>
              <a:t>місцевості</a:t>
            </a:r>
            <a:r>
              <a:rPr lang="ru-RU" sz="4000" dirty="0"/>
              <a:t> в </a:t>
            </a:r>
            <a:r>
              <a:rPr lang="ru-RU" sz="4000" dirty="0" err="1"/>
              <a:t>Антарктиді</a:t>
            </a:r>
            <a:r>
              <a:rPr lang="ru-RU" sz="4000" dirty="0"/>
              <a:t>.</a:t>
            </a:r>
            <a:endParaRPr lang="uk-UA" sz="4000" dirty="0"/>
          </a:p>
        </p:txBody>
      </p:sp>
      <p:sp>
        <p:nvSpPr>
          <p:cNvPr id="11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1718" y="5653100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65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46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24.03.2022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439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Природні зони Антарктиди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6613865" y="1242874"/>
            <a:ext cx="5473798" cy="2938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500" dirty="0"/>
              <a:t>     В </a:t>
            </a:r>
            <a:r>
              <a:rPr lang="ru-RU" sz="2500" dirty="0" err="1"/>
              <a:t>Антарктиді</a:t>
            </a:r>
            <a:r>
              <a:rPr lang="ru-RU" sz="2500" dirty="0"/>
              <a:t> </a:t>
            </a:r>
            <a:r>
              <a:rPr lang="ru-RU" sz="2500" dirty="0" err="1"/>
              <a:t>виділяють</a:t>
            </a:r>
            <a:r>
              <a:rPr lang="ru-RU" sz="2500" dirty="0"/>
              <a:t> три </a:t>
            </a:r>
            <a:r>
              <a:rPr lang="ru-RU" sz="2500" dirty="0" err="1"/>
              <a:t>природні</a:t>
            </a:r>
            <a:r>
              <a:rPr lang="ru-RU" sz="2500" dirty="0"/>
              <a:t> </a:t>
            </a:r>
            <a:r>
              <a:rPr lang="ru-RU" sz="2500" dirty="0" err="1"/>
              <a:t>зони</a:t>
            </a:r>
            <a:r>
              <a:rPr lang="ru-RU" sz="2500" dirty="0"/>
              <a:t>: </a:t>
            </a:r>
            <a:r>
              <a:rPr lang="ru-RU" sz="2500" dirty="0" err="1"/>
              <a:t>це</a:t>
            </a:r>
            <a:r>
              <a:rPr lang="ru-RU" sz="2500" dirty="0"/>
              <a:t> </a:t>
            </a:r>
            <a:r>
              <a:rPr lang="ru-RU" sz="2500" dirty="0" err="1"/>
              <a:t>антарктична</a:t>
            </a:r>
            <a:r>
              <a:rPr lang="ru-RU" sz="2500" dirty="0"/>
              <a:t> тундра, </a:t>
            </a:r>
            <a:r>
              <a:rPr lang="ru-RU" sz="2500" dirty="0" err="1"/>
              <a:t>антарктична</a:t>
            </a:r>
            <a:r>
              <a:rPr lang="ru-RU" sz="2500" dirty="0"/>
              <a:t> </a:t>
            </a:r>
            <a:r>
              <a:rPr lang="ru-RU" sz="2500" dirty="0" err="1"/>
              <a:t>пустеля</a:t>
            </a:r>
            <a:r>
              <a:rPr lang="ru-RU" sz="2500" dirty="0"/>
              <a:t> і </a:t>
            </a:r>
            <a:r>
              <a:rPr lang="ru-RU" sz="2500" dirty="0" err="1"/>
              <a:t>льодовик</a:t>
            </a:r>
            <a:r>
              <a:rPr lang="ru-RU" sz="2500" dirty="0"/>
              <a:t>.</a:t>
            </a:r>
          </a:p>
        </p:txBody>
      </p:sp>
      <p:pic>
        <p:nvPicPr>
          <p:cNvPr id="8" name="Picture 2" descr="3d человечки лупа: стоковые картинки, бесплатные, роялти-фри фото 3d  человечки лупа | Depositphoto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75" t="13917" r="14408" b="24376"/>
          <a:stretch/>
        </p:blipFill>
        <p:spPr bwMode="auto">
          <a:xfrm>
            <a:off x="8734899" y="4305511"/>
            <a:ext cx="3304147" cy="245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C0FC85F-8C71-43B3-88EB-0B37CB82BD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85" y="1641348"/>
            <a:ext cx="5998566" cy="3575304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82993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24.03.2022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439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Тваринний і рослинний світ Антарктиди</a:t>
            </a:r>
          </a:p>
        </p:txBody>
      </p:sp>
      <p:pic>
        <p:nvPicPr>
          <p:cNvPr id="8" name="Picture 2" descr="3d человечки лупа: стоковые картинки, бесплатные, роялти-фри фото 3d  человечки лупа | Depositphoto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75" t="13917" r="14408" b="24376"/>
          <a:stretch/>
        </p:blipFill>
        <p:spPr bwMode="auto">
          <a:xfrm>
            <a:off x="9697522" y="5020056"/>
            <a:ext cx="2341524" cy="173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7C71D61-343E-4F3A-87E5-97D6F13F07A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t="16854"/>
          <a:stretch/>
        </p:blipFill>
        <p:spPr>
          <a:xfrm>
            <a:off x="171009" y="1329472"/>
            <a:ext cx="2134386" cy="2029968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07DC0E5-500E-4FD4-816C-8C120740D73E}"/>
              </a:ext>
            </a:extLst>
          </p:cNvPr>
          <p:cNvSpPr txBox="1"/>
          <p:nvPr/>
        </p:nvSpPr>
        <p:spPr>
          <a:xfrm>
            <a:off x="0" y="3275112"/>
            <a:ext cx="241935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Мохи та лишайники</a:t>
            </a:r>
            <a:endParaRPr lang="ru-RU" sz="25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9099C0-51B8-4337-90F7-EA9BA62A7947}"/>
              </a:ext>
            </a:extLst>
          </p:cNvPr>
          <p:cNvSpPr txBox="1"/>
          <p:nvPr/>
        </p:nvSpPr>
        <p:spPr>
          <a:xfrm>
            <a:off x="2603945" y="3429000"/>
            <a:ext cx="248488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uk-UA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Пінгвіни Аделі</a:t>
            </a:r>
            <a:endParaRPr lang="ru-RU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A7C43A-8A30-432F-98D7-055C2972F44E}"/>
              </a:ext>
            </a:extLst>
          </p:cNvPr>
          <p:cNvSpPr txBox="1"/>
          <p:nvPr/>
        </p:nvSpPr>
        <p:spPr>
          <a:xfrm>
            <a:off x="5893500" y="3429000"/>
            <a:ext cx="241935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uk-UA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Імператорські пінгвіни</a:t>
            </a:r>
            <a:endParaRPr lang="ru-RU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Пінгвіни Аделі: цікаві факти - Dovidka.biz.ua">
            <a:extLst>
              <a:ext uri="{FF2B5EF4-FFF2-40B4-BE49-F238E27FC236}">
                <a16:creationId xmlns:a16="http://schemas.microsoft.com/office/drawing/2014/main" id="{2AAAF89C-2026-4C2F-80FD-252E8DD71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945" y="1329472"/>
            <a:ext cx="2466975" cy="1847850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27EF82D-70C4-4BE5-A8B0-07A2609591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9470" y="1329472"/>
            <a:ext cx="3384014" cy="1847850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1AF68BCF-308B-4B3B-82EF-2D2183103BD0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052034" y="1326944"/>
            <a:ext cx="1850896" cy="2032496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E07BAA1-75B2-45DD-A855-566B42DB05C0}"/>
              </a:ext>
            </a:extLst>
          </p:cNvPr>
          <p:cNvSpPr txBox="1"/>
          <p:nvPr/>
        </p:nvSpPr>
        <p:spPr>
          <a:xfrm>
            <a:off x="8753484" y="3429000"/>
            <a:ext cx="241935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uk-UA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Білокровна</a:t>
            </a:r>
            <a:r>
              <a:rPr lang="uk-UA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щука</a:t>
            </a:r>
            <a:endParaRPr lang="ru-RU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A2B4058-E76C-493B-B51C-DFA5730E40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590" y="4388563"/>
            <a:ext cx="2649906" cy="1825491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A7507E7-BD44-4BBE-ACB7-33E781CA69F3}"/>
              </a:ext>
            </a:extLst>
          </p:cNvPr>
          <p:cNvSpPr txBox="1"/>
          <p:nvPr/>
        </p:nvSpPr>
        <p:spPr>
          <a:xfrm>
            <a:off x="258102" y="6178734"/>
            <a:ext cx="248488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uk-UA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Криль </a:t>
            </a:r>
            <a:endParaRPr lang="ru-RU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0C39328-2E2D-4663-888D-9D66979F50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36000" y="4388562"/>
            <a:ext cx="3196734" cy="1790171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B2159F9-34AF-41C9-9BED-24CA2EB8AD5A}"/>
              </a:ext>
            </a:extLst>
          </p:cNvPr>
          <p:cNvSpPr txBox="1"/>
          <p:nvPr/>
        </p:nvSpPr>
        <p:spPr>
          <a:xfrm>
            <a:off x="3408618" y="6214054"/>
            <a:ext cx="248488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uk-UA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Тюлень  </a:t>
            </a:r>
            <a:endParaRPr lang="ru-RU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Полное описание кашалота и образ его жизни в океанических просторах | Все о  животных">
            <a:extLst>
              <a:ext uri="{FF2B5EF4-FFF2-40B4-BE49-F238E27FC236}">
                <a16:creationId xmlns:a16="http://schemas.microsoft.com/office/drawing/2014/main" id="{A7603D6F-BC04-40E3-860C-0F3985533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960" y="4388561"/>
            <a:ext cx="2865631" cy="1796065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0017AE4-4318-4ECD-A1F9-F8DE23458E37}"/>
              </a:ext>
            </a:extLst>
          </p:cNvPr>
          <p:cNvSpPr txBox="1"/>
          <p:nvPr/>
        </p:nvSpPr>
        <p:spPr>
          <a:xfrm>
            <a:off x="6547006" y="6214054"/>
            <a:ext cx="248488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uk-UA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Кашалот   </a:t>
            </a:r>
            <a:endParaRPr lang="ru-RU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62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9" grpId="0"/>
      <p:bldP spid="23" grpId="0"/>
      <p:bldP spid="25" grpId="0"/>
      <p:bldP spid="27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321,629 Which Stock Photos | Free &amp;amp; Royalty-free Which Images |  Depositphoto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040" y="3078235"/>
            <a:ext cx="3633813" cy="363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24.03.2022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2760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Приймаємо рішення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89647" y="5654372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A74ECF9B-E536-4BC8-93AE-D463FC988223}"/>
              </a:ext>
            </a:extLst>
          </p:cNvPr>
          <p:cNvSpPr/>
          <p:nvPr/>
        </p:nvSpPr>
        <p:spPr>
          <a:xfrm>
            <a:off x="338328" y="1617360"/>
            <a:ext cx="8476488" cy="310896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500" dirty="0" err="1"/>
              <a:t>Припустіть</a:t>
            </a:r>
            <a:r>
              <a:rPr lang="ru-RU" sz="4500" dirty="0"/>
              <a:t>, </a:t>
            </a:r>
            <a:r>
              <a:rPr lang="ru-RU" sz="4500" dirty="0" err="1"/>
              <a:t>чому</a:t>
            </a:r>
            <a:r>
              <a:rPr lang="ru-RU" sz="4500" dirty="0"/>
              <a:t> </a:t>
            </a:r>
            <a:r>
              <a:rPr lang="ru-RU" sz="4500" dirty="0" err="1"/>
              <a:t>існує</a:t>
            </a:r>
            <a:r>
              <a:rPr lang="ru-RU" sz="4500" dirty="0"/>
              <a:t> заборона на </a:t>
            </a:r>
            <a:r>
              <a:rPr lang="ru-RU" sz="4500" dirty="0" err="1"/>
              <a:t>ввезення</a:t>
            </a:r>
            <a:r>
              <a:rPr lang="ru-RU" sz="4500" dirty="0"/>
              <a:t> собак до </a:t>
            </a:r>
            <a:r>
              <a:rPr lang="ru-RU" sz="4500" dirty="0" err="1"/>
              <a:t>Антарктиди</a:t>
            </a:r>
            <a:r>
              <a:rPr lang="ru-RU" sz="4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490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24.03.2022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0338" y="56757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2092502" y="1197609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1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325880" y="1786990"/>
            <a:ext cx="9271163" cy="505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Доповни речення. Дай відповідь на запитання.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3519" y="2395415"/>
            <a:ext cx="1179818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500" dirty="0"/>
              <a:t>Оазисами в Антарктиді називають ___________________________________________</a:t>
            </a:r>
          </a:p>
          <a:p>
            <a:r>
              <a:rPr lang="uk-UA" sz="2500" dirty="0"/>
              <a:t>_________________________________________________________________________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81200" y="6250253"/>
            <a:ext cx="210874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500" dirty="0"/>
              <a:t>буревісник</a:t>
            </a:r>
            <a:endParaRPr lang="ru-RU" sz="2500" dirty="0"/>
          </a:p>
        </p:txBody>
      </p:sp>
      <p:sp>
        <p:nvSpPr>
          <p:cNvPr id="23" name="TextBox 22"/>
          <p:cNvSpPr txBox="1"/>
          <p:nvPr/>
        </p:nvSpPr>
        <p:spPr>
          <a:xfrm>
            <a:off x="8107320" y="6241064"/>
            <a:ext cx="23447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500" dirty="0"/>
              <a:t>баклан 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23650" y="6716227"/>
            <a:ext cx="22088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3666634" y="6727307"/>
            <a:ext cx="22088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0615DF83-E57D-4939-BCA6-569B3C84D047}"/>
              </a:ext>
            </a:extLst>
          </p:cNvPr>
          <p:cNvCxnSpPr/>
          <p:nvPr/>
        </p:nvCxnSpPr>
        <p:spPr>
          <a:xfrm>
            <a:off x="6043881" y="6726690"/>
            <a:ext cx="22088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6CDE212A-C516-49EC-9BE1-BAC787F88D91}"/>
              </a:ext>
            </a:extLst>
          </p:cNvPr>
          <p:cNvCxnSpPr/>
          <p:nvPr/>
        </p:nvCxnSpPr>
        <p:spPr>
          <a:xfrm>
            <a:off x="8388167" y="6726690"/>
            <a:ext cx="22088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52B4865-B379-4878-AF00-DA982B0066A5}"/>
              </a:ext>
            </a:extLst>
          </p:cNvPr>
          <p:cNvSpPr txBox="1"/>
          <p:nvPr/>
        </p:nvSpPr>
        <p:spPr>
          <a:xfrm>
            <a:off x="3471740" y="6250253"/>
            <a:ext cx="23447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500" dirty="0"/>
              <a:t>пінгвіни Аделі</a:t>
            </a:r>
            <a:endParaRPr lang="ru-RU" sz="25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881A2A-BB82-4DB3-8DA0-3A27D78E8858}"/>
              </a:ext>
            </a:extLst>
          </p:cNvPr>
          <p:cNvSpPr txBox="1"/>
          <p:nvPr/>
        </p:nvSpPr>
        <p:spPr>
          <a:xfrm>
            <a:off x="5929953" y="6250253"/>
            <a:ext cx="23447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500" dirty="0"/>
              <a:t>поморник</a:t>
            </a:r>
            <a:endParaRPr lang="ru-RU" sz="2500" dirty="0"/>
          </a:p>
        </p:txBody>
      </p:sp>
      <p:sp>
        <p:nvSpPr>
          <p:cNvPr id="6" name="TextBox 5"/>
          <p:cNvSpPr txBox="1"/>
          <p:nvPr/>
        </p:nvSpPr>
        <p:spPr>
          <a:xfrm>
            <a:off x="240296" y="2353909"/>
            <a:ext cx="115755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/>
              <a:t>                                                                   </a:t>
            </a:r>
            <a:r>
              <a:rPr lang="ru-RU" sz="2500" dirty="0" err="1"/>
              <a:t>ділянки</a:t>
            </a:r>
            <a:r>
              <a:rPr lang="ru-RU" sz="2500" dirty="0"/>
              <a:t> </a:t>
            </a:r>
            <a:r>
              <a:rPr lang="ru-RU" sz="2500" dirty="0" err="1"/>
              <a:t>поверхні</a:t>
            </a:r>
            <a:r>
              <a:rPr lang="ru-RU" sz="2500" dirty="0"/>
              <a:t> </a:t>
            </a:r>
            <a:r>
              <a:rPr lang="ru-RU" sz="2500" dirty="0" err="1"/>
              <a:t>Антарктиди</a:t>
            </a:r>
            <a:r>
              <a:rPr lang="ru-RU" sz="2500" dirty="0"/>
              <a:t>, не </a:t>
            </a:r>
            <a:r>
              <a:rPr lang="ru-RU" sz="2500" dirty="0" err="1"/>
              <a:t>вкриті</a:t>
            </a:r>
            <a:r>
              <a:rPr lang="ru-RU" sz="2500" dirty="0"/>
              <a:t> </a:t>
            </a:r>
            <a:r>
              <a:rPr lang="ru-RU" sz="2500" dirty="0" err="1"/>
              <a:t>кригою</a:t>
            </a:r>
            <a:r>
              <a:rPr lang="ru-RU" sz="2500" dirty="0"/>
              <a:t> і на </a:t>
            </a:r>
            <a:r>
              <a:rPr lang="ru-RU" sz="2500" dirty="0" err="1"/>
              <a:t>яких</a:t>
            </a:r>
            <a:r>
              <a:rPr lang="ru-RU" sz="2500" dirty="0"/>
              <a:t> </a:t>
            </a:r>
            <a:r>
              <a:rPr lang="ru-RU" sz="2500" dirty="0" err="1"/>
              <a:t>існує</a:t>
            </a:r>
            <a:r>
              <a:rPr lang="ru-RU" sz="2500" dirty="0"/>
              <a:t> </a:t>
            </a:r>
            <a:r>
              <a:rPr lang="ru-RU" sz="2500" dirty="0" err="1"/>
              <a:t>певний</a:t>
            </a:r>
            <a:r>
              <a:rPr lang="ru-RU" sz="2500" dirty="0"/>
              <a:t> </a:t>
            </a:r>
            <a:r>
              <a:rPr lang="ru-RU" sz="2500" dirty="0" err="1"/>
              <a:t>різновид</a:t>
            </a:r>
            <a:r>
              <a:rPr lang="ru-RU" sz="2500" dirty="0"/>
              <a:t> </a:t>
            </a:r>
            <a:r>
              <a:rPr lang="ru-RU" sz="2500" dirty="0" err="1"/>
              <a:t>високоорганізованого</a:t>
            </a:r>
            <a:r>
              <a:rPr lang="ru-RU" sz="2500" dirty="0"/>
              <a:t> </a:t>
            </a:r>
            <a:r>
              <a:rPr lang="ru-RU" sz="2500" dirty="0" err="1"/>
              <a:t>життя</a:t>
            </a:r>
            <a:r>
              <a:rPr lang="ru-RU" sz="2500" dirty="0"/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475B1D-8E1D-493A-B068-DCFA2BB244EE}"/>
              </a:ext>
            </a:extLst>
          </p:cNvPr>
          <p:cNvSpPr txBox="1"/>
          <p:nvPr/>
        </p:nvSpPr>
        <p:spPr>
          <a:xfrm>
            <a:off x="196907" y="3225838"/>
            <a:ext cx="1179818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500" dirty="0"/>
              <a:t>На якому материку ще можна зустріти оазиси? ________________________________</a:t>
            </a:r>
          </a:p>
          <a:p>
            <a:r>
              <a:rPr lang="uk-UA" sz="2500" dirty="0"/>
              <a:t>_________________________________________________________________________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CD667A-AB3C-4649-A6FE-208ECB70B0FA}"/>
              </a:ext>
            </a:extLst>
          </p:cNvPr>
          <p:cNvSpPr txBox="1"/>
          <p:nvPr/>
        </p:nvSpPr>
        <p:spPr>
          <a:xfrm>
            <a:off x="240295" y="3234794"/>
            <a:ext cx="115755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/>
              <a:t>                                                                                          </a:t>
            </a:r>
            <a:r>
              <a:rPr lang="ru-RU" sz="2500" dirty="0" err="1"/>
              <a:t>Оазиси</a:t>
            </a:r>
            <a:r>
              <a:rPr lang="ru-RU" sz="2500" dirty="0"/>
              <a:t> </a:t>
            </a:r>
            <a:r>
              <a:rPr lang="ru-RU" sz="2500" dirty="0" err="1"/>
              <a:t>можна</a:t>
            </a:r>
            <a:r>
              <a:rPr lang="ru-RU" sz="2500" dirty="0"/>
              <a:t> </a:t>
            </a:r>
            <a:r>
              <a:rPr lang="ru-RU" sz="2500" dirty="0" err="1"/>
              <a:t>зустріти</a:t>
            </a:r>
            <a:r>
              <a:rPr lang="ru-RU" sz="2500" dirty="0"/>
              <a:t> в </a:t>
            </a:r>
            <a:r>
              <a:rPr lang="ru-RU" sz="2500" dirty="0" err="1"/>
              <a:t>Антарктиді</a:t>
            </a:r>
            <a:r>
              <a:rPr lang="ru-RU" sz="2500" dirty="0"/>
              <a:t> та </a:t>
            </a:r>
            <a:r>
              <a:rPr lang="ru-RU" sz="2500" dirty="0" err="1"/>
              <a:t>Африці</a:t>
            </a:r>
            <a:r>
              <a:rPr lang="ru-RU" sz="2500" dirty="0"/>
              <a:t>.</a:t>
            </a:r>
          </a:p>
        </p:txBody>
      </p:sp>
      <p:sp>
        <p:nvSpPr>
          <p:cNvPr id="26" name="Скругленный прямоугольник 1">
            <a:extLst>
              <a:ext uri="{FF2B5EF4-FFF2-40B4-BE49-F238E27FC236}">
                <a16:creationId xmlns:a16="http://schemas.microsoft.com/office/drawing/2014/main" id="{2AF1F6D9-0B18-47A1-A34B-5AA3D274BB4D}"/>
              </a:ext>
            </a:extLst>
          </p:cNvPr>
          <p:cNvSpPr/>
          <p:nvPr/>
        </p:nvSpPr>
        <p:spPr>
          <a:xfrm>
            <a:off x="2092502" y="4036001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2</a:t>
            </a:r>
          </a:p>
        </p:txBody>
      </p:sp>
      <p:sp>
        <p:nvSpPr>
          <p:cNvPr id="28" name="Скругленный прямоугольник 8">
            <a:extLst>
              <a:ext uri="{FF2B5EF4-FFF2-40B4-BE49-F238E27FC236}">
                <a16:creationId xmlns:a16="http://schemas.microsoft.com/office/drawing/2014/main" id="{80D0A1AE-62E5-4ECA-B07D-747CC393F16C}"/>
              </a:ext>
            </a:extLst>
          </p:cNvPr>
          <p:cNvSpPr/>
          <p:nvPr/>
        </p:nvSpPr>
        <p:spPr>
          <a:xfrm>
            <a:off x="1325880" y="4625382"/>
            <a:ext cx="9271163" cy="505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Яких птахів Антарктиди ти знаєш? Підпиши.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0CCEFF3B-F98A-4614-AD9E-218A17AEA0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069" y="5768802"/>
            <a:ext cx="1959593" cy="94452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DCA6F5B-1B90-4662-98CB-C39EDF2DCD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052" y="5207210"/>
            <a:ext cx="1649008" cy="1099683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90D9153-4BF0-4460-BEB7-6EC632B8817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412" y="5202218"/>
            <a:ext cx="1649008" cy="1066058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9DFD828-3687-49EB-8381-FF287434705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5202218"/>
            <a:ext cx="1800874" cy="1068715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6793BF3E-81D2-4988-8B23-E6BBD8B0BA4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78" r="27076" b="14318"/>
          <a:stretch/>
        </p:blipFill>
        <p:spPr>
          <a:xfrm>
            <a:off x="1629451" y="5197656"/>
            <a:ext cx="1264485" cy="1052597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4719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34" grpId="0"/>
      <p:bldP spid="35" grpId="0"/>
      <p:bldP spid="6" grpId="0"/>
      <p:bldP spid="25" grpId="0"/>
      <p:bldP spid="26" grpId="0" animBg="1"/>
      <p:bldP spid="28" grpId="0" animBg="1"/>
    </p:bldLst>
  </p:timing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6847</TotalTime>
  <Words>453</Words>
  <Application>Microsoft Office PowerPoint</Application>
  <PresentationFormat>Широкоэкранный</PresentationFormat>
  <Paragraphs>123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Monotype Corsiva</vt:lpstr>
      <vt:lpstr>Times New Roman</vt:lpstr>
      <vt:lpstr>1_Тема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2045</cp:revision>
  <dcterms:created xsi:type="dcterms:W3CDTF">2018-01-05T16:38:53Z</dcterms:created>
  <dcterms:modified xsi:type="dcterms:W3CDTF">2022-03-23T20:16:51Z</dcterms:modified>
</cp:coreProperties>
</file>