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0" r:id="rId4"/>
    <p:sldId id="261" r:id="rId5"/>
    <p:sldId id="263" r:id="rId6"/>
    <p:sldId id="26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3" d="100"/>
          <a:sy n="73" d="100"/>
        </p:scale>
        <p:origin x="-129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4D12-BA98-41B1-B0D4-3FDB9BB6BB5F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7E02-A8E1-42CD-B5FC-EB80AF9488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4D12-BA98-41B1-B0D4-3FDB9BB6BB5F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7E02-A8E1-42CD-B5FC-EB80AF9488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4D12-BA98-41B1-B0D4-3FDB9BB6BB5F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7E02-A8E1-42CD-B5FC-EB80AF9488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4D12-BA98-41B1-B0D4-3FDB9BB6BB5F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7E02-A8E1-42CD-B5FC-EB80AF9488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4D12-BA98-41B1-B0D4-3FDB9BB6BB5F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7E02-A8E1-42CD-B5FC-EB80AF9488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4D12-BA98-41B1-B0D4-3FDB9BB6BB5F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7E02-A8E1-42CD-B5FC-EB80AF9488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4D12-BA98-41B1-B0D4-3FDB9BB6BB5F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7E02-A8E1-42CD-B5FC-EB80AF9488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4D12-BA98-41B1-B0D4-3FDB9BB6BB5F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7E02-A8E1-42CD-B5FC-EB80AF9488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4D12-BA98-41B1-B0D4-3FDB9BB6BB5F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7E02-A8E1-42CD-B5FC-EB80AF9488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4D12-BA98-41B1-B0D4-3FDB9BB6BB5F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7E02-A8E1-42CD-B5FC-EB80AF9488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4D12-BA98-41B1-B0D4-3FDB9BB6BB5F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7E02-A8E1-42CD-B5FC-EB80AF9488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4D12-BA98-41B1-B0D4-3FDB9BB6BB5F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7E02-A8E1-42CD-B5FC-EB80AF9488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298" y="2132856"/>
            <a:ext cx="8318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>
                <a:solidFill>
                  <a:srgbClr val="0070C0"/>
                </a:solidFill>
              </a:rPr>
              <a:t>Задачі на всі дії з десятковими дробами </a:t>
            </a:r>
            <a:endParaRPr lang="ru-RU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412776"/>
            <a:ext cx="45961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uk-UA" sz="32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2,7  </a:t>
            </a:r>
            <a:r>
              <a:rPr lang="uk-UA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( 0,02у + 1,4 ) = 4,32</a:t>
            </a:r>
            <a:r>
              <a:rPr lang="uk-UA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77808" y="2276872"/>
            <a:ext cx="3851920" cy="25922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0,02у + 1,4 = 4,32 : 2,7;</a:t>
            </a:r>
          </a:p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0,02у + 1,4 = 1,6;</a:t>
            </a:r>
          </a:p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0,02у = 1,6 – 1,4;</a:t>
            </a:r>
          </a:p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0,02у  = 0,2;</a:t>
            </a:r>
          </a:p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у = 0,2 : 0,02;</a:t>
            </a:r>
          </a:p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у = 10.</a:t>
            </a:r>
          </a:p>
          <a:p>
            <a:pPr algn="ctr"/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13699"/>
              </p:ext>
            </p:extLst>
          </p:nvPr>
        </p:nvGraphicFramePr>
        <p:xfrm>
          <a:off x="5652120" y="2276872"/>
          <a:ext cx="1872205" cy="1867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346894">
                <a:tc>
                  <a:txBody>
                    <a:bodyPr/>
                    <a:lstStyle/>
                    <a:p>
                      <a:r>
                        <a:rPr lang="uk-UA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3,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1174"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1,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751"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751"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75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7808" y="548680"/>
            <a:ext cx="3415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C00000"/>
                </a:solidFill>
              </a:rPr>
              <a:t>Розв'язати рівняння:</a:t>
            </a:r>
            <a:endParaRPr lang="ru-R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2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accent4">
                    <a:lumMod val="75000"/>
                  </a:schemeClr>
                </a:solidFill>
              </a:rPr>
              <a:t>Задача </a:t>
            </a:r>
            <a:r>
              <a:rPr lang="uk-UA" sz="2400" b="1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001" y="1000108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C00000"/>
                </a:solidFill>
              </a:rPr>
              <a:t>Купили 3,8кг вишень за ціною 4,25грн і 5,4кг суниць. Вся покупка коштувала 53,14грн. Знайти ціну суниць.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3198167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2060"/>
                </a:solidFill>
              </a:rPr>
              <a:t>Розв</a:t>
            </a:r>
            <a:r>
              <a:rPr lang="en-US" sz="2400" b="1" dirty="0" smtClean="0">
                <a:solidFill>
                  <a:srgbClr val="002060"/>
                </a:solidFill>
              </a:rPr>
              <a:t>’</a:t>
            </a:r>
            <a:r>
              <a:rPr lang="uk-UA" sz="2400" b="1" dirty="0" err="1" smtClean="0">
                <a:solidFill>
                  <a:srgbClr val="002060"/>
                </a:solidFill>
              </a:rPr>
              <a:t>язання</a:t>
            </a:r>
            <a:r>
              <a:rPr lang="uk-UA" sz="2400" b="1" dirty="0" smtClean="0">
                <a:solidFill>
                  <a:srgbClr val="002060"/>
                </a:solidFill>
              </a:rPr>
              <a:t>: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720" y="3643314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pc="100" dirty="0" smtClean="0">
                <a:solidFill>
                  <a:srgbClr val="002060"/>
                </a:solidFill>
              </a:rPr>
              <a:t>1) 4,25·3,8=16,15(</a:t>
            </a:r>
            <a:r>
              <a:rPr lang="uk-UA" sz="2400" spc="100" dirty="0" err="1" smtClean="0">
                <a:solidFill>
                  <a:srgbClr val="002060"/>
                </a:solidFill>
              </a:rPr>
              <a:t>грн</a:t>
            </a:r>
            <a:r>
              <a:rPr lang="uk-UA" sz="2400" spc="100" dirty="0" smtClean="0">
                <a:solidFill>
                  <a:srgbClr val="002060"/>
                </a:solidFill>
              </a:rPr>
              <a:t>) – вартість вишень;</a:t>
            </a:r>
            <a:endParaRPr lang="ru-RU" sz="2400" spc="100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720" y="2071678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002060"/>
                </a:solidFill>
              </a:rPr>
              <a:t>                    Маса</a:t>
            </a:r>
            <a:r>
              <a:rPr lang="en-US" sz="2400" dirty="0" smtClean="0">
                <a:solidFill>
                  <a:srgbClr val="002060"/>
                </a:solidFill>
              </a:rPr>
              <a:t>            </a:t>
            </a:r>
            <a:r>
              <a:rPr lang="uk-UA" sz="2400" dirty="0" smtClean="0">
                <a:solidFill>
                  <a:srgbClr val="002060"/>
                </a:solidFill>
              </a:rPr>
              <a:t>Ціна</a:t>
            </a:r>
            <a:r>
              <a:rPr lang="en-US" sz="2400" dirty="0" smtClean="0">
                <a:solidFill>
                  <a:srgbClr val="002060"/>
                </a:solidFill>
              </a:rPr>
              <a:t>            </a:t>
            </a:r>
            <a:r>
              <a:rPr lang="uk-UA" sz="2400" dirty="0" smtClean="0">
                <a:solidFill>
                  <a:srgbClr val="002060"/>
                </a:solidFill>
              </a:rPr>
              <a:t>Вартість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uk-UA" sz="2400" dirty="0" smtClean="0">
                <a:solidFill>
                  <a:srgbClr val="002060"/>
                </a:solidFill>
              </a:rPr>
              <a:t>Вишні     3,8кг              4,25грн          ?</a:t>
            </a:r>
            <a:r>
              <a:rPr lang="uk-UA" sz="2400" dirty="0" err="1" smtClean="0">
                <a:solidFill>
                  <a:srgbClr val="002060"/>
                </a:solidFill>
              </a:rPr>
              <a:t>грн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uk-UA" sz="2400" dirty="0" smtClean="0">
                <a:solidFill>
                  <a:srgbClr val="002060"/>
                </a:solidFill>
              </a:rPr>
              <a:t>Суниці    5,4кг                ?</a:t>
            </a:r>
            <a:r>
              <a:rPr lang="uk-UA" sz="2400" dirty="0" err="1" smtClean="0">
                <a:solidFill>
                  <a:srgbClr val="002060"/>
                </a:solidFill>
              </a:rPr>
              <a:t>грн</a:t>
            </a:r>
            <a:r>
              <a:rPr lang="uk-UA" sz="2400" dirty="0" smtClean="0">
                <a:solidFill>
                  <a:srgbClr val="002060"/>
                </a:solidFill>
              </a:rPr>
              <a:t>              ?</a:t>
            </a:r>
            <a:r>
              <a:rPr lang="uk-UA" sz="2400" dirty="0" err="1" smtClean="0">
                <a:solidFill>
                  <a:srgbClr val="002060"/>
                </a:solidFill>
              </a:rPr>
              <a:t>грн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6446" y="2571744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</a:rPr>
              <a:t>53,14грн</a:t>
            </a:r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720" y="4214818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pc="100" dirty="0" smtClean="0">
                <a:solidFill>
                  <a:srgbClr val="002060"/>
                </a:solidFill>
              </a:rPr>
              <a:t>2) 53,14-16,15=36,99 (</a:t>
            </a:r>
            <a:r>
              <a:rPr lang="uk-UA" sz="2400" spc="100" dirty="0" err="1" smtClean="0">
                <a:solidFill>
                  <a:srgbClr val="002060"/>
                </a:solidFill>
              </a:rPr>
              <a:t>грн</a:t>
            </a:r>
            <a:r>
              <a:rPr lang="uk-UA" sz="2400" spc="100" dirty="0" smtClean="0">
                <a:solidFill>
                  <a:srgbClr val="002060"/>
                </a:solidFill>
              </a:rPr>
              <a:t>) – вартість суниць;</a:t>
            </a:r>
            <a:endParaRPr lang="ru-RU" sz="2400" spc="100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720" y="4714884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pc="100" dirty="0" smtClean="0">
                <a:solidFill>
                  <a:srgbClr val="002060"/>
                </a:solidFill>
              </a:rPr>
              <a:t>3) 36,99:5,4=6,85(</a:t>
            </a:r>
            <a:r>
              <a:rPr lang="uk-UA" sz="2400" spc="100" dirty="0" err="1" smtClean="0">
                <a:solidFill>
                  <a:srgbClr val="002060"/>
                </a:solidFill>
              </a:rPr>
              <a:t>грн</a:t>
            </a:r>
            <a:r>
              <a:rPr lang="uk-UA" sz="2400" spc="100" dirty="0" smtClean="0">
                <a:solidFill>
                  <a:srgbClr val="002060"/>
                </a:solidFill>
              </a:rPr>
              <a:t>)</a:t>
            </a:r>
            <a:endParaRPr lang="ru-RU" sz="2400" spc="100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20" y="5143512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002060"/>
                </a:solidFill>
              </a:rPr>
              <a:t>Відповідь. Ціна суниць 6,85грн.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5715008" y="2500306"/>
            <a:ext cx="142876" cy="642942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accent4">
                    <a:lumMod val="75000"/>
                  </a:schemeClr>
                </a:solidFill>
              </a:rPr>
              <a:t>Задача </a:t>
            </a:r>
            <a:r>
              <a:rPr lang="uk-UA" sz="2400" b="1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001" y="1000108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C00000"/>
                </a:solidFill>
              </a:rPr>
              <a:t>З одного міста в одному напрямі одночасно виїхали два мотоциклісти. Один з них їхав зі швидкістю 72,4км/</a:t>
            </a:r>
            <a:r>
              <a:rPr lang="uk-UA" sz="2400" dirty="0" err="1" smtClean="0">
                <a:solidFill>
                  <a:srgbClr val="C00000"/>
                </a:solidFill>
              </a:rPr>
              <a:t>год</a:t>
            </a:r>
            <a:r>
              <a:rPr lang="uk-UA" sz="2400" dirty="0" smtClean="0">
                <a:solidFill>
                  <a:srgbClr val="C00000"/>
                </a:solidFill>
              </a:rPr>
              <a:t>, а другий – 63,8км/год. Яка відстань буде між ними через 1,2год після початку руху?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3643314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2060"/>
                </a:solidFill>
              </a:rPr>
              <a:t>Розв</a:t>
            </a:r>
            <a:r>
              <a:rPr lang="en-US" sz="2400" b="1" dirty="0" smtClean="0">
                <a:solidFill>
                  <a:srgbClr val="002060"/>
                </a:solidFill>
              </a:rPr>
              <a:t>’</a:t>
            </a:r>
            <a:r>
              <a:rPr lang="uk-UA" sz="2400" b="1" dirty="0" err="1" smtClean="0">
                <a:solidFill>
                  <a:srgbClr val="002060"/>
                </a:solidFill>
              </a:rPr>
              <a:t>язання</a:t>
            </a:r>
            <a:r>
              <a:rPr lang="uk-UA" sz="2400" b="1" dirty="0" smtClean="0">
                <a:solidFill>
                  <a:srgbClr val="002060"/>
                </a:solidFill>
              </a:rPr>
              <a:t>: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720" y="4071942"/>
            <a:ext cx="885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pc="100" dirty="0" smtClean="0">
                <a:solidFill>
                  <a:srgbClr val="002060"/>
                </a:solidFill>
              </a:rPr>
              <a:t>1) 72,4-63,8=8,6(км/год) </a:t>
            </a:r>
            <a:r>
              <a:rPr lang="uk-UA" sz="2400" spc="80" dirty="0" smtClean="0">
                <a:solidFill>
                  <a:srgbClr val="002060"/>
                </a:solidFill>
              </a:rPr>
              <a:t>– </a:t>
            </a:r>
            <a:r>
              <a:rPr lang="uk-UA" sz="2400" spc="80" dirty="0" smtClean="0">
                <a:solidFill>
                  <a:srgbClr val="002060"/>
                </a:solidFill>
              </a:rPr>
              <a:t>швидкість віддалення</a:t>
            </a:r>
            <a:endParaRPr lang="ru-RU" sz="2400" spc="8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2330" y="3286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?км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720" y="4500570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pc="100" dirty="0" smtClean="0">
                <a:solidFill>
                  <a:srgbClr val="002060"/>
                </a:solidFill>
              </a:rPr>
              <a:t>2) 8,6·1,2=10,32(км) </a:t>
            </a:r>
            <a:endParaRPr lang="ru-RU" sz="2400" spc="100" dirty="0">
              <a:solidFill>
                <a:srgbClr val="002060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28860" y="3071810"/>
            <a:ext cx="5715040" cy="1588"/>
          </a:xfrm>
          <a:prstGeom prst="line">
            <a:avLst/>
          </a:prstGeom>
          <a:ln w="28575">
            <a:solidFill>
              <a:srgbClr val="99663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428860" y="2773916"/>
            <a:ext cx="2000264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28860" y="24167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72,4км/</a:t>
            </a:r>
            <a:r>
              <a:rPr lang="uk-UA" dirty="0" err="1" smtClean="0"/>
              <a:t>год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2428860" y="3584018"/>
            <a:ext cx="1571636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28860" y="32861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63,8км/</a:t>
            </a:r>
            <a:r>
              <a:rPr lang="uk-UA" dirty="0" err="1" smtClean="0"/>
              <a:t>год</a:t>
            </a:r>
            <a:endParaRPr lang="ru-RU" dirty="0"/>
          </a:p>
        </p:txBody>
      </p:sp>
      <p:grpSp>
        <p:nvGrpSpPr>
          <p:cNvPr id="44" name="Группа 43"/>
          <p:cNvGrpSpPr/>
          <p:nvPr/>
        </p:nvGrpSpPr>
        <p:grpSpPr>
          <a:xfrm>
            <a:off x="8143900" y="2643182"/>
            <a:ext cx="143670" cy="429422"/>
            <a:chOff x="6714346" y="2643182"/>
            <a:chExt cx="143670" cy="429422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 rot="5400000">
              <a:off x="6500032" y="2857496"/>
              <a:ext cx="429422" cy="79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rot="16200000" flipH="1">
              <a:off x="6715140" y="2643182"/>
              <a:ext cx="142876" cy="14287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6715140" y="2786058"/>
              <a:ext cx="142876" cy="14287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7643834" y="228599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</a:t>
            </a:r>
            <a:r>
              <a:rPr lang="uk-UA" dirty="0" smtClean="0"/>
              <a:t>,2год</a:t>
            </a:r>
            <a:endParaRPr lang="ru-RU" dirty="0"/>
          </a:p>
        </p:txBody>
      </p:sp>
      <p:sp>
        <p:nvSpPr>
          <p:cNvPr id="46" name="Левая фигурная скобка 45"/>
          <p:cNvSpPr/>
          <p:nvPr/>
        </p:nvSpPr>
        <p:spPr>
          <a:xfrm rot="16200000">
            <a:off x="7250925" y="2464588"/>
            <a:ext cx="214314" cy="1571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Левая фигурная скобка 46"/>
          <p:cNvSpPr/>
          <p:nvPr/>
        </p:nvSpPr>
        <p:spPr>
          <a:xfrm rot="16200000">
            <a:off x="4393405" y="1178703"/>
            <a:ext cx="214314" cy="41434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Левая фигурная скобка 47"/>
          <p:cNvSpPr/>
          <p:nvPr/>
        </p:nvSpPr>
        <p:spPr>
          <a:xfrm rot="5400000">
            <a:off x="5179223" y="35695"/>
            <a:ext cx="214314" cy="5715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14282" y="4929198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002060"/>
                </a:solidFill>
              </a:rPr>
              <a:t>Відповідь. Відстань між мотоциклістами буде 10,32км.</a:t>
            </a:r>
            <a:endParaRPr lang="ru-RU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642918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002060"/>
                </a:solidFill>
              </a:rPr>
              <a:t>Задача </a:t>
            </a:r>
            <a:r>
              <a:rPr lang="uk-UA" sz="2400" b="1" dirty="0" smtClean="0">
                <a:solidFill>
                  <a:srgbClr val="002060"/>
                </a:solidFill>
              </a:rPr>
              <a:t>3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001" y="1000108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C00000"/>
                </a:solidFill>
              </a:rPr>
              <a:t>Власна швидкість катера 25,1км/</a:t>
            </a:r>
            <a:r>
              <a:rPr lang="uk-UA" sz="2400" dirty="0" err="1" smtClean="0">
                <a:solidFill>
                  <a:srgbClr val="C00000"/>
                </a:solidFill>
              </a:rPr>
              <a:t>год</a:t>
            </a:r>
            <a:r>
              <a:rPr lang="uk-UA" sz="2400" dirty="0" smtClean="0">
                <a:solidFill>
                  <a:srgbClr val="C00000"/>
                </a:solidFill>
              </a:rPr>
              <a:t>, швидкість течії річки 2,2км/год. Катер проплив 4,2год за течією річки та 2,4год проти течії річки. Який шлях подолав катер за весь час?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282" y="221455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2060"/>
                </a:solidFill>
              </a:rPr>
              <a:t>Розв</a:t>
            </a:r>
            <a:r>
              <a:rPr lang="en-US" sz="2400" b="1" dirty="0" smtClean="0">
                <a:solidFill>
                  <a:srgbClr val="002060"/>
                </a:solidFill>
              </a:rPr>
              <a:t>’</a:t>
            </a:r>
            <a:r>
              <a:rPr lang="uk-UA" sz="2400" b="1" dirty="0" err="1" smtClean="0">
                <a:solidFill>
                  <a:srgbClr val="002060"/>
                </a:solidFill>
              </a:rPr>
              <a:t>язання</a:t>
            </a:r>
            <a:r>
              <a:rPr lang="uk-UA" sz="2400" b="1" dirty="0" smtClean="0">
                <a:solidFill>
                  <a:srgbClr val="002060"/>
                </a:solidFill>
              </a:rPr>
              <a:t>: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720" y="2714620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pc="100" dirty="0" smtClean="0">
                <a:solidFill>
                  <a:srgbClr val="002060"/>
                </a:solidFill>
              </a:rPr>
              <a:t>1) 25,1+2,2=27,3(км/</a:t>
            </a:r>
            <a:r>
              <a:rPr lang="uk-UA" sz="2400" spc="100" dirty="0" err="1" smtClean="0">
                <a:solidFill>
                  <a:srgbClr val="002060"/>
                </a:solidFill>
              </a:rPr>
              <a:t>год</a:t>
            </a:r>
            <a:r>
              <a:rPr lang="uk-UA" sz="2400" spc="100" dirty="0" smtClean="0">
                <a:solidFill>
                  <a:srgbClr val="002060"/>
                </a:solidFill>
              </a:rPr>
              <a:t>) – швидкість катера за течією;</a:t>
            </a:r>
            <a:endParaRPr lang="ru-RU" sz="2400" spc="100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20" y="4214818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pc="100" dirty="0" smtClean="0">
                <a:solidFill>
                  <a:srgbClr val="002060"/>
                </a:solidFill>
              </a:rPr>
              <a:t>4) 22,9·2,4=54,96(км) – відстань проти течії річки;</a:t>
            </a:r>
            <a:endParaRPr lang="ru-RU" sz="2400" spc="100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720" y="4714884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pc="100" dirty="0" smtClean="0">
                <a:solidFill>
                  <a:srgbClr val="002060"/>
                </a:solidFill>
              </a:rPr>
              <a:t>5) 114,66+54,96=169,62(км)</a:t>
            </a:r>
            <a:endParaRPr lang="ru-RU" sz="2400" spc="100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20" y="5143512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002060"/>
                </a:solidFill>
              </a:rPr>
              <a:t>Відповідь. Катер пройшов 169,62км.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5720" y="3198167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pc="100" dirty="0" smtClean="0">
                <a:solidFill>
                  <a:srgbClr val="002060"/>
                </a:solidFill>
              </a:rPr>
              <a:t>2) 25,1-2,2=22,9(км/</a:t>
            </a:r>
            <a:r>
              <a:rPr lang="uk-UA" sz="2400" spc="100" dirty="0" err="1" smtClean="0">
                <a:solidFill>
                  <a:srgbClr val="002060"/>
                </a:solidFill>
              </a:rPr>
              <a:t>год</a:t>
            </a:r>
            <a:r>
              <a:rPr lang="uk-UA" sz="2400" spc="100" dirty="0" smtClean="0">
                <a:solidFill>
                  <a:srgbClr val="002060"/>
                </a:solidFill>
              </a:rPr>
              <a:t>) – швидкість катера проти течії;</a:t>
            </a:r>
            <a:endParaRPr lang="ru-RU" sz="2400" spc="100" dirty="0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5720" y="3714752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pc="100" dirty="0" smtClean="0">
                <a:solidFill>
                  <a:srgbClr val="002060"/>
                </a:solidFill>
              </a:rPr>
              <a:t>3) 27,3·4,2=114,66 (км) – відстань за течією річки;</a:t>
            </a:r>
            <a:endParaRPr lang="ru-RU" sz="2400" spc="1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5" grpId="0"/>
      <p:bldP spid="36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98" y="2132856"/>
            <a:ext cx="8318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>
                <a:solidFill>
                  <a:srgbClr val="002060"/>
                </a:solidFill>
              </a:rPr>
              <a:t>Домашн</a:t>
            </a:r>
            <a:r>
              <a:rPr lang="uk-UA" sz="4400" b="1" dirty="0" smtClean="0">
                <a:solidFill>
                  <a:srgbClr val="002060"/>
                </a:solidFill>
              </a:rPr>
              <a:t>є завдання:</a:t>
            </a:r>
          </a:p>
          <a:p>
            <a:pPr algn="ctr"/>
            <a:r>
              <a:rPr lang="uk-UA" sz="4400" b="1" dirty="0" smtClean="0">
                <a:solidFill>
                  <a:srgbClr val="002060"/>
                </a:solidFill>
              </a:rPr>
              <a:t>№1647(1,2,3), 1651.</a:t>
            </a:r>
            <a:endParaRPr lang="ru-RU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0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359</TotalTime>
  <Words>303</Words>
  <Application>Microsoft Office PowerPoint</Application>
  <PresentationFormat>Экран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admin</cp:lastModifiedBy>
  <cp:revision>26</cp:revision>
  <dcterms:created xsi:type="dcterms:W3CDTF">2020-04-04T16:38:19Z</dcterms:created>
  <dcterms:modified xsi:type="dcterms:W3CDTF">2022-04-30T13:46:09Z</dcterms:modified>
</cp:coreProperties>
</file>