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1696" r:id="rId3"/>
    <p:sldId id="2332" r:id="rId4"/>
    <p:sldId id="2426" r:id="rId5"/>
    <p:sldId id="2427" r:id="rId6"/>
    <p:sldId id="2428" r:id="rId7"/>
    <p:sldId id="2429" r:id="rId8"/>
    <p:sldId id="2430" r:id="rId9"/>
    <p:sldId id="2431" r:id="rId10"/>
    <p:sldId id="2265" r:id="rId11"/>
    <p:sldId id="2432" r:id="rId12"/>
    <p:sldId id="888" r:id="rId13"/>
    <p:sldId id="2357" r:id="rId14"/>
    <p:sldId id="2433" r:id="rId15"/>
    <p:sldId id="2434" r:id="rId16"/>
    <p:sldId id="2284" r:id="rId17"/>
    <p:sldId id="2385" r:id="rId18"/>
    <p:sldId id="2435" r:id="rId19"/>
    <p:sldId id="2436" r:id="rId20"/>
    <p:sldId id="2437" r:id="rId21"/>
    <p:sldId id="2267" r:id="rId22"/>
    <p:sldId id="2438" r:id="rId23"/>
    <p:sldId id="2361" r:id="rId24"/>
    <p:sldId id="2367" r:id="rId25"/>
    <p:sldId id="2439" r:id="rId26"/>
    <p:sldId id="2375" r:id="rId27"/>
    <p:sldId id="2440" r:id="rId28"/>
    <p:sldId id="965" r:id="rId29"/>
    <p:sldId id="2277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332"/>
            <p14:sldId id="2426"/>
            <p14:sldId id="2427"/>
            <p14:sldId id="2428"/>
            <p14:sldId id="2429"/>
            <p14:sldId id="2430"/>
            <p14:sldId id="2431"/>
            <p14:sldId id="2265"/>
            <p14:sldId id="2432"/>
            <p14:sldId id="888"/>
            <p14:sldId id="2357"/>
            <p14:sldId id="2433"/>
            <p14:sldId id="2434"/>
            <p14:sldId id="2284"/>
            <p14:sldId id="2385"/>
            <p14:sldId id="2435"/>
            <p14:sldId id="2436"/>
            <p14:sldId id="2437"/>
            <p14:sldId id="2267"/>
            <p14:sldId id="2438"/>
            <p14:sldId id="2361"/>
            <p14:sldId id="2367"/>
            <p14:sldId id="2439"/>
            <p14:sldId id="2375"/>
            <p14:sldId id="2440"/>
          </p14:sldIdLst>
        </p14:section>
        <p14:section name="Раздел без заголовка" id="{AC9334F8-F988-4E78-9E68-3A8F16322EC6}">
          <p14:sldIdLst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4E9"/>
    <a:srgbClr val="2F3242"/>
    <a:srgbClr val="FF3131"/>
    <a:srgbClr val="BA1CBA"/>
    <a:srgbClr val="FF66FF"/>
    <a:srgbClr val="FF6600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5" autoAdjust="0"/>
    <p:restoredTop sz="94322" autoAdjust="0"/>
  </p:normalViewPr>
  <p:slideViewPr>
    <p:cSldViewPr snapToGrid="0">
      <p:cViewPr varScale="1">
        <p:scale>
          <a:sx n="73" d="100"/>
          <a:sy n="73" d="100"/>
        </p:scale>
        <p:origin x="61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Лист1!$A$2:$A$5</c:f>
              <c:strCache>
                <c:ptCount val="3"/>
                <c:pt idx="0">
                  <c:v>Кременчуцьке</c:v>
                </c:pt>
                <c:pt idx="1">
                  <c:v>Київське</c:v>
                </c:pt>
                <c:pt idx="2">
                  <c:v>Канівське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28</c:v>
                </c:pt>
                <c:pt idx="1">
                  <c:v>16</c:v>
                </c:pt>
                <c:pt idx="2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BD-40E3-BF20-683F21CD00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399872"/>
        <c:axId val="228112360"/>
      </c:lineChart>
      <c:catAx>
        <c:axId val="18639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28112360"/>
        <c:crosses val="autoZero"/>
        <c:auto val="1"/>
        <c:lblAlgn val="ctr"/>
        <c:lblOffset val="100"/>
        <c:noMultiLvlLbl val="0"/>
      </c:catAx>
      <c:valAx>
        <c:axId val="22811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39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26.01.2022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26.01.2022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2.png"/><Relationship Id="rId2" Type="http://schemas.openxmlformats.org/officeDocument/2006/relationships/image" Target="../media/image2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21.png"/><Relationship Id="rId21" Type="http://schemas.openxmlformats.org/officeDocument/2006/relationships/image" Target="../media/image2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19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9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3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38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38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38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7.png"/><Relationship Id="rId21" Type="http://schemas.openxmlformats.org/officeDocument/2006/relationships/image" Target="../media/image45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microsoft.com/office/2007/relationships/hdphoto" Target="../media/hdphoto2.wdp"/><Relationship Id="rId25" Type="http://schemas.openxmlformats.org/officeDocument/2006/relationships/image" Target="../media/image49.png"/><Relationship Id="rId2" Type="http://schemas.openxmlformats.org/officeDocument/2006/relationships/image" Target="../media/image41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48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47.png"/><Relationship Id="rId28" Type="http://schemas.openxmlformats.org/officeDocument/2006/relationships/image" Target="../media/image39.png"/><Relationship Id="rId10" Type="http://schemas.openxmlformats.org/officeDocument/2006/relationships/image" Target="../media/image14.png"/><Relationship Id="rId19" Type="http://schemas.openxmlformats.org/officeDocument/2006/relationships/image" Target="../media/image4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9" Type="http://schemas.openxmlformats.org/officeDocument/2006/relationships/image" Target="../media/image74.png"/><Relationship Id="rId21" Type="http://schemas.openxmlformats.org/officeDocument/2006/relationships/image" Target="../media/image56.png"/><Relationship Id="rId34" Type="http://schemas.openxmlformats.org/officeDocument/2006/relationships/image" Target="../media/image69.png"/><Relationship Id="rId42" Type="http://schemas.openxmlformats.org/officeDocument/2006/relationships/image" Target="../media/image77.png"/><Relationship Id="rId47" Type="http://schemas.openxmlformats.org/officeDocument/2006/relationships/image" Target="../media/image82.png"/><Relationship Id="rId50" Type="http://schemas.openxmlformats.org/officeDocument/2006/relationships/image" Target="../media/image83.png"/><Relationship Id="rId55" Type="http://schemas.openxmlformats.org/officeDocument/2006/relationships/image" Target="../media/image88.png"/><Relationship Id="rId63" Type="http://schemas.openxmlformats.org/officeDocument/2006/relationships/image" Target="../media/image96.png"/><Relationship Id="rId68" Type="http://schemas.openxmlformats.org/officeDocument/2006/relationships/image" Target="../media/image101.png"/><Relationship Id="rId76" Type="http://schemas.openxmlformats.org/officeDocument/2006/relationships/image" Target="../media/image109.png"/><Relationship Id="rId7" Type="http://schemas.openxmlformats.org/officeDocument/2006/relationships/image" Target="../media/image11.png"/><Relationship Id="rId71" Type="http://schemas.openxmlformats.org/officeDocument/2006/relationships/image" Target="../media/image104.png"/><Relationship Id="rId2" Type="http://schemas.openxmlformats.org/officeDocument/2006/relationships/image" Target="../media/image52.png"/><Relationship Id="rId16" Type="http://schemas.openxmlformats.org/officeDocument/2006/relationships/image" Target="../media/image40.png"/><Relationship Id="rId29" Type="http://schemas.openxmlformats.org/officeDocument/2006/relationships/image" Target="../media/image64.png"/><Relationship Id="rId11" Type="http://schemas.openxmlformats.org/officeDocument/2006/relationships/image" Target="../media/image15.png"/><Relationship Id="rId24" Type="http://schemas.openxmlformats.org/officeDocument/2006/relationships/image" Target="../media/image59.png"/><Relationship Id="rId32" Type="http://schemas.openxmlformats.org/officeDocument/2006/relationships/image" Target="../media/image67.png"/><Relationship Id="rId37" Type="http://schemas.openxmlformats.org/officeDocument/2006/relationships/image" Target="../media/image72.png"/><Relationship Id="rId40" Type="http://schemas.openxmlformats.org/officeDocument/2006/relationships/image" Target="../media/image75.png"/><Relationship Id="rId45" Type="http://schemas.openxmlformats.org/officeDocument/2006/relationships/image" Target="../media/image80.png"/><Relationship Id="rId53" Type="http://schemas.openxmlformats.org/officeDocument/2006/relationships/image" Target="../media/image86.png"/><Relationship Id="rId58" Type="http://schemas.openxmlformats.org/officeDocument/2006/relationships/image" Target="../media/image91.png"/><Relationship Id="rId66" Type="http://schemas.openxmlformats.org/officeDocument/2006/relationships/image" Target="../media/image99.png"/><Relationship Id="rId74" Type="http://schemas.openxmlformats.org/officeDocument/2006/relationships/image" Target="../media/image10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36" Type="http://schemas.openxmlformats.org/officeDocument/2006/relationships/image" Target="../media/image71.png"/><Relationship Id="rId49" Type="http://schemas.microsoft.com/office/2007/relationships/hdphoto" Target="../media/hdphoto1.wdp"/><Relationship Id="rId57" Type="http://schemas.openxmlformats.org/officeDocument/2006/relationships/image" Target="../media/image90.png"/><Relationship Id="rId61" Type="http://schemas.openxmlformats.org/officeDocument/2006/relationships/image" Target="../media/image94.png"/><Relationship Id="rId10" Type="http://schemas.openxmlformats.org/officeDocument/2006/relationships/image" Target="../media/image14.png"/><Relationship Id="rId19" Type="http://schemas.openxmlformats.org/officeDocument/2006/relationships/image" Target="../media/image54.png"/><Relationship Id="rId31" Type="http://schemas.openxmlformats.org/officeDocument/2006/relationships/image" Target="../media/image66.png"/><Relationship Id="rId44" Type="http://schemas.openxmlformats.org/officeDocument/2006/relationships/image" Target="../media/image79.png"/><Relationship Id="rId52" Type="http://schemas.openxmlformats.org/officeDocument/2006/relationships/image" Target="../media/image85.png"/><Relationship Id="rId60" Type="http://schemas.openxmlformats.org/officeDocument/2006/relationships/image" Target="../media/image93.png"/><Relationship Id="rId65" Type="http://schemas.openxmlformats.org/officeDocument/2006/relationships/image" Target="../media/image98.png"/><Relationship Id="rId73" Type="http://schemas.openxmlformats.org/officeDocument/2006/relationships/image" Target="../media/image10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Relationship Id="rId35" Type="http://schemas.openxmlformats.org/officeDocument/2006/relationships/image" Target="../media/image70.png"/><Relationship Id="rId43" Type="http://schemas.openxmlformats.org/officeDocument/2006/relationships/image" Target="../media/image78.png"/><Relationship Id="rId48" Type="http://schemas.openxmlformats.org/officeDocument/2006/relationships/image" Target="../media/image39.png"/><Relationship Id="rId56" Type="http://schemas.openxmlformats.org/officeDocument/2006/relationships/image" Target="../media/image89.png"/><Relationship Id="rId64" Type="http://schemas.openxmlformats.org/officeDocument/2006/relationships/image" Target="../media/image97.png"/><Relationship Id="rId69" Type="http://schemas.openxmlformats.org/officeDocument/2006/relationships/image" Target="../media/image102.png"/><Relationship Id="rId77" Type="http://schemas.openxmlformats.org/officeDocument/2006/relationships/image" Target="../media/image110.png"/><Relationship Id="rId8" Type="http://schemas.openxmlformats.org/officeDocument/2006/relationships/image" Target="../media/image12.png"/><Relationship Id="rId51" Type="http://schemas.openxmlformats.org/officeDocument/2006/relationships/image" Target="../media/image84.png"/><Relationship Id="rId72" Type="http://schemas.openxmlformats.org/officeDocument/2006/relationships/image" Target="../media/image105.png"/><Relationship Id="rId3" Type="http://schemas.openxmlformats.org/officeDocument/2006/relationships/image" Target="../media/image7.png"/><Relationship Id="rId12" Type="http://schemas.openxmlformats.org/officeDocument/2006/relationships/image" Target="../media/image19.png"/><Relationship Id="rId17" Type="http://schemas.microsoft.com/office/2007/relationships/hdphoto" Target="../media/hdphoto2.wdp"/><Relationship Id="rId25" Type="http://schemas.openxmlformats.org/officeDocument/2006/relationships/image" Target="../media/image60.png"/><Relationship Id="rId33" Type="http://schemas.openxmlformats.org/officeDocument/2006/relationships/image" Target="../media/image68.png"/><Relationship Id="rId38" Type="http://schemas.openxmlformats.org/officeDocument/2006/relationships/image" Target="../media/image73.png"/><Relationship Id="rId46" Type="http://schemas.openxmlformats.org/officeDocument/2006/relationships/image" Target="../media/image81.png"/><Relationship Id="rId59" Type="http://schemas.openxmlformats.org/officeDocument/2006/relationships/image" Target="../media/image92.png"/><Relationship Id="rId67" Type="http://schemas.openxmlformats.org/officeDocument/2006/relationships/image" Target="../media/image100.png"/><Relationship Id="rId20" Type="http://schemas.openxmlformats.org/officeDocument/2006/relationships/image" Target="../media/image55.png"/><Relationship Id="rId41" Type="http://schemas.openxmlformats.org/officeDocument/2006/relationships/image" Target="../media/image76.png"/><Relationship Id="rId54" Type="http://schemas.openxmlformats.org/officeDocument/2006/relationships/image" Target="../media/image87.png"/><Relationship Id="rId62" Type="http://schemas.openxmlformats.org/officeDocument/2006/relationships/image" Target="../media/image95.png"/><Relationship Id="rId70" Type="http://schemas.openxmlformats.org/officeDocument/2006/relationships/image" Target="../media/image103.png"/><Relationship Id="rId75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38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38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38.jpe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eg"/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microsoft.com/office/2007/relationships/hdphoto" Target="../media/hdphoto2.wdp"/><Relationship Id="rId26" Type="http://schemas.openxmlformats.org/officeDocument/2006/relationships/image" Target="../media/image122.png"/><Relationship Id="rId39" Type="http://schemas.openxmlformats.org/officeDocument/2006/relationships/image" Target="../media/image135.png"/><Relationship Id="rId3" Type="http://schemas.openxmlformats.org/officeDocument/2006/relationships/image" Target="../media/image114.png"/><Relationship Id="rId21" Type="http://schemas.openxmlformats.org/officeDocument/2006/relationships/image" Target="../media/image117.png"/><Relationship Id="rId34" Type="http://schemas.openxmlformats.org/officeDocument/2006/relationships/image" Target="../media/image130.png"/><Relationship Id="rId42" Type="http://schemas.openxmlformats.org/officeDocument/2006/relationships/image" Target="../media/image138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40.png"/><Relationship Id="rId25" Type="http://schemas.openxmlformats.org/officeDocument/2006/relationships/image" Target="../media/image121.png"/><Relationship Id="rId33" Type="http://schemas.openxmlformats.org/officeDocument/2006/relationships/image" Target="../media/image129.png"/><Relationship Id="rId38" Type="http://schemas.openxmlformats.org/officeDocument/2006/relationships/image" Target="../media/image134.png"/><Relationship Id="rId2" Type="http://schemas.openxmlformats.org/officeDocument/2006/relationships/image" Target="../media/image113.png"/><Relationship Id="rId16" Type="http://schemas.openxmlformats.org/officeDocument/2006/relationships/image" Target="../media/image18.png"/><Relationship Id="rId20" Type="http://schemas.openxmlformats.org/officeDocument/2006/relationships/image" Target="../media/image116.png"/><Relationship Id="rId29" Type="http://schemas.openxmlformats.org/officeDocument/2006/relationships/image" Target="../media/image125.png"/><Relationship Id="rId41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120.png"/><Relationship Id="rId32" Type="http://schemas.openxmlformats.org/officeDocument/2006/relationships/image" Target="../media/image128.png"/><Relationship Id="rId37" Type="http://schemas.openxmlformats.org/officeDocument/2006/relationships/image" Target="../media/image133.png"/><Relationship Id="rId40" Type="http://schemas.openxmlformats.org/officeDocument/2006/relationships/image" Target="../media/image136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119.png"/><Relationship Id="rId28" Type="http://schemas.openxmlformats.org/officeDocument/2006/relationships/image" Target="../media/image124.png"/><Relationship Id="rId36" Type="http://schemas.openxmlformats.org/officeDocument/2006/relationships/image" Target="../media/image132.png"/><Relationship Id="rId10" Type="http://schemas.openxmlformats.org/officeDocument/2006/relationships/image" Target="../media/image13.png"/><Relationship Id="rId19" Type="http://schemas.openxmlformats.org/officeDocument/2006/relationships/image" Target="../media/image115.png"/><Relationship Id="rId31" Type="http://schemas.openxmlformats.org/officeDocument/2006/relationships/image" Target="../media/image127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6.png"/><Relationship Id="rId35" Type="http://schemas.openxmlformats.org/officeDocument/2006/relationships/image" Target="../media/image1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№9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3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7957" y="2574306"/>
            <a:ext cx="71586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Письмове віднімання трицифрових чисел. Розв’язання </a:t>
            </a:r>
            <a:r>
              <a:rPr lang="uk-UA" sz="4400" b="1" dirty="0" smtClean="0">
                <a:solidFill>
                  <a:srgbClr val="2F3242"/>
                </a:solidFill>
              </a:rPr>
              <a:t>задач</a:t>
            </a:r>
            <a:endParaRPr lang="ru-RU" sz="4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 smtClean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 smtClean="0">
                <a:solidFill>
                  <a:schemeClr val="bg1"/>
                </a:solidFill>
              </a:rPr>
              <a:t>Письмове додавання та віднімання чисел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63F65727-1A3F-49B3-8D24-A0CC5B0C1D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7232" y="1136985"/>
            <a:ext cx="3647924" cy="1930558"/>
          </a:xfrm>
          <a:prstGeom prst="rect">
            <a:avLst/>
          </a:prstGeom>
        </p:spPr>
      </p:pic>
      <p:sp>
        <p:nvSpPr>
          <p:cNvPr id="34" name="Скругленный прямоугольник 33"/>
          <p:cNvSpPr/>
          <p:nvPr/>
        </p:nvSpPr>
        <p:spPr>
          <a:xfrm>
            <a:off x="818167" y="3590517"/>
            <a:ext cx="10574789" cy="1738228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Записати каліграфічно число 88</a:t>
            </a:r>
          </a:p>
        </p:txBody>
      </p:sp>
    </p:spTree>
    <p:extLst>
      <p:ext uri="{BB962C8B-B14F-4D97-AF65-F5344CB8AC3E}">
        <p14:creationId xmlns:p14="http://schemas.microsoft.com/office/powerpoint/2010/main" val="213474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34691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63F65727-1A3F-49B3-8D24-A0CC5B0C1D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7232" y="1136985"/>
            <a:ext cx="3647924" cy="193055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8379" y="3444574"/>
            <a:ext cx="578163" cy="721295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804" y="3427402"/>
            <a:ext cx="578163" cy="721295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8499" y="3444576"/>
            <a:ext cx="578163" cy="72129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8323" y="3424057"/>
            <a:ext cx="578163" cy="721295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1679" y="3420066"/>
            <a:ext cx="578163" cy="721295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7463" y="3444574"/>
            <a:ext cx="578163" cy="721295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3612" y="3455325"/>
            <a:ext cx="578163" cy="721295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1338" y="3427402"/>
            <a:ext cx="578163" cy="721295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87788" y="3424057"/>
            <a:ext cx="578163" cy="721295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8576" y="3444575"/>
            <a:ext cx="578163" cy="721295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18872" y="3425556"/>
            <a:ext cx="578163" cy="721295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5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 smtClean="0">
                <a:solidFill>
                  <a:schemeClr val="bg1"/>
                </a:solidFill>
              </a:rPr>
              <a:t>Г.Лишенко</a:t>
            </a:r>
            <a:r>
              <a:rPr lang="uk-UA" sz="4000" b="1" dirty="0" smtClean="0">
                <a:solidFill>
                  <a:schemeClr val="bg1"/>
                </a:solidFill>
              </a:rPr>
              <a:t> </a:t>
            </a:r>
            <a:endParaRPr lang="en-US" sz="4000" b="1" dirty="0" smtClean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с. </a:t>
            </a:r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r>
              <a:rPr lang="uk-UA" sz="4000" b="1" dirty="0" smtClean="0">
                <a:solidFill>
                  <a:schemeClr val="bg1"/>
                </a:solidFill>
              </a:rPr>
              <a:t>3 - 2</a:t>
            </a:r>
            <a:r>
              <a:rPr lang="uk-UA" sz="40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Скругленный прямоугольник 42"/>
          <p:cNvSpPr/>
          <p:nvPr/>
        </p:nvSpPr>
        <p:spPr>
          <a:xfrm>
            <a:off x="653267" y="3233799"/>
            <a:ext cx="7872536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∙ 5 чи 10</a:t>
            </a:r>
          </a:p>
        </p:txBody>
      </p:sp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Що більше і на скільки?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8525803" y="2326683"/>
            <a:ext cx="3326150" cy="39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r>
              <a:rPr lang="en-US" sz="4000" b="1" dirty="0" smtClean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4" name="Скругленный прямоугольник 43"/>
          <p:cNvSpPr/>
          <p:nvPr/>
        </p:nvSpPr>
        <p:spPr>
          <a:xfrm>
            <a:off x="653267" y="1363882"/>
            <a:ext cx="7872536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6 ∙ 9 чи 50</a:t>
            </a:r>
          </a:p>
        </p:txBody>
      </p:sp>
    </p:spTree>
    <p:extLst>
      <p:ext uri="{BB962C8B-B14F-4D97-AF65-F5344CB8AC3E}">
        <p14:creationId xmlns:p14="http://schemas.microsoft.com/office/powerpoint/2010/main" val="404696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Скругленный прямоугольник 42"/>
          <p:cNvSpPr/>
          <p:nvPr/>
        </p:nvSpPr>
        <p:spPr>
          <a:xfrm>
            <a:off x="653267" y="3233799"/>
            <a:ext cx="7872536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6 ∙ 6 чи 12</a:t>
            </a:r>
          </a:p>
        </p:txBody>
      </p:sp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Що більше і на скільки?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8525803" y="2326683"/>
            <a:ext cx="3326150" cy="39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r>
              <a:rPr lang="en-US" sz="4000" b="1" dirty="0" smtClean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4" name="Скругленный прямоугольник 43"/>
          <p:cNvSpPr/>
          <p:nvPr/>
        </p:nvSpPr>
        <p:spPr>
          <a:xfrm>
            <a:off x="653267" y="1363882"/>
            <a:ext cx="7872536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∙ 7 чи 40</a:t>
            </a:r>
          </a:p>
        </p:txBody>
      </p:sp>
    </p:spTree>
    <p:extLst>
      <p:ext uri="{BB962C8B-B14F-4D97-AF65-F5344CB8AC3E}">
        <p14:creationId xmlns:p14="http://schemas.microsoft.com/office/powerpoint/2010/main" val="19599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Скругленный прямоугольник 42"/>
          <p:cNvSpPr/>
          <p:nvPr/>
        </p:nvSpPr>
        <p:spPr>
          <a:xfrm>
            <a:off x="653267" y="3233799"/>
            <a:ext cx="7872536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81 : 9 чи 10</a:t>
            </a:r>
          </a:p>
        </p:txBody>
      </p:sp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Що більше і на скільки?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8525803" y="2326683"/>
            <a:ext cx="3326150" cy="39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r>
              <a:rPr lang="en-US" sz="4000" b="1" dirty="0" smtClean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4" name="Скругленный прямоугольник 43"/>
          <p:cNvSpPr/>
          <p:nvPr/>
        </p:nvSpPr>
        <p:spPr>
          <a:xfrm>
            <a:off x="653267" y="1363882"/>
            <a:ext cx="7872536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24 : 6 чи 7</a:t>
            </a:r>
          </a:p>
        </p:txBody>
      </p:sp>
    </p:spTree>
    <p:extLst>
      <p:ext uri="{BB962C8B-B14F-4D97-AF65-F5344CB8AC3E}">
        <p14:creationId xmlns:p14="http://schemas.microsoft.com/office/powerpoint/2010/main" val="372745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67102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Розглянь запис і поясни, як використали віднімання. Урахуй, що 4 </a:t>
            </a:r>
            <a:r>
              <a:rPr lang="uk-UA" sz="2000" b="1" dirty="0" err="1" smtClean="0">
                <a:solidFill>
                  <a:schemeClr val="bg1"/>
                </a:solidFill>
              </a:rPr>
              <a:t>дес</a:t>
            </a:r>
            <a:r>
              <a:rPr lang="uk-UA" sz="2000" b="1" dirty="0" smtClean="0">
                <a:solidFill>
                  <a:schemeClr val="bg1"/>
                </a:solidFill>
              </a:rPr>
              <a:t>. віднімаємо від 11, бо 1 </a:t>
            </a:r>
            <a:r>
              <a:rPr lang="uk-UA" sz="2000" b="1" dirty="0" err="1" smtClean="0">
                <a:solidFill>
                  <a:schemeClr val="bg1"/>
                </a:solidFill>
              </a:rPr>
              <a:t>дес.уже</a:t>
            </a:r>
            <a:r>
              <a:rPr lang="uk-UA" sz="2000" b="1" dirty="0" smtClean="0">
                <a:solidFill>
                  <a:schemeClr val="bg1"/>
                </a:solidFill>
              </a:rPr>
              <a:t> забрали при відніманні одиниць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132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9381" y="1708431"/>
            <a:ext cx="4092885" cy="3414653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7229" y="2310479"/>
            <a:ext cx="819757" cy="1022698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44363" y="2956103"/>
            <a:ext cx="819757" cy="1022698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2294" y="2315723"/>
            <a:ext cx="819757" cy="1022698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 flipV="1">
            <a:off x="2606872" y="3811389"/>
            <a:ext cx="2289987" cy="6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5485" y="3025434"/>
            <a:ext cx="421206" cy="27650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5627" y="2416930"/>
            <a:ext cx="741322" cy="9417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3607" y="3679768"/>
            <a:ext cx="785346" cy="97976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3455" y="3699931"/>
            <a:ext cx="709342" cy="90112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6216" y="3071797"/>
            <a:ext cx="741322" cy="94175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0404" y="3071184"/>
            <a:ext cx="741322" cy="94175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40713" y="3725438"/>
            <a:ext cx="741322" cy="941754"/>
          </a:xfrm>
          <a:prstGeom prst="rect">
            <a:avLst/>
          </a:prstGeom>
        </p:spPr>
      </p:pic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28" cstate="email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7403488" y="1499035"/>
            <a:ext cx="4296347" cy="509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8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6522" y="3851780"/>
            <a:ext cx="11074640" cy="27761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Обчисли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 smtClean="0">
                <a:solidFill>
                  <a:schemeClr val="bg1"/>
                </a:solidFill>
              </a:rPr>
              <a:t>письмово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720" y="1243410"/>
            <a:ext cx="11074640" cy="2776178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2559" y="1881013"/>
            <a:ext cx="819757" cy="102269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7731" y="2496900"/>
            <a:ext cx="819757" cy="1022698"/>
          </a:xfrm>
          <a:prstGeom prst="rect">
            <a:avLst/>
          </a:prstGeom>
        </p:spPr>
      </p:pic>
      <p:cxnSp>
        <p:nvCxnSpPr>
          <p:cNvPr id="70" name="Прямая соединительная линия 69"/>
          <p:cNvCxnSpPr/>
          <p:nvPr/>
        </p:nvCxnSpPr>
        <p:spPr>
          <a:xfrm flipV="1">
            <a:off x="1215211" y="3351227"/>
            <a:ext cx="2225960" cy="1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9314" y="2555695"/>
            <a:ext cx="421206" cy="27650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64027" y="2538514"/>
            <a:ext cx="762360" cy="96848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2483" y="3172238"/>
            <a:ext cx="819757" cy="1022698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3359" y="1921462"/>
            <a:ext cx="819757" cy="1022698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2636" y="1821204"/>
            <a:ext cx="819757" cy="1022698"/>
          </a:xfrm>
          <a:prstGeom prst="rect">
            <a:avLst/>
          </a:prstGeom>
        </p:spPr>
      </p:pic>
      <p:cxnSp>
        <p:nvCxnSpPr>
          <p:cNvPr id="76" name="Прямая соединительная линия 75"/>
          <p:cNvCxnSpPr/>
          <p:nvPr/>
        </p:nvCxnSpPr>
        <p:spPr>
          <a:xfrm>
            <a:off x="4603593" y="3345495"/>
            <a:ext cx="2113374" cy="8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5362" y="2565560"/>
            <a:ext cx="421206" cy="2765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22554" y="1939487"/>
            <a:ext cx="819757" cy="102269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07753" y="2537637"/>
            <a:ext cx="819757" cy="1022698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3826" y="3178791"/>
            <a:ext cx="819757" cy="1022698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5376" y="1901500"/>
            <a:ext cx="765817" cy="972873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44175" y="2457830"/>
            <a:ext cx="774197" cy="983518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1746" y="1851675"/>
            <a:ext cx="819757" cy="1022698"/>
          </a:xfrm>
          <a:prstGeom prst="rect">
            <a:avLst/>
          </a:prstGeom>
        </p:spPr>
      </p:pic>
      <p:cxnSp>
        <p:nvCxnSpPr>
          <p:cNvPr id="85" name="Прямая соединительная линия 84"/>
          <p:cNvCxnSpPr/>
          <p:nvPr/>
        </p:nvCxnSpPr>
        <p:spPr>
          <a:xfrm>
            <a:off x="7858504" y="3368633"/>
            <a:ext cx="21016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41865" y="2577378"/>
            <a:ext cx="759311" cy="964607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1161" y="2535473"/>
            <a:ext cx="806438" cy="1006082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54523" y="3235016"/>
            <a:ext cx="709342" cy="901128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5711" y="3198770"/>
            <a:ext cx="719018" cy="913420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9105" y="3168367"/>
            <a:ext cx="739071" cy="938895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0087" y="1866059"/>
            <a:ext cx="732896" cy="931050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3674" y="3237566"/>
            <a:ext cx="747410" cy="94948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2252" y="3187887"/>
            <a:ext cx="819757" cy="1022698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956" y="1883601"/>
            <a:ext cx="747410" cy="949489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6498" y="3207190"/>
            <a:ext cx="759311" cy="964607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9625" y="1883601"/>
            <a:ext cx="854573" cy="968481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8627" y="3208264"/>
            <a:ext cx="819757" cy="1022698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1670" y="2544775"/>
            <a:ext cx="765817" cy="97287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0373" y="2505208"/>
            <a:ext cx="806438" cy="1006082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46839" y="2559839"/>
            <a:ext cx="759311" cy="964607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87373" y="2556705"/>
            <a:ext cx="421206" cy="276501"/>
          </a:xfrm>
          <a:prstGeom prst="rect">
            <a:avLst/>
          </a:prstGeom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133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4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48" cstate="email">
            <a:extLst>
              <a:ext uri="{BEBA8EAE-BF5A-486C-A8C5-ECC9F3942E4B}">
                <a14:imgProps xmlns:a14="http://schemas.microsoft.com/office/drawing/2010/main">
                  <a14:imgLayer r:embed="rId49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10076507" y="2555695"/>
            <a:ext cx="2033039" cy="24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01361" y="4489383"/>
            <a:ext cx="819757" cy="1022698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6533" y="5105270"/>
            <a:ext cx="819757" cy="1022698"/>
          </a:xfrm>
          <a:prstGeom prst="rect">
            <a:avLst/>
          </a:prstGeom>
        </p:spPr>
      </p:pic>
      <p:cxnSp>
        <p:nvCxnSpPr>
          <p:cNvPr id="151" name="Прямая соединительная линия 150"/>
          <p:cNvCxnSpPr/>
          <p:nvPr/>
        </p:nvCxnSpPr>
        <p:spPr>
          <a:xfrm flipV="1">
            <a:off x="1604013" y="5959597"/>
            <a:ext cx="2225960" cy="14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8116" y="5164065"/>
            <a:ext cx="421206" cy="276501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5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52829" y="5146884"/>
            <a:ext cx="762360" cy="968481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1285" y="5780608"/>
            <a:ext cx="819757" cy="1022698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2161" y="4529832"/>
            <a:ext cx="819757" cy="1022698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1438" y="4429574"/>
            <a:ext cx="819757" cy="1022698"/>
          </a:xfrm>
          <a:prstGeom prst="rect">
            <a:avLst/>
          </a:prstGeom>
        </p:spPr>
      </p:pic>
      <p:cxnSp>
        <p:nvCxnSpPr>
          <p:cNvPr id="157" name="Прямая соединительная линия 156"/>
          <p:cNvCxnSpPr/>
          <p:nvPr/>
        </p:nvCxnSpPr>
        <p:spPr>
          <a:xfrm>
            <a:off x="4992395" y="5953865"/>
            <a:ext cx="2113374" cy="8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5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4164" y="5173930"/>
            <a:ext cx="421206" cy="276501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356" y="4547857"/>
            <a:ext cx="819757" cy="1022698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6555" y="5146007"/>
            <a:ext cx="819757" cy="1022698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2628" y="5787161"/>
            <a:ext cx="819757" cy="1022698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5643" y="4509870"/>
            <a:ext cx="765817" cy="972873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2977" y="5066200"/>
            <a:ext cx="774197" cy="983518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0548" y="4460045"/>
            <a:ext cx="819757" cy="1022698"/>
          </a:xfrm>
          <a:prstGeom prst="rect">
            <a:avLst/>
          </a:prstGeom>
        </p:spPr>
      </p:pic>
      <p:cxnSp>
        <p:nvCxnSpPr>
          <p:cNvPr id="165" name="Прямая соединительная линия 164"/>
          <p:cNvCxnSpPr/>
          <p:nvPr/>
        </p:nvCxnSpPr>
        <p:spPr>
          <a:xfrm>
            <a:off x="8247306" y="5977003"/>
            <a:ext cx="21016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30667" y="5185748"/>
            <a:ext cx="759311" cy="964607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6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79963" y="5143843"/>
            <a:ext cx="806438" cy="1006082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3884" y="5854337"/>
            <a:ext cx="709342" cy="901128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4513" y="5807140"/>
            <a:ext cx="719018" cy="913420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43405" y="5747341"/>
            <a:ext cx="739071" cy="938895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77229" y="4483598"/>
            <a:ext cx="732896" cy="931050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6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9641" y="5853238"/>
            <a:ext cx="747410" cy="949489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4759" y="5791943"/>
            <a:ext cx="819757" cy="1022698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55478" y="4499609"/>
            <a:ext cx="747410" cy="949489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06466" y="5780666"/>
            <a:ext cx="759311" cy="964607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8427" y="4491971"/>
            <a:ext cx="854573" cy="968481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7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7429" y="5816634"/>
            <a:ext cx="819757" cy="1022698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0472" y="5153145"/>
            <a:ext cx="765817" cy="972873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7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89175" y="5113578"/>
            <a:ext cx="806438" cy="1006082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7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5641" y="5168209"/>
            <a:ext cx="759311" cy="964607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6175" y="5165075"/>
            <a:ext cx="421206" cy="2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Сума двох чисел 763. Одне із чисел 525. Знайди різницю цих чисел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8525803" y="2326683"/>
            <a:ext cx="3326150" cy="39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13</a:t>
            </a:r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4" name="Скругленный прямоугольник 43"/>
          <p:cNvSpPr/>
          <p:nvPr/>
        </p:nvSpPr>
        <p:spPr>
          <a:xfrm>
            <a:off x="647945" y="1790714"/>
            <a:ext cx="180418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525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2647928" y="1790714"/>
            <a:ext cx="108647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+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936873" y="1800320"/>
            <a:ext cx="180418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7200" b="1" dirty="0" smtClean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943528" y="1783387"/>
            <a:ext cx="108647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=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7280999" y="1800320"/>
            <a:ext cx="180418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763</a:t>
            </a:r>
          </a:p>
        </p:txBody>
      </p:sp>
    </p:spTree>
    <p:extLst>
      <p:ext uri="{BB962C8B-B14F-4D97-AF65-F5344CB8AC3E}">
        <p14:creationId xmlns:p14="http://schemas.microsoft.com/office/powerpoint/2010/main" val="32598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Сума двох чисел 763. Одне із чисел 525. Знайди різницю цих чисел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8525803" y="2326683"/>
            <a:ext cx="3326150" cy="39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13</a:t>
            </a:r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4" name="Скругленный прямоугольник 43"/>
          <p:cNvSpPr/>
          <p:nvPr/>
        </p:nvSpPr>
        <p:spPr>
          <a:xfrm>
            <a:off x="647945" y="1790714"/>
            <a:ext cx="180418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525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2647928" y="1790714"/>
            <a:ext cx="108647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+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936873" y="1800320"/>
            <a:ext cx="180418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238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943528" y="1783387"/>
            <a:ext cx="108647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=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7280999" y="1800320"/>
            <a:ext cx="180418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763</a:t>
            </a:r>
          </a:p>
        </p:txBody>
      </p:sp>
    </p:spTree>
    <p:extLst>
      <p:ext uri="{BB962C8B-B14F-4D97-AF65-F5344CB8AC3E}">
        <p14:creationId xmlns:p14="http://schemas.microsoft.com/office/powerpoint/2010/main" val="34990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03"/>
          <a:stretch/>
        </p:blipFill>
        <p:spPr bwMode="auto">
          <a:xfrm>
            <a:off x="206680" y="2213980"/>
            <a:ext cx="3451013" cy="362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4334256" y="2366826"/>
            <a:ext cx="7479086" cy="2826306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Пролунав дзвінок для нас,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Всі зайшли спокійно в клас.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Встали біля парти чемно.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Не мине наш час даремно</a:t>
            </a: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3866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Сума двох чисел 763. Одне із чисел 525. Знайди різницю цих чисел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Снежинки из бумаги шаблоны для вырезания распечатать. Как сделать снежинки  из бумаги своими руками на новый год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5" b="100000" l="375" r="51500">
                        <a14:foregroundMark x1="11000" y1="44239" x2="17500" y2="33951"/>
                        <a14:foregroundMark x1="29250" y1="20576" x2="44375" y2="31481"/>
                        <a14:foregroundMark x1="31125" y1="42593" x2="37375" y2="50617"/>
                        <a14:foregroundMark x1="37375" y1="40329" x2="31875" y2="49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8769"/>
          <a:stretch/>
        </p:blipFill>
        <p:spPr bwMode="auto">
          <a:xfrm>
            <a:off x="8525803" y="2326683"/>
            <a:ext cx="3326150" cy="394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 smtClean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</a:t>
            </a:r>
            <a:r>
              <a:rPr lang="uk-UA" sz="1400" b="1" dirty="0" smtClean="0">
                <a:solidFill>
                  <a:schemeClr val="bg1"/>
                </a:solidFill>
              </a:rPr>
              <a:t>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13</a:t>
            </a:r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44" name="Скругленный прямоугольник 43"/>
          <p:cNvSpPr/>
          <p:nvPr/>
        </p:nvSpPr>
        <p:spPr>
          <a:xfrm>
            <a:off x="647945" y="1790714"/>
            <a:ext cx="180418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525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2647928" y="1790714"/>
            <a:ext cx="108647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+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3936873" y="1800320"/>
            <a:ext cx="180418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238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5943528" y="1783387"/>
            <a:ext cx="108647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=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7280999" y="1800320"/>
            <a:ext cx="1804183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763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452885" y="3812974"/>
            <a:ext cx="4722298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525 – 238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402691" y="3812974"/>
            <a:ext cx="1902876" cy="1706772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 smtClean="0">
                <a:ln>
                  <a:solidFill>
                    <a:sysClr val="windowText" lastClr="000000"/>
                  </a:solidFill>
                </a:ln>
              </a:rPr>
              <a:t>287</a:t>
            </a:r>
          </a:p>
        </p:txBody>
      </p:sp>
    </p:spTree>
    <p:extLst>
      <p:ext uri="{BB962C8B-B14F-4D97-AF65-F5344CB8AC3E}">
        <p14:creationId xmlns:p14="http://schemas.microsoft.com/office/powerpoint/2010/main" val="219929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r>
              <a:rPr lang="uk-UA" sz="4000" b="1" dirty="0" smtClean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135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380901" y="1652432"/>
            <a:ext cx="10331488" cy="4665163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Кременчуцьке водосховище – найбільше на Дніпрі. Його довжина і ширина разом становлять 177 км. Ширина водосховища 28 км. </a:t>
            </a:r>
          </a:p>
          <a:p>
            <a:pPr algn="ctr"/>
            <a:r>
              <a:rPr lang="uk-UA" sz="4400" b="1" dirty="0" smtClean="0">
                <a:ln>
                  <a:solidFill>
                    <a:sysClr val="windowText" lastClr="000000"/>
                  </a:solidFill>
                </a:ln>
              </a:rPr>
              <a:t>На скільки кілометрів ширина водосховища менша від його довжини? </a:t>
            </a:r>
          </a:p>
        </p:txBody>
      </p:sp>
    </p:spTree>
    <p:extLst>
      <p:ext uri="{BB962C8B-B14F-4D97-AF65-F5344CB8AC3E}">
        <p14:creationId xmlns:p14="http://schemas.microsoft.com/office/powerpoint/2010/main" val="26163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Черкассы на четыре месяца ограничивают движение на главном мосту через  Днепр — Центр транспортных стратегий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0375" y="1511533"/>
            <a:ext cx="5030134" cy="4067176"/>
          </a:xfrm>
          <a:prstGeom prst="rect">
            <a:avLst/>
          </a:prstGeom>
          <a:noFill/>
          <a:ln>
            <a:solidFill>
              <a:srgbClr val="2F324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2</a:t>
            </a:r>
            <a:r>
              <a:rPr lang="uk-UA" sz="4000" b="1" dirty="0" smtClean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135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За слідами навчальних відпрацювань на випадок прориву дамби Кременчуцької  ГЕС | ПРОЗОРИЙ ПОГЛЯД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35445" y="1511533"/>
            <a:ext cx="5425198" cy="4067176"/>
          </a:xfrm>
          <a:prstGeom prst="rect">
            <a:avLst/>
          </a:prstGeom>
          <a:noFill/>
          <a:ln>
            <a:solidFill>
              <a:srgbClr val="2F324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168239" y="5578709"/>
            <a:ext cx="8178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Кременчуцьке </a:t>
            </a:r>
            <a:r>
              <a:rPr lang="uk-UA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воосховище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3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081" y="1101962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508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135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519" y="999480"/>
            <a:ext cx="3032302" cy="15484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9" name="Рисунок 7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55920" y="1488996"/>
            <a:ext cx="432472" cy="54940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83068" y="1480525"/>
            <a:ext cx="432472" cy="54940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1304" y="4907649"/>
            <a:ext cx="2918206" cy="11663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14131" y="5317099"/>
            <a:ext cx="8967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Monotype Corsiva" panose="03010101010201010101" pitchFamily="66" charset="0"/>
              </a:rPr>
              <a:t>на 28 км ширина водосховища менша від його довжини.  </a:t>
            </a:r>
            <a:endParaRPr lang="uk-UA" sz="2800" dirty="0">
              <a:latin typeface="Monotype Corsiva" panose="03010101010201010101" pitchFamily="66" charset="0"/>
            </a:endParaRP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4438" y="2198393"/>
            <a:ext cx="470473" cy="58694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56853" y="212934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260051" y="298158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(км)  - довжина;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5775" y="2275430"/>
            <a:ext cx="455113" cy="578163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5981" y="2952915"/>
            <a:ext cx="457066" cy="580644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9030" y="2600501"/>
            <a:ext cx="457066" cy="58064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8721" y="2968531"/>
            <a:ext cx="457066" cy="58064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33148" y="2567397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2001" y="2610590"/>
            <a:ext cx="556501" cy="580644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4284" y="1474469"/>
            <a:ext cx="432472" cy="549400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13455" y="4062745"/>
            <a:ext cx="470473" cy="58694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78807" y="3676412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)  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82976" y="2274189"/>
            <a:ext cx="556501" cy="580644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4477" y="3763855"/>
            <a:ext cx="455113" cy="57816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2878" y="3691611"/>
            <a:ext cx="470473" cy="586945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2841" y="3692264"/>
            <a:ext cx="457066" cy="58064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9333" y="4047941"/>
            <a:ext cx="421206" cy="27650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169859" y="4478183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 smtClean="0">
                <a:latin typeface="Monotype Corsiva" panose="03010101010201010101" pitchFamily="66" charset="0"/>
              </a:rPr>
              <a:t>(км)</a:t>
            </a:r>
            <a:endParaRPr lang="uk-UA" sz="3600" dirty="0">
              <a:latin typeface="Monotype Corsiva" panose="03010101010201010101" pitchFamily="66" charset="0"/>
            </a:endParaRPr>
          </a:p>
        </p:txBody>
      </p:sp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5661" y="3727348"/>
            <a:ext cx="556501" cy="580644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0476" y="4090072"/>
            <a:ext cx="436128" cy="55404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1176" y="4065895"/>
            <a:ext cx="457066" cy="580644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5981" y="4475920"/>
            <a:ext cx="457066" cy="580644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62028" y="4450867"/>
            <a:ext cx="457066" cy="580644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1608" y="2201475"/>
            <a:ext cx="556501" cy="580644"/>
          </a:xfrm>
          <a:prstGeom prst="rect">
            <a:avLst/>
          </a:prstGeom>
        </p:spPr>
      </p:pic>
      <p:cxnSp>
        <p:nvCxnSpPr>
          <p:cNvPr id="104" name="Прямая соединительная линия 103"/>
          <p:cNvCxnSpPr/>
          <p:nvPr/>
        </p:nvCxnSpPr>
        <p:spPr>
          <a:xfrm>
            <a:off x="1989949" y="3055991"/>
            <a:ext cx="1161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3596" y="2978776"/>
            <a:ext cx="556501" cy="580644"/>
          </a:xfrm>
          <a:prstGeom prst="rect">
            <a:avLst/>
          </a:prstGeom>
        </p:spPr>
      </p:pic>
      <p:cxnSp>
        <p:nvCxnSpPr>
          <p:cNvPr id="127" name="Прямая соединительная линия 126"/>
          <p:cNvCxnSpPr/>
          <p:nvPr/>
        </p:nvCxnSpPr>
        <p:spPr>
          <a:xfrm>
            <a:off x="1982976" y="4540840"/>
            <a:ext cx="1161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2" grpId="0"/>
      <p:bldP spid="55" grpId="0"/>
      <p:bldP spid="91" grpId="0"/>
      <p:bldP spid="1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3674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Накресли діаграму глибини водосховищ України (масштаб: 1 см – 4 м)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04340" y="1456402"/>
            <a:ext cx="5207566" cy="2595645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Кременчуцьке – 28 м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Київське – 16 м</a:t>
            </a:r>
          </a:p>
          <a:p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Канівське – 18 м</a:t>
            </a: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136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999476276"/>
              </p:ext>
            </p:extLst>
          </p:nvPr>
        </p:nvGraphicFramePr>
        <p:xfrm>
          <a:off x="5691072" y="1721224"/>
          <a:ext cx="6249916" cy="4692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489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Graphic spid="9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Королевские опята (Чешуйчатка золотистая) - характеристика с фото, польза и  вред этих грибов. Обсуждение на LiveInternet - Российский Сервис  Онлайн-Дневников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08367" y="4074527"/>
            <a:ext cx="2474259" cy="259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3674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836894" y="1165413"/>
            <a:ext cx="8104093" cy="5127812"/>
          </a:xfrm>
          <a:prstGeom prst="roundRect">
            <a:avLst/>
          </a:prstGeom>
          <a:solidFill>
            <a:schemeClr val="accent2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У лісах біля Печенізького водосховища (</a:t>
            </a:r>
            <a:r>
              <a:rPr lang="uk-UA" sz="4000" b="1" dirty="0" err="1" smtClean="0">
                <a:ln>
                  <a:solidFill>
                    <a:sysClr val="windowText" lastClr="000000"/>
                  </a:solidFill>
                </a:ln>
              </a:rPr>
              <a:t>Салтівського</a:t>
            </a:r>
            <a:r>
              <a:rPr lang="uk-UA" sz="4000" b="1" dirty="0" smtClean="0">
                <a:ln>
                  <a:solidFill>
                    <a:sysClr val="windowText" lastClr="000000"/>
                  </a:solidFill>
                </a:ln>
              </a:rPr>
              <a:t> моря) грибники назбирали 45 кг білих грибів у 5 кошиках порівну. Скільки кілограмів опеньків можна розкласти в 6 таких кошиків, якщо їх у кошику буде на 1 кг менше, ніж білих грибів?</a:t>
            </a: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Задача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137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Groceries Shopping Cart Png, Transparent Png , Transparent Png Image -  PNGite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Купити БІЛИЙ гриб сушений, Луцк, Лесные грибы — APKUA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831" y="1404092"/>
            <a:ext cx="2255711" cy="250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26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585392" cy="66020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Накресли такі квадрат і нерівносторонній прямокутник, щоб периметр кожного дорівнював 16 см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211005" y="2140527"/>
            <a:ext cx="3463668" cy="2872846"/>
          </a:xfrm>
          <a:prstGeom prst="rect">
            <a:avLst/>
          </a:prstGeom>
          <a:noFill/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215716" y="5006012"/>
            <a:ext cx="145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Трапеция 14"/>
          <p:cNvSpPr/>
          <p:nvPr/>
        </p:nvSpPr>
        <p:spPr>
          <a:xfrm>
            <a:off x="6664199" y="3441579"/>
            <a:ext cx="5063293" cy="1564433"/>
          </a:xfrm>
          <a:prstGeom prst="rect">
            <a:avLst/>
          </a:prstGeom>
          <a:noFill/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035832" y="3762130"/>
            <a:ext cx="145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468723" y="4966507"/>
            <a:ext cx="145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738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5" grpId="0" animBg="1"/>
      <p:bldP spid="19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585392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Скільки прямокутників із таким периметром?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4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 smtClean="0">
                <a:solidFill>
                  <a:schemeClr val="bg1"/>
                </a:solidFill>
              </a:rPr>
              <a:t>Підручник.</a:t>
            </a:r>
            <a:endParaRPr lang="uk-UA" sz="1200" b="1" dirty="0">
              <a:solidFill>
                <a:schemeClr val="bg1"/>
              </a:solidFill>
            </a:endParaRP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 smtClean="0">
                <a:solidFill>
                  <a:schemeClr val="bg1"/>
                </a:solidFill>
              </a:rPr>
              <a:t>Завдання</a:t>
            </a:r>
            <a:endParaRPr lang="uk-UA" sz="14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138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Бавовняна тканина вафельна купити рулон - Silver Cle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27050" y="1780899"/>
            <a:ext cx="6054055" cy="1251243"/>
          </a:xfrm>
          <a:prstGeom prst="rect">
            <a:avLst/>
          </a:prstGeom>
          <a:noFill/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627748" y="1706716"/>
            <a:ext cx="145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856681" y="3032436"/>
            <a:ext cx="145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Трапеция 14"/>
          <p:cNvSpPr/>
          <p:nvPr/>
        </p:nvSpPr>
        <p:spPr>
          <a:xfrm>
            <a:off x="7419781" y="3654839"/>
            <a:ext cx="4126352" cy="2050718"/>
          </a:xfrm>
          <a:prstGeom prst="rect">
            <a:avLst/>
          </a:prstGeom>
          <a:noFill/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5864598" y="4151659"/>
            <a:ext cx="145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979419" y="5748265"/>
            <a:ext cx="14542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см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63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3" grpId="0"/>
      <p:bldP spid="14" grpId="0" animBg="1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На </a:t>
            </a:r>
            <a:r>
              <a:rPr lang="uk-UA" sz="4400" b="1" dirty="0">
                <a:solidFill>
                  <a:srgbClr val="2F3242"/>
                </a:solidFill>
              </a:rPr>
              <a:t>сторінці </a:t>
            </a:r>
            <a:r>
              <a:rPr lang="uk-UA" sz="4400" b="1" dirty="0" smtClean="0">
                <a:solidFill>
                  <a:srgbClr val="2F3242"/>
                </a:solidFill>
              </a:rPr>
              <a:t>2</a:t>
            </a:r>
            <a:r>
              <a:rPr lang="uk-UA" sz="4400" b="1" dirty="0">
                <a:solidFill>
                  <a:srgbClr val="2F3242"/>
                </a:solidFill>
              </a:rPr>
              <a:t>5</a:t>
            </a:r>
            <a:r>
              <a:rPr lang="uk-UA" sz="4400" b="1" dirty="0" smtClean="0">
                <a:solidFill>
                  <a:srgbClr val="2F3242"/>
                </a:solidFill>
              </a:rPr>
              <a:t>,</a:t>
            </a:r>
            <a:r>
              <a:rPr lang="en-US" sz="4400" b="1" dirty="0" smtClean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задачу 1</a:t>
            </a:r>
            <a:r>
              <a:rPr lang="uk-UA" sz="4400" b="1" dirty="0">
                <a:solidFill>
                  <a:srgbClr val="2F3242"/>
                </a:solidFill>
              </a:rPr>
              <a:t>4</a:t>
            </a:r>
            <a:r>
              <a:rPr lang="en-US" sz="4400" b="1" dirty="0" smtClean="0">
                <a:solidFill>
                  <a:srgbClr val="2F3242"/>
                </a:solidFill>
              </a:rPr>
              <a:t>0</a:t>
            </a:r>
            <a:r>
              <a:rPr lang="uk-UA" sz="4400" b="1" dirty="0" smtClean="0">
                <a:solidFill>
                  <a:srgbClr val="2F3242"/>
                </a:solidFill>
              </a:rPr>
              <a:t>, </a:t>
            </a:r>
            <a:endParaRPr lang="en-US" sz="4400" b="1" dirty="0" smtClean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авдання 1</a:t>
            </a:r>
            <a:r>
              <a:rPr lang="uk-UA" sz="4400" b="1" dirty="0">
                <a:solidFill>
                  <a:srgbClr val="2F3242"/>
                </a:solidFill>
              </a:rPr>
              <a:t>3</a:t>
            </a:r>
            <a:r>
              <a:rPr lang="uk-UA" sz="4400" b="1" dirty="0" smtClean="0">
                <a:solidFill>
                  <a:srgbClr val="2F3242"/>
                </a:solidFill>
              </a:rPr>
              <a:t>9</a:t>
            </a:r>
          </a:p>
          <a:p>
            <a:pPr algn="ctr"/>
            <a:r>
              <a:rPr lang="uk-UA" sz="4400" i="1" dirty="0" smtClean="0">
                <a:solidFill>
                  <a:srgbClr val="2F3242"/>
                </a:solidFill>
              </a:rPr>
              <a:t>Короткий </a:t>
            </a:r>
            <a:r>
              <a:rPr lang="uk-UA" sz="4400" i="1" dirty="0">
                <a:solidFill>
                  <a:srgbClr val="2F3242"/>
                </a:solidFill>
              </a:rPr>
              <a:t>запис </a:t>
            </a:r>
            <a:r>
              <a:rPr lang="uk-UA" sz="4400" i="1" dirty="0" smtClean="0">
                <a:solidFill>
                  <a:srgbClr val="2F3242"/>
                </a:solidFill>
              </a:rPr>
              <a:t>у </a:t>
            </a:r>
            <a:r>
              <a:rPr lang="uk-UA" sz="4400" i="1" dirty="0">
                <a:solidFill>
                  <a:srgbClr val="2F3242"/>
                </a:solidFill>
              </a:rPr>
              <a:t>щоденник</a:t>
            </a:r>
          </a:p>
          <a:p>
            <a:pPr algn="ctr"/>
            <a:r>
              <a:rPr lang="ru-RU" sz="4800" dirty="0" smtClean="0">
                <a:solidFill>
                  <a:srgbClr val="2F3242"/>
                </a:solidFill>
              </a:rPr>
              <a:t>С.</a:t>
            </a:r>
            <a:r>
              <a:rPr lang="uk-UA" sz="4800" dirty="0" smtClean="0">
                <a:solidFill>
                  <a:srgbClr val="2F3242"/>
                </a:solidFill>
              </a:rPr>
              <a:t>2</a:t>
            </a:r>
            <a:r>
              <a:rPr lang="uk-UA" sz="4800" dirty="0">
                <a:solidFill>
                  <a:srgbClr val="2F3242"/>
                </a:solidFill>
              </a:rPr>
              <a:t>5</a:t>
            </a:r>
            <a:r>
              <a:rPr lang="uk-UA" sz="4800" dirty="0" smtClean="0">
                <a:solidFill>
                  <a:srgbClr val="2F3242"/>
                </a:solidFill>
              </a:rPr>
              <a:t>,</a:t>
            </a:r>
            <a:r>
              <a:rPr lang="ru-RU" sz="4800" dirty="0" smtClean="0">
                <a:solidFill>
                  <a:srgbClr val="2F3242"/>
                </a:solidFill>
              </a:rPr>
              <a:t> №</a:t>
            </a:r>
            <a:r>
              <a:rPr lang="uk-UA" sz="4800" dirty="0" smtClean="0">
                <a:solidFill>
                  <a:srgbClr val="2F3242"/>
                </a:solidFill>
              </a:rPr>
              <a:t>139</a:t>
            </a:r>
            <a:r>
              <a:rPr lang="ru-RU" sz="4800" dirty="0" smtClean="0">
                <a:solidFill>
                  <a:srgbClr val="2F3242"/>
                </a:solidFill>
              </a:rPr>
              <a:t>, №</a:t>
            </a:r>
            <a:r>
              <a:rPr lang="uk-UA" sz="4800" dirty="0" smtClean="0">
                <a:solidFill>
                  <a:srgbClr val="2F3242"/>
                </a:solidFill>
              </a:rPr>
              <a:t>1</a:t>
            </a:r>
            <a:r>
              <a:rPr lang="uk-UA" sz="4800" dirty="0">
                <a:solidFill>
                  <a:srgbClr val="2F3242"/>
                </a:solidFill>
              </a:rPr>
              <a:t>4</a:t>
            </a:r>
            <a:r>
              <a:rPr lang="uk-UA" sz="4800" dirty="0" smtClean="0">
                <a:solidFill>
                  <a:srgbClr val="2F3242"/>
                </a:solidFill>
              </a:rPr>
              <a:t>0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5386875" y="1510911"/>
            <a:ext cx="51187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54 - 43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79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5386875" y="1510911"/>
            <a:ext cx="51187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34 - 13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29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5386875" y="1510911"/>
            <a:ext cx="511871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55 - 13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331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015824" y="1510911"/>
            <a:ext cx="803938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55 – 4 + 15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795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464664" y="1510911"/>
            <a:ext cx="71416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63 – 8 + 5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019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464664" y="1510911"/>
            <a:ext cx="714170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19 – 8 + 5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299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Cute cartoon dolphin jumping out of wa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6311" y="1386408"/>
            <a:ext cx="4194529" cy="534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5662" y="201684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Under Water Fish Sticker by Nicole Ginelli for iOS &amp; Android |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394735" y="1979803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26.01.2022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Гра «</a:t>
            </a:r>
            <a:r>
              <a:rPr lang="uk-UA" sz="2000" b="1" dirty="0" err="1" smtClean="0">
                <a:solidFill>
                  <a:schemeClr val="bg1"/>
                </a:solidFill>
              </a:rPr>
              <a:t>Дельфінчик</a:t>
            </a:r>
            <a:r>
              <a:rPr lang="uk-UA" sz="2000" b="1" dirty="0" smtClean="0">
                <a:solidFill>
                  <a:schemeClr val="bg1"/>
                </a:solidFill>
              </a:rPr>
              <a:t>». Обчисли швидко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sp>
        <p:nvSpPr>
          <p:cNvPr id="39" name="Прямоугольник 38"/>
          <p:cNvSpPr/>
          <p:nvPr/>
        </p:nvSpPr>
        <p:spPr>
          <a:xfrm>
            <a:off x="4464664" y="1510911"/>
            <a:ext cx="714170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0">
                  <a:solidFill>
                    <a:srgbClr val="2F3242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36 – 6 + 9</a:t>
            </a:r>
            <a:endParaRPr lang="ru-RU" sz="13800" b="1" cap="none" spc="0" dirty="0">
              <a:ln w="0">
                <a:solidFill>
                  <a:srgbClr val="2F3242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72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53290</TotalTime>
  <Words>697</Words>
  <Application>Microsoft Office PowerPoint</Application>
  <PresentationFormat>Широкоэкранный</PresentationFormat>
  <Paragraphs>262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8092</cp:revision>
  <dcterms:created xsi:type="dcterms:W3CDTF">2018-01-05T16:38:53Z</dcterms:created>
  <dcterms:modified xsi:type="dcterms:W3CDTF">2022-01-26T07:09:10Z</dcterms:modified>
</cp:coreProperties>
</file>