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332" r:id="rId3"/>
    <p:sldId id="2426" r:id="rId4"/>
    <p:sldId id="2427" r:id="rId5"/>
    <p:sldId id="2428" r:id="rId6"/>
    <p:sldId id="2429" r:id="rId7"/>
    <p:sldId id="2430" r:id="rId8"/>
    <p:sldId id="2431" r:id="rId9"/>
    <p:sldId id="2265" r:id="rId10"/>
    <p:sldId id="2439" r:id="rId11"/>
    <p:sldId id="965" r:id="rId12"/>
    <p:sldId id="2277" r:id="rId13"/>
    <p:sldId id="2385" r:id="rId14"/>
    <p:sldId id="2437" r:id="rId15"/>
    <p:sldId id="2410" r:id="rId16"/>
    <p:sldId id="2375" r:id="rId17"/>
    <p:sldId id="244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2332"/>
            <p14:sldId id="2426"/>
            <p14:sldId id="2427"/>
            <p14:sldId id="2428"/>
            <p14:sldId id="2429"/>
            <p14:sldId id="2430"/>
            <p14:sldId id="2431"/>
            <p14:sldId id="2265"/>
            <p14:sldId id="2439"/>
          </p14:sldIdLst>
        </p14:section>
        <p14:section name="Раздел без заголовка" id="{AC9334F8-F988-4E78-9E68-3A8F16322EC6}">
          <p14:sldIdLst>
            <p14:sldId id="965"/>
            <p14:sldId id="2277"/>
            <p14:sldId id="2385"/>
            <p14:sldId id="2437"/>
            <p14:sldId id="2410"/>
            <p14:sldId id="2375"/>
            <p14:sldId id="24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4E9"/>
    <a:srgbClr val="2F3242"/>
    <a:srgbClr val="FF3131"/>
    <a:srgbClr val="BA1CBA"/>
    <a:srgbClr val="FF66FF"/>
    <a:srgbClr val="FF6600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5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46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25.01.2022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microsoft.com/office/2007/relationships/hdphoto" Target="../media/hdphoto2.wdp"/><Relationship Id="rId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31.png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4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№9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2054" y="2556889"/>
            <a:ext cx="71586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Письмове віднімання трицифрових чисел. Розв’язання </a:t>
            </a:r>
            <a:r>
              <a:rPr lang="uk-UA" sz="4400" b="1" dirty="0" smtClean="0">
                <a:solidFill>
                  <a:srgbClr val="2F3242"/>
                </a:solidFill>
              </a:rPr>
              <a:t>задач</a:t>
            </a:r>
            <a:endParaRPr lang="ru-RU" sz="4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 smtClean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 smtClean="0">
                <a:solidFill>
                  <a:schemeClr val="bg1"/>
                </a:solidFill>
              </a:rPr>
              <a:t>Письмове додавання та віднімання чисел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Королевские опята (Чешуйчатка золотистая) - характеристика с фото, польза и  вред этих грибов. Обсуждение на LiveInternet - Российский Сервис  Онлайн-Дневников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7" t="12021" r="13324" b="9996"/>
          <a:stretch/>
        </p:blipFill>
        <p:spPr bwMode="auto">
          <a:xfrm>
            <a:off x="242692" y="4108710"/>
            <a:ext cx="2474259" cy="259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3674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495373" y="1143081"/>
            <a:ext cx="9696628" cy="5127812"/>
          </a:xfrm>
          <a:prstGeom prst="roundRect">
            <a:avLst/>
          </a:prstGeom>
          <a:solidFill>
            <a:schemeClr val="accent2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Білі гриби – 5 кошиків – 45 кг</a:t>
            </a:r>
          </a:p>
          <a:p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		  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     1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кошик - ? кг</a:t>
            </a:r>
          </a:p>
          <a:p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Опеньки -     1 кошик - ? кг, на 1 </a:t>
            </a:r>
            <a:r>
              <a:rPr lang="uk-UA" sz="4000" b="1" dirty="0" err="1" smtClean="0">
                <a:ln>
                  <a:solidFill>
                    <a:sysClr val="windowText" lastClr="000000"/>
                  </a:solidFill>
                </a:ln>
              </a:rPr>
              <a:t>кгменше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		   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    6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кошиків - ? кг</a:t>
            </a: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Groceries Shopping Cart Png, Transparent Png , Transparent Png Image -  PNGite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Купити БІЛИЙ гриб сушений, Луцк, Лесные грибы — APK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" y="1297188"/>
            <a:ext cx="2255711" cy="250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26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На </a:t>
            </a:r>
            <a:r>
              <a:rPr lang="uk-UA" sz="4400" b="1" dirty="0">
                <a:solidFill>
                  <a:srgbClr val="2F3242"/>
                </a:solidFill>
              </a:rPr>
              <a:t>сторінці </a:t>
            </a:r>
            <a:r>
              <a:rPr lang="uk-UA" sz="4400" b="1" dirty="0" smtClean="0">
                <a:solidFill>
                  <a:srgbClr val="2F3242"/>
                </a:solidFill>
              </a:rPr>
              <a:t>2</a:t>
            </a:r>
            <a:r>
              <a:rPr lang="uk-UA" sz="4400" b="1" dirty="0">
                <a:solidFill>
                  <a:srgbClr val="2F3242"/>
                </a:solidFill>
              </a:rPr>
              <a:t>5</a:t>
            </a:r>
            <a:r>
              <a:rPr lang="uk-UA" sz="4400" b="1" dirty="0" smtClean="0">
                <a:solidFill>
                  <a:srgbClr val="2F3242"/>
                </a:solidFill>
              </a:rPr>
              <a:t>,</a:t>
            </a:r>
            <a:r>
              <a:rPr lang="en-US" sz="4400" b="1" dirty="0" smtClean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задачу </a:t>
            </a:r>
            <a:r>
              <a:rPr lang="uk-UA" sz="4400" b="1" dirty="0" smtClean="0">
                <a:solidFill>
                  <a:srgbClr val="2F3242"/>
                </a:solidFill>
              </a:rPr>
              <a:t>139</a:t>
            </a:r>
            <a:r>
              <a:rPr lang="uk-UA" sz="4400" b="1" dirty="0" smtClean="0">
                <a:solidFill>
                  <a:srgbClr val="2F3242"/>
                </a:solidFill>
              </a:rPr>
              <a:t>, </a:t>
            </a:r>
            <a:endParaRPr lang="en-US" sz="44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140</a:t>
            </a:r>
            <a:endParaRPr lang="uk-UA" sz="4400" b="1" dirty="0" smtClean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73186" b="88062"/>
          <a:stretch/>
        </p:blipFill>
        <p:spPr>
          <a:xfrm>
            <a:off x="966522" y="3851780"/>
            <a:ext cx="11074640" cy="277617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 smtClean="0">
                <a:solidFill>
                  <a:schemeClr val="bg1"/>
                </a:solidFill>
              </a:rPr>
              <a:t>письмово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73186" b="88062"/>
          <a:stretch/>
        </p:blipFill>
        <p:spPr>
          <a:xfrm>
            <a:off x="577720" y="1243410"/>
            <a:ext cx="11074640" cy="2776178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4" t="43265" r="57855" b="42893"/>
          <a:stretch/>
        </p:blipFill>
        <p:spPr>
          <a:xfrm>
            <a:off x="2712559" y="1881013"/>
            <a:ext cx="819757" cy="102269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5" t="42949" r="67444" b="43209"/>
          <a:stretch/>
        </p:blipFill>
        <p:spPr>
          <a:xfrm>
            <a:off x="1427731" y="2496900"/>
            <a:ext cx="819757" cy="1022698"/>
          </a:xfrm>
          <a:prstGeom prst="rect">
            <a:avLst/>
          </a:prstGeom>
        </p:spPr>
      </p:pic>
      <p:cxnSp>
        <p:nvCxnSpPr>
          <p:cNvPr id="70" name="Прямая соединительная линия 69"/>
          <p:cNvCxnSpPr/>
          <p:nvPr/>
        </p:nvCxnSpPr>
        <p:spPr>
          <a:xfrm flipV="1">
            <a:off x="1215211" y="3351227"/>
            <a:ext cx="2225960" cy="1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1807" r="90884" b="83202"/>
          <a:stretch/>
        </p:blipFill>
        <p:spPr>
          <a:xfrm>
            <a:off x="1019314" y="2555695"/>
            <a:ext cx="421206" cy="27650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5" t="43341" r="49253" b="43623"/>
          <a:stretch/>
        </p:blipFill>
        <p:spPr>
          <a:xfrm>
            <a:off x="2064027" y="2538514"/>
            <a:ext cx="762360" cy="96848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02" t="43304" r="22557" b="42854"/>
          <a:stretch/>
        </p:blipFill>
        <p:spPr>
          <a:xfrm>
            <a:off x="2052483" y="3172238"/>
            <a:ext cx="819757" cy="1022698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0" t="43934" r="76569" b="42224"/>
          <a:stretch/>
        </p:blipFill>
        <p:spPr>
          <a:xfrm>
            <a:off x="5313359" y="1921462"/>
            <a:ext cx="819757" cy="1022698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1" t="42339" r="56988" b="43819"/>
          <a:stretch/>
        </p:blipFill>
        <p:spPr>
          <a:xfrm>
            <a:off x="2192636" y="1821204"/>
            <a:ext cx="819757" cy="1022698"/>
          </a:xfrm>
          <a:prstGeom prst="rect">
            <a:avLst/>
          </a:prstGeom>
        </p:spPr>
      </p:pic>
      <p:cxnSp>
        <p:nvCxnSpPr>
          <p:cNvPr id="76" name="Прямая соединительная линия 75"/>
          <p:cNvCxnSpPr/>
          <p:nvPr/>
        </p:nvCxnSpPr>
        <p:spPr>
          <a:xfrm>
            <a:off x="4603593" y="3345495"/>
            <a:ext cx="2113374" cy="8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t="11774" r="91037" b="83235"/>
          <a:stretch/>
        </p:blipFill>
        <p:spPr>
          <a:xfrm>
            <a:off x="4245362" y="2565560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9" t="43893" r="4440" b="42265"/>
          <a:stretch/>
        </p:blipFill>
        <p:spPr>
          <a:xfrm>
            <a:off x="8522554" y="1939487"/>
            <a:ext cx="819757" cy="1022698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5" t="43282" r="48074" b="42876"/>
          <a:stretch/>
        </p:blipFill>
        <p:spPr>
          <a:xfrm>
            <a:off x="5407753" y="2537637"/>
            <a:ext cx="819757" cy="1022698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5" t="43085" r="48624" b="43073"/>
          <a:stretch/>
        </p:blipFill>
        <p:spPr>
          <a:xfrm>
            <a:off x="6003826" y="3178791"/>
            <a:ext cx="819757" cy="1022698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95" t="43481" r="22533" b="43483"/>
          <a:stretch/>
        </p:blipFill>
        <p:spPr>
          <a:xfrm>
            <a:off x="4695376" y="1901500"/>
            <a:ext cx="765817" cy="972873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2" t="42439" r="23426" b="44525"/>
          <a:stretch/>
        </p:blipFill>
        <p:spPr>
          <a:xfrm>
            <a:off x="2644175" y="2457830"/>
            <a:ext cx="774197" cy="983518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3" t="42821" r="4536" b="43337"/>
          <a:stretch/>
        </p:blipFill>
        <p:spPr>
          <a:xfrm>
            <a:off x="5931746" y="1851675"/>
            <a:ext cx="819757" cy="1022698"/>
          </a:xfrm>
          <a:prstGeom prst="rect">
            <a:avLst/>
          </a:prstGeom>
        </p:spPr>
      </p:pic>
      <p:cxnSp>
        <p:nvCxnSpPr>
          <p:cNvPr id="85" name="Прямая соединительная линия 84"/>
          <p:cNvCxnSpPr/>
          <p:nvPr/>
        </p:nvCxnSpPr>
        <p:spPr>
          <a:xfrm>
            <a:off x="7858504" y="3368633"/>
            <a:ext cx="21016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57" t="44095" r="13371" b="42869"/>
          <a:stretch/>
        </p:blipFill>
        <p:spPr>
          <a:xfrm>
            <a:off x="9241865" y="2577378"/>
            <a:ext cx="759311" cy="964607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4" t="43287" r="67365" b="42871"/>
          <a:stretch/>
        </p:blipFill>
        <p:spPr>
          <a:xfrm>
            <a:off x="4691161" y="2535473"/>
            <a:ext cx="806438" cy="1006082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9" t="43649" r="22759" b="43315"/>
          <a:stretch/>
        </p:blipFill>
        <p:spPr>
          <a:xfrm>
            <a:off x="9254523" y="3235016"/>
            <a:ext cx="709342" cy="901128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15" t="43171" r="49513" b="43793"/>
          <a:stretch/>
        </p:blipFill>
        <p:spPr>
          <a:xfrm>
            <a:off x="1415711" y="3198770"/>
            <a:ext cx="719018" cy="913420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8" t="42858" r="57850" b="44106"/>
          <a:stretch/>
        </p:blipFill>
        <p:spPr>
          <a:xfrm>
            <a:off x="4739105" y="3168367"/>
            <a:ext cx="739071" cy="938895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7" t="42897" r="58451" b="44067"/>
          <a:stretch/>
        </p:blipFill>
        <p:spPr>
          <a:xfrm>
            <a:off x="7900087" y="1866059"/>
            <a:ext cx="732896" cy="931050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t="43871" r="85552" b="43093"/>
          <a:stretch/>
        </p:blipFill>
        <p:spPr>
          <a:xfrm>
            <a:off x="7983674" y="3237566"/>
            <a:ext cx="747410" cy="94948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9" t="43270" r="57300" b="42888"/>
          <a:stretch/>
        </p:blipFill>
        <p:spPr>
          <a:xfrm>
            <a:off x="8642252" y="3187887"/>
            <a:ext cx="819757" cy="1022698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07" t="43276" r="31421" b="43687"/>
          <a:stretch/>
        </p:blipFill>
        <p:spPr>
          <a:xfrm>
            <a:off x="9232956" y="1883601"/>
            <a:ext cx="747410" cy="949489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0" t="43730" r="39658" b="43234"/>
          <a:stretch/>
        </p:blipFill>
        <p:spPr>
          <a:xfrm>
            <a:off x="5376498" y="3207190"/>
            <a:ext cx="759311" cy="964607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18" t="43235" r="13112" b="43729"/>
          <a:stretch/>
        </p:blipFill>
        <p:spPr>
          <a:xfrm>
            <a:off x="1409625" y="1883601"/>
            <a:ext cx="854573" cy="968481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89" t="43604" r="40070" b="42554"/>
          <a:stretch/>
        </p:blipFill>
        <p:spPr>
          <a:xfrm>
            <a:off x="2668627" y="3208264"/>
            <a:ext cx="819757" cy="1022698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0" t="43410" r="49378" b="43554"/>
          <a:stretch/>
        </p:blipFill>
        <p:spPr>
          <a:xfrm>
            <a:off x="5951670" y="2544775"/>
            <a:ext cx="765817" cy="97287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4" t="42786" r="48425" b="43372"/>
          <a:stretch/>
        </p:blipFill>
        <p:spPr>
          <a:xfrm>
            <a:off x="8600373" y="2505208"/>
            <a:ext cx="806438" cy="1006082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5" t="43765" r="76653" b="43199"/>
          <a:stretch/>
        </p:blipFill>
        <p:spPr>
          <a:xfrm>
            <a:off x="7946839" y="2559839"/>
            <a:ext cx="759311" cy="964607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11734" r="90743" b="83275"/>
          <a:stretch/>
        </p:blipFill>
        <p:spPr>
          <a:xfrm>
            <a:off x="7487373" y="2556705"/>
            <a:ext cx="421206" cy="276501"/>
          </a:xfrm>
          <a:prstGeom prst="rect">
            <a:avLst/>
          </a:prstGeom>
        </p:spPr>
      </p:pic>
      <p:pic>
        <p:nvPicPr>
          <p:cNvPr id="84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69"/>
          <a:stretch/>
        </p:blipFill>
        <p:spPr bwMode="auto">
          <a:xfrm>
            <a:off x="10076507" y="2555695"/>
            <a:ext cx="2033039" cy="24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4" t="43239" r="67505" b="42919"/>
          <a:stretch/>
        </p:blipFill>
        <p:spPr>
          <a:xfrm>
            <a:off x="3101361" y="4489383"/>
            <a:ext cx="819757" cy="1022698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" t="42887" r="85509" b="43271"/>
          <a:stretch/>
        </p:blipFill>
        <p:spPr>
          <a:xfrm>
            <a:off x="1816533" y="5105270"/>
            <a:ext cx="819757" cy="1022698"/>
          </a:xfrm>
          <a:prstGeom prst="rect">
            <a:avLst/>
          </a:prstGeom>
        </p:spPr>
      </p:pic>
      <p:cxnSp>
        <p:nvCxnSpPr>
          <p:cNvPr id="151" name="Прямая соединительная линия 150"/>
          <p:cNvCxnSpPr/>
          <p:nvPr/>
        </p:nvCxnSpPr>
        <p:spPr>
          <a:xfrm flipV="1">
            <a:off x="1604013" y="5959597"/>
            <a:ext cx="2225960" cy="1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11818" r="90770" b="83191"/>
          <a:stretch/>
        </p:blipFill>
        <p:spPr>
          <a:xfrm>
            <a:off x="1408116" y="5164065"/>
            <a:ext cx="421206" cy="276501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6" t="43477" r="58492" b="43487"/>
          <a:stretch/>
        </p:blipFill>
        <p:spPr>
          <a:xfrm>
            <a:off x="2452829" y="5146884"/>
            <a:ext cx="762360" cy="968481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4" t="43167" r="22705" b="42991"/>
          <a:stretch/>
        </p:blipFill>
        <p:spPr>
          <a:xfrm>
            <a:off x="2441285" y="5780608"/>
            <a:ext cx="819757" cy="1022698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6" t="43748" r="67343" b="42410"/>
          <a:stretch/>
        </p:blipFill>
        <p:spPr>
          <a:xfrm>
            <a:off x="5702161" y="4529832"/>
            <a:ext cx="819757" cy="1022698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4" t="42339" r="66495" b="43819"/>
          <a:stretch/>
        </p:blipFill>
        <p:spPr>
          <a:xfrm>
            <a:off x="2581438" y="4429574"/>
            <a:ext cx="819757" cy="1022698"/>
          </a:xfrm>
          <a:prstGeom prst="rect">
            <a:avLst/>
          </a:prstGeom>
        </p:spPr>
      </p:pic>
      <p:cxnSp>
        <p:nvCxnSpPr>
          <p:cNvPr id="157" name="Прямая соединительная линия 156"/>
          <p:cNvCxnSpPr/>
          <p:nvPr/>
        </p:nvCxnSpPr>
        <p:spPr>
          <a:xfrm>
            <a:off x="4992395" y="5953865"/>
            <a:ext cx="2113374" cy="8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" t="11933" r="90961" b="83076"/>
          <a:stretch/>
        </p:blipFill>
        <p:spPr>
          <a:xfrm>
            <a:off x="4634164" y="5173930"/>
            <a:ext cx="421206" cy="276501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6" t="43955" r="4433" b="42203"/>
          <a:stretch/>
        </p:blipFill>
        <p:spPr>
          <a:xfrm>
            <a:off x="8911356" y="4547857"/>
            <a:ext cx="819757" cy="1022698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9" t="43331" r="48130" b="42827"/>
          <a:stretch/>
        </p:blipFill>
        <p:spPr>
          <a:xfrm>
            <a:off x="5796555" y="5146007"/>
            <a:ext cx="819757" cy="1022698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47" t="43173" r="22012" b="42985"/>
          <a:stretch/>
        </p:blipFill>
        <p:spPr>
          <a:xfrm>
            <a:off x="6392628" y="5787161"/>
            <a:ext cx="819757" cy="1022698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59" t="43555" r="31469" b="43409"/>
          <a:stretch/>
        </p:blipFill>
        <p:spPr>
          <a:xfrm>
            <a:off x="5065643" y="4509870"/>
            <a:ext cx="765817" cy="972873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3" t="42500" r="31845" b="44464"/>
          <a:stretch/>
        </p:blipFill>
        <p:spPr>
          <a:xfrm>
            <a:off x="3032977" y="5066200"/>
            <a:ext cx="774197" cy="983518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2" t="42710" r="39907" b="43448"/>
          <a:stretch/>
        </p:blipFill>
        <p:spPr>
          <a:xfrm>
            <a:off x="6320548" y="4460045"/>
            <a:ext cx="819757" cy="1022698"/>
          </a:xfrm>
          <a:prstGeom prst="rect">
            <a:avLst/>
          </a:prstGeom>
        </p:spPr>
      </p:pic>
      <p:cxnSp>
        <p:nvCxnSpPr>
          <p:cNvPr id="165" name="Прямая соединительная линия 164"/>
          <p:cNvCxnSpPr/>
          <p:nvPr/>
        </p:nvCxnSpPr>
        <p:spPr>
          <a:xfrm>
            <a:off x="8247306" y="5977003"/>
            <a:ext cx="21016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50" t="44222" r="31378" b="42742"/>
          <a:stretch/>
        </p:blipFill>
        <p:spPr>
          <a:xfrm>
            <a:off x="9630667" y="5185748"/>
            <a:ext cx="759311" cy="964607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5" t="43363" r="76414" b="42795"/>
          <a:stretch/>
        </p:blipFill>
        <p:spPr>
          <a:xfrm>
            <a:off x="5079963" y="5143843"/>
            <a:ext cx="806438" cy="1006082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8" t="43531" r="67880" b="43433"/>
          <a:stretch/>
        </p:blipFill>
        <p:spPr>
          <a:xfrm>
            <a:off x="8983884" y="5854337"/>
            <a:ext cx="709342" cy="901128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6" t="43315" r="86332" b="43649"/>
          <a:stretch/>
        </p:blipFill>
        <p:spPr>
          <a:xfrm>
            <a:off x="1804513" y="5807140"/>
            <a:ext cx="719018" cy="913420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68" t="42537" r="31460" b="44427"/>
          <a:stretch/>
        </p:blipFill>
        <p:spPr>
          <a:xfrm>
            <a:off x="5743405" y="5747341"/>
            <a:ext cx="739071" cy="938895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7" t="42897" r="58451" b="44067"/>
          <a:stretch/>
        </p:blipFill>
        <p:spPr>
          <a:xfrm>
            <a:off x="9577229" y="4483598"/>
            <a:ext cx="732896" cy="931050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7" t="43745" r="31231" b="43219"/>
          <a:stretch/>
        </p:blipFill>
        <p:spPr>
          <a:xfrm>
            <a:off x="9659641" y="5853238"/>
            <a:ext cx="747410" cy="949489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2" t="43208" r="75887" b="42950"/>
          <a:stretch/>
        </p:blipFill>
        <p:spPr>
          <a:xfrm>
            <a:off x="8384759" y="5791943"/>
            <a:ext cx="819757" cy="1022698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9" t="43088" r="39789" b="43875"/>
          <a:stretch/>
        </p:blipFill>
        <p:spPr>
          <a:xfrm>
            <a:off x="8355478" y="4499609"/>
            <a:ext cx="747410" cy="949489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4" t="43333" r="57884" b="43631"/>
          <a:stretch/>
        </p:blipFill>
        <p:spPr>
          <a:xfrm>
            <a:off x="5106466" y="5780666"/>
            <a:ext cx="759311" cy="964607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6" t="43346" r="67264" b="43618"/>
          <a:stretch/>
        </p:blipFill>
        <p:spPr>
          <a:xfrm>
            <a:off x="1798427" y="4491971"/>
            <a:ext cx="854573" cy="968481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0" t="43542" r="40119" b="42616"/>
          <a:stretch/>
        </p:blipFill>
        <p:spPr>
          <a:xfrm>
            <a:off x="3057429" y="5816634"/>
            <a:ext cx="819757" cy="1022698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73" t="43484" r="22855" b="43480"/>
          <a:stretch/>
        </p:blipFill>
        <p:spPr>
          <a:xfrm>
            <a:off x="6340472" y="5153145"/>
            <a:ext cx="765817" cy="972873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4" t="42773" r="39435" b="43385"/>
          <a:stretch/>
        </p:blipFill>
        <p:spPr>
          <a:xfrm>
            <a:off x="8989175" y="5113578"/>
            <a:ext cx="806438" cy="1006082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7" t="43690" r="67511" b="43274"/>
          <a:stretch/>
        </p:blipFill>
        <p:spPr>
          <a:xfrm>
            <a:off x="8335641" y="5168209"/>
            <a:ext cx="759311" cy="964607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 t="11793" r="90631" b="83216"/>
          <a:stretch/>
        </p:blipFill>
        <p:spPr>
          <a:xfrm>
            <a:off x="7876175" y="5165075"/>
            <a:ext cx="421206" cy="2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Сума двох чисел 763. Одне із чисел 525. Знайди різницю цих чисел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69"/>
          <a:stretch/>
        </p:blipFill>
        <p:spPr bwMode="auto">
          <a:xfrm>
            <a:off x="8525803" y="2326683"/>
            <a:ext cx="3326150" cy="394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13</a:t>
            </a:r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4" name="Скругленный прямоугольник 43"/>
          <p:cNvSpPr/>
          <p:nvPr/>
        </p:nvSpPr>
        <p:spPr>
          <a:xfrm>
            <a:off x="647945" y="1790714"/>
            <a:ext cx="1804183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525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2647928" y="1790714"/>
            <a:ext cx="1086473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+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936873" y="1800320"/>
            <a:ext cx="1804183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238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943528" y="1783387"/>
            <a:ext cx="1086473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=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7280999" y="1800320"/>
            <a:ext cx="1804183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763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452885" y="3812974"/>
            <a:ext cx="4722298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525 – 238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402691" y="3812974"/>
            <a:ext cx="1902876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287</a:t>
            </a:r>
          </a:p>
        </p:txBody>
      </p:sp>
    </p:spTree>
    <p:extLst>
      <p:ext uri="{BB962C8B-B14F-4D97-AF65-F5344CB8AC3E}">
        <p14:creationId xmlns:p14="http://schemas.microsoft.com/office/powerpoint/2010/main" val="219929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r>
              <a:rPr lang="uk-UA" sz="4000" b="1" dirty="0" smtClean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1</a:t>
            </a:r>
            <a:r>
              <a:rPr lang="uk-UA" sz="4000" b="1" dirty="0" smtClean="0">
                <a:solidFill>
                  <a:schemeClr val="bg1"/>
                </a:solidFill>
              </a:rPr>
              <a:t>37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9" name="Рисунок 7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9" t="43414" r="85749" b="43550"/>
          <a:stretch/>
        </p:blipFill>
        <p:spPr>
          <a:xfrm>
            <a:off x="7278625" y="1484481"/>
            <a:ext cx="432472" cy="549400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0" t="43377" r="67668" b="43587"/>
          <a:stretch/>
        </p:blipFill>
        <p:spPr>
          <a:xfrm>
            <a:off x="7641389" y="1480524"/>
            <a:ext cx="449603" cy="571163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43607" y="4115454"/>
            <a:ext cx="2918206" cy="11663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24641" y="4550378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Monotype Corsiva" panose="03010101010201010101" pitchFamily="66" charset="0"/>
              </a:rPr>
              <a:t>48 кг опеньків у 6 кошиках.  </a:t>
            </a:r>
            <a:endParaRPr lang="uk-UA" sz="2800" dirty="0">
              <a:latin typeface="Monotype Corsiva" panose="03010101010201010101" pitchFamily="66" charset="0"/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42938" r="85306" b="43220"/>
          <a:stretch/>
        </p:blipFill>
        <p:spPr>
          <a:xfrm>
            <a:off x="1244438" y="2198393"/>
            <a:ext cx="470473" cy="58694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6853" y="212934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20040" y="2308960"/>
            <a:ext cx="339911" cy="30626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29849" y="225788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(кг)  - у 1 кошику білих </a:t>
            </a:r>
            <a:r>
              <a:rPr lang="uk-UA" sz="3600" dirty="0" smtClean="0">
                <a:latin typeface="Monotype Corsiva" panose="03010101010201010101" pitchFamily="66" charset="0"/>
              </a:rPr>
              <a:t>грибів.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2" t="44815" r="12241" b="42149"/>
          <a:stretch/>
        </p:blipFill>
        <p:spPr>
          <a:xfrm>
            <a:off x="3501954" y="2275675"/>
            <a:ext cx="556501" cy="580644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0" t="43632" r="49168" b="43332"/>
          <a:stretch/>
        </p:blipFill>
        <p:spPr>
          <a:xfrm>
            <a:off x="2765253" y="2233488"/>
            <a:ext cx="436128" cy="554044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1" t="43479" r="57617" b="43485"/>
          <a:stretch/>
        </p:blipFill>
        <p:spPr>
          <a:xfrm>
            <a:off x="1672034" y="2223382"/>
            <a:ext cx="455113" cy="578163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2843" r="76475" b="43315"/>
          <a:stretch/>
        </p:blipFill>
        <p:spPr>
          <a:xfrm>
            <a:off x="1244438" y="2944487"/>
            <a:ext cx="470473" cy="58694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66153" y="292306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88" t="43096" r="48940" b="43868"/>
          <a:stretch/>
        </p:blipFill>
        <p:spPr>
          <a:xfrm>
            <a:off x="2006633" y="2204391"/>
            <a:ext cx="457066" cy="58064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50" t="44151" r="12323" b="42813"/>
          <a:stretch/>
        </p:blipFill>
        <p:spPr>
          <a:xfrm>
            <a:off x="1609500" y="2988441"/>
            <a:ext cx="556501" cy="58064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" t="43702" r="85515" b="43262"/>
          <a:stretch/>
        </p:blipFill>
        <p:spPr>
          <a:xfrm>
            <a:off x="2390947" y="2968262"/>
            <a:ext cx="457066" cy="58064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48317" y="3070901"/>
            <a:ext cx="339911" cy="306266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32" t="43592" r="22596" b="43372"/>
          <a:stretch/>
        </p:blipFill>
        <p:spPr>
          <a:xfrm>
            <a:off x="3134624" y="2963530"/>
            <a:ext cx="457066" cy="580644"/>
          </a:xfrm>
          <a:prstGeom prst="rect">
            <a:avLst/>
          </a:prstGeom>
        </p:spPr>
      </p:pic>
      <p:grpSp>
        <p:nvGrpSpPr>
          <p:cNvPr id="90" name="Группа 89"/>
          <p:cNvGrpSpPr/>
          <p:nvPr/>
        </p:nvGrpSpPr>
        <p:grpSpPr>
          <a:xfrm>
            <a:off x="2329645" y="2225795"/>
            <a:ext cx="408812" cy="542922"/>
            <a:chOff x="2361639" y="2985697"/>
            <a:chExt cx="408812" cy="542922"/>
          </a:xfrm>
        </p:grpSpPr>
        <p:pic>
          <p:nvPicPr>
            <p:cNvPr id="91" name="Рисунок 9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2" name="Рисунок 9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374839" y="298390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(кг) – у 1 кошику </a:t>
            </a:r>
            <a:r>
              <a:rPr lang="uk-UA" sz="3600" dirty="0" smtClean="0">
                <a:latin typeface="Monotype Corsiva" panose="03010101010201010101" pitchFamily="66" charset="0"/>
              </a:rPr>
              <a:t>опеньків.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16" t="43414" r="31312" b="43550"/>
          <a:stretch/>
        </p:blipFill>
        <p:spPr>
          <a:xfrm>
            <a:off x="8034706" y="1480524"/>
            <a:ext cx="432472" cy="549400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8" t="42732" r="67221" b="43426"/>
          <a:stretch/>
        </p:blipFill>
        <p:spPr>
          <a:xfrm>
            <a:off x="1263224" y="3689008"/>
            <a:ext cx="470473" cy="58694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62574" y="364658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46" t="44045" r="21727" b="42919"/>
          <a:stretch/>
        </p:blipFill>
        <p:spPr>
          <a:xfrm>
            <a:off x="1609500" y="3728277"/>
            <a:ext cx="556501" cy="580644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86" t="43491" r="39742" b="43473"/>
          <a:stretch/>
        </p:blipFill>
        <p:spPr>
          <a:xfrm>
            <a:off x="2390947" y="3708098"/>
            <a:ext cx="457066" cy="58064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48317" y="3810737"/>
            <a:ext cx="339911" cy="306266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6" t="43803" r="58012" b="43161"/>
          <a:stretch/>
        </p:blipFill>
        <p:spPr>
          <a:xfrm>
            <a:off x="3134624" y="3703366"/>
            <a:ext cx="457066" cy="580644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40529" y="372879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(кг)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62" t="43396" r="22466" b="43568"/>
          <a:stretch/>
        </p:blipFill>
        <p:spPr>
          <a:xfrm>
            <a:off x="3523678" y="3702038"/>
            <a:ext cx="457066" cy="58064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977267" y="3757445"/>
            <a:ext cx="408812" cy="41878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7089" y="3106013"/>
            <a:ext cx="420660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5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2" grpId="0"/>
      <p:bldP spid="55" grpId="0"/>
      <p:bldP spid="65" grpId="0"/>
      <p:bldP spid="94" grpId="0"/>
      <p:bldP spid="54" grpId="0"/>
      <p:bldP spid="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585392" cy="66020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Накресли такі квадрат і нерівносторонній прямокутник, щоб периметр кожного дорівнював 16 см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211005" y="2140527"/>
            <a:ext cx="3463668" cy="2872846"/>
          </a:xfrm>
          <a:prstGeom prst="rect">
            <a:avLst/>
          </a:prstGeom>
          <a:noFill/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215716" y="5006012"/>
            <a:ext cx="1454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Трапеция 14"/>
          <p:cNvSpPr/>
          <p:nvPr/>
        </p:nvSpPr>
        <p:spPr>
          <a:xfrm>
            <a:off x="6664199" y="3441579"/>
            <a:ext cx="5063293" cy="1564433"/>
          </a:xfrm>
          <a:prstGeom prst="rect">
            <a:avLst/>
          </a:prstGeom>
          <a:noFill/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035832" y="3762130"/>
            <a:ext cx="1454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468723" y="4966507"/>
            <a:ext cx="1454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738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5" grpId="0" animBg="1"/>
      <p:bldP spid="19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585392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Скільки прямокутників із таким периметром?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27050" y="1780899"/>
            <a:ext cx="6054055" cy="1251243"/>
          </a:xfrm>
          <a:prstGeom prst="rect">
            <a:avLst/>
          </a:prstGeom>
          <a:noFill/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627748" y="1706716"/>
            <a:ext cx="1454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856681" y="3032436"/>
            <a:ext cx="1454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Трапеция 14"/>
          <p:cNvSpPr/>
          <p:nvPr/>
        </p:nvSpPr>
        <p:spPr>
          <a:xfrm>
            <a:off x="7419781" y="3654839"/>
            <a:ext cx="4126352" cy="2050718"/>
          </a:xfrm>
          <a:prstGeom prst="rect">
            <a:avLst/>
          </a:prstGeom>
          <a:noFill/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864598" y="4151659"/>
            <a:ext cx="1454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79419" y="5748265"/>
            <a:ext cx="1454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3" grpId="0"/>
      <p:bldP spid="14" grpId="0" animBg="1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5386875" y="1510911"/>
            <a:ext cx="51187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54 - 43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79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5386875" y="1510911"/>
            <a:ext cx="51187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34 - 13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29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5386875" y="1510911"/>
            <a:ext cx="51187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55 - 13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331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015824" y="1510911"/>
            <a:ext cx="803938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55 – 4 + 15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95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464664" y="1510911"/>
            <a:ext cx="71416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63 – 8 + 5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019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464664" y="1510911"/>
            <a:ext cx="714170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 – 8 + 5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29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464664" y="1510911"/>
            <a:ext cx="714170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36 – 6 + 9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72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63F65727-1A3F-49B3-8D24-A0CC5B0C1D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32" y="1136985"/>
            <a:ext cx="3647924" cy="1930558"/>
          </a:xfrm>
          <a:prstGeom prst="rect">
            <a:avLst/>
          </a:prstGeom>
        </p:spPr>
      </p:pic>
      <p:sp>
        <p:nvSpPr>
          <p:cNvPr id="34" name="Скругленный прямоугольник 33"/>
          <p:cNvSpPr/>
          <p:nvPr/>
        </p:nvSpPr>
        <p:spPr>
          <a:xfrm>
            <a:off x="818167" y="3590517"/>
            <a:ext cx="10574789" cy="1738228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Записати каліграфічно число 88</a:t>
            </a:r>
          </a:p>
        </p:txBody>
      </p:sp>
    </p:spTree>
    <p:extLst>
      <p:ext uri="{BB962C8B-B14F-4D97-AF65-F5344CB8AC3E}">
        <p14:creationId xmlns:p14="http://schemas.microsoft.com/office/powerpoint/2010/main" val="213474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53295</TotalTime>
  <Words>332</Words>
  <Application>Microsoft Office PowerPoint</Application>
  <PresentationFormat>Широкоэкранный</PresentationFormat>
  <Paragraphs>133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8091</cp:revision>
  <dcterms:created xsi:type="dcterms:W3CDTF">2018-01-05T16:38:53Z</dcterms:created>
  <dcterms:modified xsi:type="dcterms:W3CDTF">2022-01-25T12:33:03Z</dcterms:modified>
</cp:coreProperties>
</file>