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738" r:id="rId2"/>
    <p:sldId id="1005" r:id="rId3"/>
    <p:sldId id="1015" r:id="rId4"/>
    <p:sldId id="1060" r:id="rId5"/>
    <p:sldId id="1020" r:id="rId6"/>
    <p:sldId id="1056" r:id="rId7"/>
    <p:sldId id="1063" r:id="rId8"/>
    <p:sldId id="1055" r:id="rId9"/>
    <p:sldId id="1058" r:id="rId10"/>
    <p:sldId id="1037" r:id="rId11"/>
    <p:sldId id="1059" r:id="rId12"/>
    <p:sldId id="1022" r:id="rId13"/>
    <p:sldId id="1027" r:id="rId14"/>
    <p:sldId id="1023" r:id="rId15"/>
    <p:sldId id="103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5110"/>
    <a:srgbClr val="F1059D"/>
    <a:srgbClr val="FF4747"/>
    <a:srgbClr val="D3514F"/>
    <a:srgbClr val="2F3242"/>
    <a:srgbClr val="92193A"/>
    <a:srgbClr val="F17D66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26.01.2022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lang="uk-UA" sz="48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052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7913" y="4013802"/>
            <a:ext cx="9350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Які </a:t>
            </a:r>
            <a:r>
              <a:rPr lang="ru-RU" sz="6000" b="1" dirty="0" err="1">
                <a:solidFill>
                  <a:srgbClr val="2F3242"/>
                </a:solidFill>
              </a:rPr>
              <a:t>таємниці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приховує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Північний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Льодовитий</a:t>
            </a:r>
            <a:r>
              <a:rPr lang="ru-RU" sz="6000" b="1" dirty="0">
                <a:solidFill>
                  <a:srgbClr val="2F3242"/>
                </a:solidFill>
              </a:rPr>
              <a:t> океан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Британія напоготові: РФ розгортає війська вздовж узбережжя Арктики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493410"/>
            <a:ext cx="5729897" cy="322181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6026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8-9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80227" y="1751063"/>
            <a:ext cx="9513442" cy="812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Запиши прикметники з префіксом </a:t>
            </a:r>
            <a:r>
              <a:rPr lang="uk-UA" sz="2400" i="1" dirty="0">
                <a:solidFill>
                  <a:srgbClr val="FFFF00"/>
                </a:solidFill>
              </a:rPr>
              <a:t>най-</a:t>
            </a:r>
            <a:r>
              <a:rPr lang="uk-UA" sz="2400" dirty="0"/>
              <a:t>, які характеризують Північний Льодовитий океан.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198" y="2416964"/>
            <a:ext cx="1170096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uk-UA" sz="2500" dirty="0"/>
              <a:t>________________________________________________________________________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0502" y="2607044"/>
            <a:ext cx="1155149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500" dirty="0" err="1"/>
              <a:t>Найхолодніший</a:t>
            </a:r>
            <a:r>
              <a:rPr lang="ru-RU" sz="2500" dirty="0"/>
              <a:t>, </a:t>
            </a:r>
            <a:r>
              <a:rPr lang="ru-RU" sz="2500" dirty="0" err="1"/>
              <a:t>найменший</a:t>
            </a:r>
            <a:r>
              <a:rPr lang="ru-RU" sz="2500" dirty="0"/>
              <a:t>, </a:t>
            </a:r>
            <a:r>
              <a:rPr lang="ru-RU" sz="2500" dirty="0" err="1"/>
              <a:t>найпівнічніший</a:t>
            </a:r>
            <a:r>
              <a:rPr lang="ru-RU" sz="2500" dirty="0"/>
              <a:t>, </a:t>
            </a:r>
            <a:r>
              <a:rPr lang="ru-RU" sz="2500" dirty="0" err="1"/>
              <a:t>наймілкіший</a:t>
            </a:r>
            <a:r>
              <a:rPr lang="ru-RU" sz="2500" dirty="0"/>
              <a:t>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092502" y="3151854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80227" y="3705308"/>
            <a:ext cx="9513442" cy="812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На </a:t>
            </a:r>
            <a:r>
              <a:rPr lang="ru-RU" sz="2400" dirty="0" err="1"/>
              <a:t>світлинах</a:t>
            </a:r>
            <a:r>
              <a:rPr lang="ru-RU" sz="2400" dirty="0"/>
              <a:t> </a:t>
            </a:r>
            <a:r>
              <a:rPr lang="ru-RU" sz="2400" dirty="0" err="1"/>
              <a:t>зображено</a:t>
            </a:r>
            <a:r>
              <a:rPr lang="ru-RU" sz="2400" dirty="0"/>
              <a:t> тюленя, </a:t>
            </a:r>
            <a:r>
              <a:rPr lang="ru-RU" sz="2400" dirty="0" err="1"/>
              <a:t>білого</a:t>
            </a:r>
            <a:r>
              <a:rPr lang="ru-RU" sz="2400" dirty="0"/>
              <a:t> </a:t>
            </a:r>
            <a:r>
              <a:rPr lang="ru-RU" sz="2400" dirty="0" err="1"/>
              <a:t>ведмедя</a:t>
            </a:r>
            <a:r>
              <a:rPr lang="ru-RU" sz="2400" dirty="0"/>
              <a:t>, гренландського кита і моржа. </a:t>
            </a:r>
            <a:r>
              <a:rPr lang="ru-RU" sz="2400" dirty="0" err="1"/>
              <a:t>Підпиши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.</a:t>
            </a:r>
          </a:p>
        </p:txBody>
      </p:sp>
      <p:pic>
        <p:nvPicPr>
          <p:cNvPr id="5122" name="Picture 2" descr="Морж — Википедия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276" y="4563074"/>
            <a:ext cx="2237320" cy="167799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54100" y="6165625"/>
            <a:ext cx="25293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морж</a:t>
            </a:r>
            <a:endParaRPr lang="ru-RU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8499" y="6203345"/>
            <a:ext cx="27906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гренландський кит</a:t>
            </a:r>
            <a:endParaRPr lang="ru-RU" sz="2500" dirty="0"/>
          </a:p>
        </p:txBody>
      </p:sp>
      <p:sp>
        <p:nvSpPr>
          <p:cNvPr id="18" name="TextBox 17"/>
          <p:cNvSpPr txBox="1"/>
          <p:nvPr/>
        </p:nvSpPr>
        <p:spPr>
          <a:xfrm>
            <a:off x="6069193" y="6203345"/>
            <a:ext cx="2338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білий ведмідь</a:t>
            </a:r>
            <a:endParaRPr lang="ru-RU" sz="25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124682" y="6620423"/>
            <a:ext cx="21323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629652" y="6620423"/>
            <a:ext cx="2231875" cy="147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17142" y="6635144"/>
            <a:ext cx="24587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8779066" y="6635144"/>
            <a:ext cx="24587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72597" y="6196250"/>
            <a:ext cx="2338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тюлень</a:t>
            </a:r>
            <a:endParaRPr lang="ru-RU" sz="25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52" y="4563074"/>
            <a:ext cx="2231875" cy="1672879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5126" name="Picture 6" descr="Білий ведмідь - фото, опис, де живе, чим харчується, вороги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35583" y="4575059"/>
            <a:ext cx="2362958" cy="1660894"/>
          </a:xfrm>
          <a:prstGeom prst="rect">
            <a:avLst/>
          </a:prstGeom>
          <a:noFill/>
          <a:ln w="190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Тюлени!!!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30600" y="4588138"/>
            <a:ext cx="2613750" cy="1646272"/>
          </a:xfrm>
          <a:prstGeom prst="rect">
            <a:avLst/>
          </a:prstGeom>
          <a:noFill/>
          <a:ln w="190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2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  <p:bldP spid="16" grpId="0"/>
      <p:bldP spid="17" grpId="0"/>
      <p:bldP spid="18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46285" y="1751063"/>
            <a:ext cx="9961684" cy="7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Склади ланцюг живлення, який можна спостерігати в Північному Льодовитому океані.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46285" y="2636548"/>
            <a:ext cx="1792007" cy="1311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40703" y="2636548"/>
            <a:ext cx="1792007" cy="1311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035121" y="2636548"/>
            <a:ext cx="1792007" cy="1311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flipH="1">
            <a:off x="2838292" y="2795617"/>
            <a:ext cx="1702411" cy="880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6332710" y="2795616"/>
            <a:ext cx="1702411" cy="880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Рыба сиг: описание, чем питается, где обитает, особенности ловли, рецепты,  меры предосторожности, видео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24718" y="2907956"/>
            <a:ext cx="1596632" cy="7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Тюлени!!!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30298" y="2795616"/>
            <a:ext cx="1612815" cy="1015832"/>
          </a:xfrm>
          <a:prstGeom prst="rect">
            <a:avLst/>
          </a:prstGeom>
          <a:noFill/>
          <a:ln w="190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Білий ведмідь - фото, опис, де живе, чим харчується, вороги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35881" y="2725333"/>
            <a:ext cx="1612814" cy="113362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Скругленный прямоугольник 41"/>
          <p:cNvSpPr/>
          <p:nvPr/>
        </p:nvSpPr>
        <p:spPr>
          <a:xfrm>
            <a:off x="2092502" y="4054726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46285" y="4608180"/>
            <a:ext cx="9961684" cy="7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Що допомагає моржам зберігати тепло?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24833" y="5681511"/>
            <a:ext cx="25404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А. бивні</a:t>
            </a:r>
            <a:endParaRPr lang="ru-RU" sz="3500" dirty="0"/>
          </a:p>
        </p:txBody>
      </p:sp>
      <p:sp>
        <p:nvSpPr>
          <p:cNvPr id="44" name="TextBox 43"/>
          <p:cNvSpPr txBox="1"/>
          <p:nvPr/>
        </p:nvSpPr>
        <p:spPr>
          <a:xfrm>
            <a:off x="3257068" y="5675728"/>
            <a:ext cx="25404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Б. вуса</a:t>
            </a:r>
            <a:endParaRPr lang="ru-RU" sz="3500" dirty="0"/>
          </a:p>
        </p:txBody>
      </p:sp>
      <p:sp>
        <p:nvSpPr>
          <p:cNvPr id="45" name="TextBox 44"/>
          <p:cNvSpPr txBox="1"/>
          <p:nvPr/>
        </p:nvSpPr>
        <p:spPr>
          <a:xfrm>
            <a:off x="5062475" y="5675728"/>
            <a:ext cx="25404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В. плавці</a:t>
            </a:r>
            <a:endParaRPr lang="ru-RU" sz="3500" dirty="0"/>
          </a:p>
        </p:txBody>
      </p:sp>
      <p:sp>
        <p:nvSpPr>
          <p:cNvPr id="46" name="TextBox 45"/>
          <p:cNvSpPr txBox="1"/>
          <p:nvPr/>
        </p:nvSpPr>
        <p:spPr>
          <a:xfrm>
            <a:off x="7208910" y="5675728"/>
            <a:ext cx="25404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Г. шар жиру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12737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25" grpId="0"/>
      <p:bldP spid="25" grpId="1"/>
      <p:bldP spid="44" grpId="0"/>
      <p:bldP spid="44" grpId="1"/>
      <p:bldP spid="45" grpId="0"/>
      <p:bldP spid="45" grpId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7" y="1356147"/>
            <a:ext cx="10555198" cy="69246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</a:t>
            </a:r>
            <a:r>
              <a:rPr lang="ru-RU" sz="3000" dirty="0" err="1">
                <a:solidFill>
                  <a:prstClr val="white"/>
                </a:solidFill>
              </a:rPr>
              <a:t>Схарактеризуйте</a:t>
            </a:r>
            <a:r>
              <a:rPr lang="ru-RU" sz="3000" dirty="0">
                <a:solidFill>
                  <a:prstClr val="white"/>
                </a:solidFill>
              </a:rPr>
              <a:t> природу </a:t>
            </a:r>
            <a:r>
              <a:rPr lang="ru-RU" sz="3000" dirty="0" err="1">
                <a:solidFill>
                  <a:prstClr val="white"/>
                </a:solidFill>
              </a:rPr>
              <a:t>Північного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Льодовитого</a:t>
            </a:r>
            <a:r>
              <a:rPr lang="ru-RU" sz="3000" dirty="0">
                <a:solidFill>
                  <a:prstClr val="white"/>
                </a:solidFill>
              </a:rPr>
              <a:t> океану.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7815" y="559969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7" y="2117247"/>
            <a:ext cx="10555198" cy="6778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</a:t>
            </a:r>
            <a:r>
              <a:rPr lang="ru-RU" sz="3000" dirty="0" err="1">
                <a:solidFill>
                  <a:prstClr val="white"/>
                </a:solidFill>
              </a:rPr>
              <a:t>Назвіть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промислові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види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риб</a:t>
            </a:r>
            <a:r>
              <a:rPr lang="ru-RU" sz="3000" dirty="0">
                <a:solidFill>
                  <a:prstClr val="white"/>
                </a:solidFill>
              </a:rPr>
              <a:t>,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живуть</a:t>
            </a:r>
            <a:r>
              <a:rPr lang="ru-RU" sz="3000" dirty="0">
                <a:solidFill>
                  <a:prstClr val="white"/>
                </a:solidFill>
              </a:rPr>
              <a:t> у </a:t>
            </a:r>
            <a:r>
              <a:rPr lang="ru-RU" sz="3000" dirty="0" err="1">
                <a:solidFill>
                  <a:prstClr val="white"/>
                </a:solidFill>
              </a:rPr>
              <a:t>цьому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океані</a:t>
            </a:r>
            <a:r>
              <a:rPr lang="ru-RU" sz="3000" dirty="0">
                <a:solidFill>
                  <a:prstClr val="white"/>
                </a:solidFill>
              </a:rPr>
              <a:t>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7" y="2870652"/>
            <a:ext cx="10555198" cy="704679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3. Яке </a:t>
            </a:r>
            <a:r>
              <a:rPr lang="ru-RU" sz="3000" dirty="0" err="1">
                <a:solidFill>
                  <a:prstClr val="white"/>
                </a:solidFill>
              </a:rPr>
              <a:t>господарське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значення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Північного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Льодовитого</a:t>
            </a:r>
            <a:r>
              <a:rPr lang="ru-RU" sz="3000" dirty="0">
                <a:solidFill>
                  <a:prstClr val="white"/>
                </a:solidFill>
              </a:rPr>
              <a:t> океану?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7" y="3631516"/>
            <a:ext cx="10555198" cy="1177876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4. </a:t>
            </a:r>
            <a:r>
              <a:rPr lang="ru-RU" sz="3000" dirty="0" err="1">
                <a:solidFill>
                  <a:prstClr val="white"/>
                </a:solidFill>
              </a:rPr>
              <a:t>Що</a:t>
            </a:r>
            <a:r>
              <a:rPr lang="ru-RU" sz="3000" dirty="0">
                <a:solidFill>
                  <a:prstClr val="white"/>
                </a:solidFill>
              </a:rPr>
              <a:t> в </a:t>
            </a:r>
            <a:r>
              <a:rPr lang="ru-RU" sz="3000" dirty="0" err="1">
                <a:solidFill>
                  <a:prstClr val="white"/>
                </a:solidFill>
              </a:rPr>
              <a:t>цій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темі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залишилося</a:t>
            </a:r>
            <a:r>
              <a:rPr lang="ru-RU" sz="3000" dirty="0">
                <a:solidFill>
                  <a:prstClr val="white"/>
                </a:solidFill>
              </a:rPr>
              <a:t> для вас </a:t>
            </a:r>
            <a:r>
              <a:rPr lang="ru-RU" sz="3000" dirty="0" err="1">
                <a:solidFill>
                  <a:prstClr val="white"/>
                </a:solidFill>
              </a:rPr>
              <a:t>незрозумілим</a:t>
            </a:r>
            <a:r>
              <a:rPr lang="ru-RU" sz="3000" dirty="0">
                <a:solidFill>
                  <a:prstClr val="white"/>
                </a:solidFill>
              </a:rPr>
              <a:t>? Де</a:t>
            </a:r>
          </a:p>
          <a:p>
            <a:r>
              <a:rPr lang="ru-RU" sz="3000" dirty="0" err="1">
                <a:solidFill>
                  <a:prstClr val="white"/>
                </a:solidFill>
              </a:rPr>
              <a:t>знайти</a:t>
            </a:r>
            <a:r>
              <a:rPr lang="ru-RU" sz="3000" dirty="0">
                <a:solidFill>
                  <a:prstClr val="white"/>
                </a:solidFill>
              </a:rPr>
              <a:t> відповіді на </a:t>
            </a:r>
            <a:r>
              <a:rPr lang="ru-RU" sz="3000" dirty="0" err="1">
                <a:solidFill>
                  <a:prstClr val="white"/>
                </a:solidFill>
              </a:rPr>
              <a:t>ці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запитання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932486" y="1265380"/>
            <a:ext cx="7155176" cy="5447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     ...в холодних водах океану життєві процеси уповільнюються, що зумовлює значну тривалість життя його мешканців. Наприклад, мідії живуть до 25 років (для порівняння: у Чорному морі вони живуть тільки 5–6 років), тріска – близько 20, а камбала – 40 років.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Picture 2" descr="Північно льодовитий океан - презентація з природознавства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9247" y="1969476"/>
            <a:ext cx="4531642" cy="2854379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 smtClean="0">
                <a:solidFill>
                  <a:srgbClr val="2F3242"/>
                </a:solidFill>
              </a:rPr>
              <a:t>15-18, </a:t>
            </a:r>
            <a:r>
              <a:rPr lang="ru-RU" sz="3000" b="1" dirty="0">
                <a:solidFill>
                  <a:srgbClr val="2F3242"/>
                </a:solidFill>
              </a:rPr>
              <a:t>повідомлення.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в щоденник</a:t>
            </a:r>
          </a:p>
          <a:p>
            <a:pPr algn="ctr"/>
            <a:r>
              <a:rPr lang="uk-UA" sz="3000" smtClean="0">
                <a:solidFill>
                  <a:srgbClr val="2F3242"/>
                </a:solidFill>
              </a:rPr>
              <a:t>с.15-18, </a:t>
            </a:r>
            <a:r>
              <a:rPr lang="uk-UA" sz="3000" dirty="0">
                <a:solidFill>
                  <a:srgbClr val="2F3242"/>
                </a:solidFill>
              </a:rPr>
              <a:t>повідомлення.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9" name="Горизонтальный свиток 8"/>
          <p:cNvSpPr/>
          <p:nvPr/>
        </p:nvSpPr>
        <p:spPr>
          <a:xfrm>
            <a:off x="284284" y="2250140"/>
            <a:ext cx="9329609" cy="1776737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 </a:t>
            </a:r>
            <a:r>
              <a:rPr lang="ru-RU" sz="3500" dirty="0" err="1"/>
              <a:t>господарська</a:t>
            </a:r>
            <a:r>
              <a:rPr lang="ru-RU" sz="3500" dirty="0"/>
              <a:t> </a:t>
            </a:r>
            <a:r>
              <a:rPr lang="ru-RU" sz="3500" dirty="0" err="1"/>
              <a:t>діяльність</a:t>
            </a:r>
            <a:r>
              <a:rPr lang="ru-RU" sz="3500" dirty="0"/>
              <a:t> </a:t>
            </a:r>
            <a:r>
              <a:rPr lang="ru-RU" sz="3500" dirty="0" err="1"/>
              <a:t>людини</a:t>
            </a:r>
            <a:r>
              <a:rPr lang="ru-RU" sz="3500" dirty="0"/>
              <a:t> </a:t>
            </a:r>
            <a:r>
              <a:rPr lang="ru-RU" sz="3500" dirty="0" err="1"/>
              <a:t>впливає</a:t>
            </a:r>
            <a:r>
              <a:rPr lang="ru-RU" sz="3500" dirty="0"/>
              <a:t> на </a:t>
            </a:r>
            <a:r>
              <a:rPr lang="ru-RU" sz="3500" dirty="0" err="1"/>
              <a:t>життя</a:t>
            </a:r>
            <a:r>
              <a:rPr lang="ru-RU" sz="3500" dirty="0"/>
              <a:t> в океанах?</a:t>
            </a:r>
            <a:endParaRPr lang="uk-UA" sz="3500" dirty="0"/>
          </a:p>
        </p:txBody>
      </p:sp>
      <p:sp>
        <p:nvSpPr>
          <p:cNvPr id="11" name="Горизонтальный свиток 10"/>
          <p:cNvSpPr/>
          <p:nvPr/>
        </p:nvSpPr>
        <p:spPr>
          <a:xfrm>
            <a:off x="284284" y="1082841"/>
            <a:ext cx="9017979" cy="1234677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Назвіть </a:t>
            </a:r>
            <a:r>
              <a:rPr lang="ru-RU" sz="3500" dirty="0" err="1"/>
              <a:t>океани</a:t>
            </a:r>
            <a:r>
              <a:rPr lang="ru-RU" sz="3500" dirty="0"/>
              <a:t> </a:t>
            </a:r>
            <a:r>
              <a:rPr lang="ru-RU" sz="3500" dirty="0" err="1"/>
              <a:t>від</a:t>
            </a:r>
            <a:r>
              <a:rPr lang="ru-RU" sz="3500" dirty="0"/>
              <a:t> </a:t>
            </a:r>
            <a:r>
              <a:rPr lang="ru-RU" sz="3500" dirty="0" err="1"/>
              <a:t>найменшого</a:t>
            </a:r>
            <a:r>
              <a:rPr lang="ru-RU" sz="3500" dirty="0"/>
              <a:t> до </a:t>
            </a:r>
            <a:r>
              <a:rPr lang="ru-RU" sz="3500" dirty="0" err="1"/>
              <a:t>найбільшого</a:t>
            </a:r>
            <a:r>
              <a:rPr lang="ru-RU" sz="3500" dirty="0"/>
              <a:t>.</a:t>
            </a:r>
            <a:endParaRPr lang="uk-UA" sz="3500" dirty="0"/>
          </a:p>
        </p:txBody>
      </p:sp>
      <p:sp>
        <p:nvSpPr>
          <p:cNvPr id="12" name="Горизонтальный свиток 11"/>
          <p:cNvSpPr/>
          <p:nvPr/>
        </p:nvSpPr>
        <p:spPr>
          <a:xfrm>
            <a:off x="1283677" y="4026877"/>
            <a:ext cx="8018586" cy="2530851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 err="1"/>
              <a:t>Узбережжя</a:t>
            </a:r>
            <a:r>
              <a:rPr lang="ru-RU" sz="3500" dirty="0"/>
              <a:t> </a:t>
            </a:r>
            <a:r>
              <a:rPr lang="ru-RU" sz="3500" dirty="0" err="1"/>
              <a:t>яких</a:t>
            </a:r>
            <a:r>
              <a:rPr lang="ru-RU" sz="3500" dirty="0"/>
              <a:t> </a:t>
            </a:r>
            <a:r>
              <a:rPr lang="ru-RU" sz="3500" dirty="0" err="1"/>
              <a:t>материків</a:t>
            </a:r>
            <a:r>
              <a:rPr lang="ru-RU" sz="3500" dirty="0"/>
              <a:t> </a:t>
            </a:r>
            <a:r>
              <a:rPr lang="ru-RU" sz="3500" dirty="0" err="1"/>
              <a:t>омивають</a:t>
            </a:r>
            <a:r>
              <a:rPr lang="ru-RU" sz="3500"/>
              <a:t> води</a:t>
            </a:r>
            <a:r>
              <a:rPr lang="ru-RU" sz="3500" dirty="0"/>
              <a:t> </a:t>
            </a:r>
            <a:r>
              <a:rPr lang="ru-RU" sz="3500"/>
              <a:t>Атлантичного</a:t>
            </a:r>
            <a:r>
              <a:rPr lang="ru-RU" sz="3500" dirty="0"/>
              <a:t> океану?</a:t>
            </a:r>
            <a:endParaRPr lang="uk-UA" sz="3500" dirty="0"/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 smtClean="0">
                <a:solidFill>
                  <a:schemeClr val="bg1"/>
                </a:solidFill>
              </a:rPr>
              <a:t>15-18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4646" y="1538654"/>
            <a:ext cx="8390535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934235" y="2021635"/>
            <a:ext cx="73041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500" b="1" dirty="0">
                <a:solidFill>
                  <a:srgbClr val="C00000"/>
                </a:solidFill>
              </a:rPr>
              <a:t>Айсберг  – </a:t>
            </a:r>
            <a:r>
              <a:rPr lang="ru-RU" sz="3500" dirty="0" err="1"/>
              <a:t>плавуча</a:t>
            </a:r>
            <a:r>
              <a:rPr lang="ru-RU" sz="3500" dirty="0"/>
              <a:t> </a:t>
            </a:r>
            <a:r>
              <a:rPr lang="ru-RU" sz="3500" dirty="0" err="1"/>
              <a:t>льодова</a:t>
            </a:r>
            <a:r>
              <a:rPr lang="ru-RU" sz="3500" dirty="0"/>
              <a:t> гора великих </a:t>
            </a:r>
            <a:r>
              <a:rPr lang="ru-RU" sz="3500" dirty="0" err="1"/>
              <a:t>розмірів</a:t>
            </a:r>
            <a:r>
              <a:rPr lang="ru-RU" sz="3500" dirty="0"/>
              <a:t>.</a:t>
            </a:r>
            <a:endParaRPr lang="uk-UA" sz="3500" dirty="0"/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Самый большой в мире айсберг продолжает разрушаться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470" y="3731419"/>
            <a:ext cx="4714234" cy="285711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7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934235" y="2021635"/>
            <a:ext cx="73041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3500" b="1" dirty="0">
                <a:solidFill>
                  <a:srgbClr val="C00000"/>
                </a:solidFill>
              </a:rPr>
              <a:t>Арктика – </a:t>
            </a:r>
            <a:r>
              <a:rPr lang="uk-UA" sz="3500" dirty="0"/>
              <a:t>територія, що примикає до Північного полюса, охоплює околиці Євразії та Північної Америки й включає в себе Північний Льодовитий океан з його островами та морями.</a:t>
            </a: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Практичне 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2731" y="1298141"/>
            <a:ext cx="9134700" cy="348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4500" dirty="0"/>
              <a:t>    За картою </a:t>
            </a:r>
            <a:r>
              <a:rPr lang="ru-RU" sz="4500" dirty="0" err="1"/>
              <a:t>півкуль</a:t>
            </a:r>
            <a:r>
              <a:rPr lang="ru-RU" sz="4500" dirty="0"/>
              <a:t> </a:t>
            </a:r>
            <a:r>
              <a:rPr lang="ru-RU" sz="4500" dirty="0" err="1"/>
              <a:t>визначте</a:t>
            </a:r>
            <a:r>
              <a:rPr lang="ru-RU" sz="4500" dirty="0"/>
              <a:t>, де </a:t>
            </a:r>
            <a:r>
              <a:rPr lang="ru-RU" sz="4500" dirty="0" err="1"/>
              <a:t>розміщений</a:t>
            </a:r>
            <a:r>
              <a:rPr lang="ru-RU" sz="4500" dirty="0"/>
              <a:t> </a:t>
            </a:r>
            <a:r>
              <a:rPr lang="ru-RU" sz="4500" dirty="0" err="1"/>
              <a:t>Північний</a:t>
            </a:r>
            <a:r>
              <a:rPr lang="ru-RU" sz="4500" dirty="0"/>
              <a:t> </a:t>
            </a:r>
            <a:r>
              <a:rPr lang="ru-RU" sz="4500" dirty="0" err="1"/>
              <a:t>Льодовитий</a:t>
            </a:r>
            <a:r>
              <a:rPr lang="ru-RU" sz="4500" dirty="0"/>
              <a:t> океан. Які материки </a:t>
            </a:r>
            <a:r>
              <a:rPr lang="ru-RU" sz="4500" dirty="0" err="1"/>
              <a:t>він</a:t>
            </a:r>
            <a:r>
              <a:rPr lang="ru-RU" sz="4500" dirty="0"/>
              <a:t> </a:t>
            </a:r>
            <a:r>
              <a:rPr lang="ru-RU" sz="4500" dirty="0" err="1"/>
              <a:t>омиває</a:t>
            </a:r>
            <a:r>
              <a:rPr lang="ru-RU" sz="4500" dirty="0"/>
              <a:t>?</a:t>
            </a:r>
            <a:endParaRPr lang="uk-UA" sz="4500" dirty="0"/>
          </a:p>
        </p:txBody>
      </p:sp>
      <p:pic>
        <p:nvPicPr>
          <p:cNvPr id="9" name="Picture 2" descr="Дети вектор | Роялти-фри, бесплатные векторные Дети картинки на  Depositphotos®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94445" y="4783204"/>
            <a:ext cx="3393217" cy="190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67092" y="5565930"/>
            <a:ext cx="2470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000" b="1" dirty="0"/>
              <a:t>Робота з картою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41724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456402"/>
            <a:ext cx="9475636" cy="3671410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4500" dirty="0"/>
              <a:t>     </a:t>
            </a:r>
            <a:r>
              <a:rPr lang="ru-RU" sz="4500" dirty="0"/>
              <a:t>Як люди </a:t>
            </a:r>
            <a:r>
              <a:rPr lang="ru-RU" sz="4500" dirty="0" err="1"/>
              <a:t>можуть</a:t>
            </a:r>
            <a:r>
              <a:rPr lang="ru-RU" sz="4500" dirty="0"/>
              <a:t> </a:t>
            </a:r>
            <a:r>
              <a:rPr lang="ru-RU" sz="4500" dirty="0" err="1"/>
              <a:t>допомогти</a:t>
            </a:r>
            <a:r>
              <a:rPr lang="ru-RU" sz="4500" dirty="0"/>
              <a:t> океану </a:t>
            </a:r>
            <a:r>
              <a:rPr lang="ru-RU" sz="4500" dirty="0" err="1"/>
              <a:t>позбутися</a:t>
            </a:r>
            <a:r>
              <a:rPr lang="ru-RU" sz="4500" dirty="0"/>
              <a:t> </a:t>
            </a:r>
            <a:r>
              <a:rPr lang="ru-RU" sz="4500" dirty="0" err="1"/>
              <a:t>небезпечного</a:t>
            </a:r>
            <a:r>
              <a:rPr lang="ru-RU" sz="4500" dirty="0"/>
              <a:t> для </a:t>
            </a:r>
            <a:r>
              <a:rPr lang="ru-RU" sz="4500" dirty="0" err="1"/>
              <a:t>його</a:t>
            </a:r>
            <a:r>
              <a:rPr lang="ru-RU" sz="4500" dirty="0"/>
              <a:t> </a:t>
            </a:r>
            <a:r>
              <a:rPr lang="ru-RU" sz="4500" dirty="0" err="1"/>
              <a:t>мешканців</a:t>
            </a:r>
            <a:r>
              <a:rPr lang="ru-RU" sz="4500" dirty="0"/>
              <a:t> </a:t>
            </a:r>
            <a:r>
              <a:rPr lang="ru-RU" sz="4500" dirty="0" err="1"/>
              <a:t>сміття</a:t>
            </a:r>
            <a:r>
              <a:rPr lang="ru-RU" sz="4500" dirty="0"/>
              <a:t>?</a:t>
            </a:r>
            <a:endParaRPr lang="uk-UA" sz="4500" dirty="0"/>
          </a:p>
        </p:txBody>
      </p:sp>
    </p:spTree>
    <p:extLst>
      <p:ext uri="{BB962C8B-B14F-4D97-AF65-F5344CB8AC3E}">
        <p14:creationId xmlns:p14="http://schemas.microsoft.com/office/powerpoint/2010/main" val="4414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Творче 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4326332" y="1358152"/>
            <a:ext cx="7587762" cy="367104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b="1" dirty="0" err="1">
                <a:solidFill>
                  <a:srgbClr val="2F3242"/>
                </a:solidFill>
              </a:rPr>
              <a:t>Використовуючи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різні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джерела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інформації</a:t>
            </a:r>
            <a:r>
              <a:rPr lang="ru-RU" sz="3500" b="1" dirty="0">
                <a:solidFill>
                  <a:srgbClr val="2F3242"/>
                </a:solidFill>
              </a:rPr>
              <a:t>, </a:t>
            </a:r>
            <a:r>
              <a:rPr lang="ru-RU" sz="3500" b="1" dirty="0" err="1">
                <a:solidFill>
                  <a:srgbClr val="2F3242"/>
                </a:solidFill>
              </a:rPr>
              <a:t>підготуйте</a:t>
            </a:r>
            <a:r>
              <a:rPr lang="ru-RU" sz="3500" b="1" dirty="0">
                <a:solidFill>
                  <a:srgbClr val="2F3242"/>
                </a:solidFill>
              </a:rPr>
              <a:t> повідомлення про одного з </a:t>
            </a:r>
            <a:r>
              <a:rPr lang="ru-RU" sz="3500" b="1" dirty="0" err="1">
                <a:solidFill>
                  <a:srgbClr val="2F3242"/>
                </a:solidFill>
              </a:rPr>
              <a:t>мешканців</a:t>
            </a:r>
            <a:r>
              <a:rPr lang="ru-RU" sz="3500" b="1" dirty="0">
                <a:solidFill>
                  <a:srgbClr val="2F3242"/>
                </a:solidFill>
              </a:rPr>
              <a:t> Арктики. </a:t>
            </a:r>
            <a:r>
              <a:rPr lang="ru-RU" sz="3500" b="1" dirty="0" err="1">
                <a:solidFill>
                  <a:srgbClr val="2F3242"/>
                </a:solidFill>
              </a:rPr>
              <a:t>Розкажіть</a:t>
            </a:r>
            <a:r>
              <a:rPr lang="ru-RU" sz="3500" b="1" dirty="0">
                <a:solidFill>
                  <a:srgbClr val="2F3242"/>
                </a:solidFill>
              </a:rPr>
              <a:t>, як </a:t>
            </a:r>
            <a:r>
              <a:rPr lang="ru-RU" sz="3500" b="1" dirty="0" err="1">
                <a:solidFill>
                  <a:srgbClr val="2F3242"/>
                </a:solidFill>
              </a:rPr>
              <a:t>ці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тварини</a:t>
            </a:r>
            <a:r>
              <a:rPr lang="ru-RU" sz="3500" b="1" dirty="0">
                <a:solidFill>
                  <a:srgbClr val="2F3242"/>
                </a:solidFill>
              </a:rPr>
              <a:t> </a:t>
            </a:r>
            <a:r>
              <a:rPr lang="ru-RU" sz="3500" b="1" dirty="0" err="1">
                <a:solidFill>
                  <a:srgbClr val="2F3242"/>
                </a:solidFill>
              </a:rPr>
              <a:t>пристосувалися</a:t>
            </a:r>
            <a:r>
              <a:rPr lang="ru-RU" sz="3500" b="1" dirty="0">
                <a:solidFill>
                  <a:srgbClr val="2F3242"/>
                </a:solidFill>
              </a:rPr>
              <a:t> до умов </a:t>
            </a:r>
            <a:r>
              <a:rPr lang="ru-RU" sz="3500" b="1" dirty="0" err="1">
                <a:solidFill>
                  <a:srgbClr val="2F3242"/>
                </a:solidFill>
              </a:rPr>
              <a:t>життя</a:t>
            </a:r>
            <a:r>
              <a:rPr lang="ru-RU" sz="3500" b="1" dirty="0">
                <a:solidFill>
                  <a:srgbClr val="2F3242"/>
                </a:solidFill>
              </a:rPr>
              <a:t> в </a:t>
            </a:r>
            <a:r>
              <a:rPr lang="ru-RU" sz="3500" b="1" dirty="0" err="1">
                <a:solidFill>
                  <a:srgbClr val="2F3242"/>
                </a:solidFill>
              </a:rPr>
              <a:t>Арктиці</a:t>
            </a:r>
            <a:r>
              <a:rPr lang="ru-RU" sz="3500" b="1" dirty="0">
                <a:solidFill>
                  <a:srgbClr val="2F3242"/>
                </a:solidFill>
              </a:rPr>
              <a:t>.</a:t>
            </a:r>
            <a:endParaRPr lang="uk-UA" sz="3500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6" y="2576836"/>
            <a:ext cx="3955512" cy="2898358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17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Шаблон:Карта розташування Північний Льодовитий океан — Вікіпеді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068" y="2524092"/>
            <a:ext cx="4218784" cy="420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01262" y="1751063"/>
            <a:ext cx="9267092" cy="737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На контурній карті підпиши материки, які омиває Північний Льодовитий океан, та </a:t>
            </a:r>
            <a:r>
              <a:rPr lang="uk-UA" sz="2400" dirty="0" err="1"/>
              <a:t>о.Гренландія</a:t>
            </a:r>
            <a:r>
              <a:rPr lang="uk-UA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5944" y="3648132"/>
            <a:ext cx="179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Північна Америка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 rot="18534615">
            <a:off x="3856225" y="5085040"/>
            <a:ext cx="1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/>
              <a:t>о.Гренландія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937993" y="4258879"/>
            <a:ext cx="1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Євразія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4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5973</TotalTime>
  <Words>472</Words>
  <Application>Microsoft Office PowerPoint</Application>
  <PresentationFormat>Широкоэкранный</PresentationFormat>
  <Paragraphs>132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1915</cp:revision>
  <dcterms:created xsi:type="dcterms:W3CDTF">2018-01-05T16:38:53Z</dcterms:created>
  <dcterms:modified xsi:type="dcterms:W3CDTF">2022-01-26T07:03:57Z</dcterms:modified>
</cp:coreProperties>
</file>