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94" r:id="rId3"/>
    <p:sldId id="295" r:id="rId4"/>
    <p:sldId id="297" r:id="rId5"/>
    <p:sldId id="298" r:id="rId6"/>
    <p:sldId id="299" r:id="rId7"/>
    <p:sldId id="278" r:id="rId8"/>
    <p:sldId id="310" r:id="rId9"/>
    <p:sldId id="311" r:id="rId10"/>
    <p:sldId id="287" r:id="rId11"/>
    <p:sldId id="302" r:id="rId12"/>
    <p:sldId id="303" r:id="rId13"/>
    <p:sldId id="304" r:id="rId14"/>
    <p:sldId id="305" r:id="rId15"/>
    <p:sldId id="301" r:id="rId16"/>
    <p:sldId id="288" r:id="rId17"/>
    <p:sldId id="306" r:id="rId18"/>
    <p:sldId id="289" r:id="rId19"/>
    <p:sldId id="290" r:id="rId20"/>
    <p:sldId id="291" r:id="rId21"/>
    <p:sldId id="300" r:id="rId22"/>
    <p:sldId id="307" r:id="rId23"/>
    <p:sldId id="308" r:id="rId24"/>
    <p:sldId id="309" r:id="rId25"/>
    <p:sldId id="31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microsoft.com/office/2007/relationships/hdphoto" Target="../media/hdphoto2.wdp"/><Relationship Id="rId12" Type="http://schemas.openxmlformats.org/officeDocument/2006/relationships/image" Target="../media/image35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microsoft.com/office/2007/relationships/hdphoto" Target="../media/hdphoto4.wdp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№75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2488" y="2952462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Як почуваються рослини навесні </a:t>
            </a:r>
            <a:endParaRPr lang="ru-RU" sz="8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6769" y="127082"/>
            <a:ext cx="3067402" cy="30674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5976" y="1790163"/>
            <a:ext cx="5890378" cy="452086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Подумайте, як ви можете захищати ранньоквітучі рослини. </a:t>
            </a:r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303363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Назви одним словом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7450" y="1651300"/>
            <a:ext cx="2977491" cy="28418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5969" y="1705766"/>
            <a:ext cx="3211967" cy="33869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69"/>
          <a:stretch/>
        </p:blipFill>
        <p:spPr>
          <a:xfrm>
            <a:off x="6034287" y="3072229"/>
            <a:ext cx="2773163" cy="31310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150" y="1785159"/>
            <a:ext cx="2364700" cy="37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Які зміни навесні відбуваються в житті дерев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6963" y="1456402"/>
            <a:ext cx="6020209" cy="490479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На гілках дерев розпукуються бруньки, і з’являються листочки. З бруньок згодом розпускаються квітки.</a:t>
            </a:r>
            <a:endParaRPr lang="en-US" sz="40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365" y="2345800"/>
            <a:ext cx="5455592" cy="32286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6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Першими, ще до появи листя </a:t>
            </a:r>
            <a:r>
              <a:rPr lang="uk-UA" sz="2000" b="1" dirty="0"/>
              <a:t>зацвітають </a:t>
            </a:r>
            <a:r>
              <a:rPr lang="uk-UA" sz="2000" b="1" dirty="0" smtClean="0"/>
              <a:t>кущі верба </a:t>
            </a:r>
            <a:r>
              <a:rPr lang="uk-UA" sz="2000" b="1" dirty="0"/>
              <a:t>і </a:t>
            </a:r>
            <a:r>
              <a:rPr lang="uk-UA" sz="2000" b="1" dirty="0" smtClean="0"/>
              <a:t>ліщина</a:t>
            </a:r>
            <a:endParaRPr lang="en-US" sz="2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9812" y="1787605"/>
            <a:ext cx="5964205" cy="41962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445" y="1441969"/>
            <a:ext cx="3901440" cy="52019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20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Серед дерев першими зацвітають вільха і </a:t>
            </a:r>
            <a:r>
              <a:rPr lang="uk-UA" sz="2000" b="1" dirty="0" smtClean="0"/>
              <a:t>осика</a:t>
            </a:r>
            <a:endParaRPr lang="en-US" sz="2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8602" y="1996225"/>
            <a:ext cx="5461399" cy="40960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44" y="1555453"/>
            <a:ext cx="3824354" cy="48279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54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Відгадай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5576" y="1762539"/>
            <a:ext cx="5880040" cy="451470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На </a:t>
            </a:r>
            <a:r>
              <a:rPr lang="uk-UA" sz="4800" b="1" dirty="0" err="1" smtClean="0"/>
              <a:t>зеленії</a:t>
            </a:r>
            <a:r>
              <a:rPr lang="uk-UA" sz="4800" b="1" dirty="0" smtClean="0"/>
              <a:t> листочки</a:t>
            </a:r>
          </a:p>
          <a:p>
            <a:pPr algn="ctr"/>
            <a:r>
              <a:rPr lang="uk-UA" sz="4800" b="1" dirty="0" smtClean="0"/>
              <a:t>Одягли білі віночки.</a:t>
            </a:r>
          </a:p>
          <a:p>
            <a:pPr algn="ctr"/>
            <a:r>
              <a:rPr lang="uk-UA" sz="4800" b="1" dirty="0" smtClean="0"/>
              <a:t>Усміхаючись весні,</a:t>
            </a:r>
          </a:p>
          <a:p>
            <a:pPr algn="ctr"/>
            <a:r>
              <a:rPr lang="uk-UA" sz="4800" b="1" dirty="0" smtClean="0"/>
              <a:t>Зацвітають…</a:t>
            </a:r>
            <a:endParaRPr lang="en-US" sz="4800" b="1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090" y="2014331"/>
            <a:ext cx="5436502" cy="407737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9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4212" y="1441969"/>
            <a:ext cx="6065906" cy="494538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Коріння дерева починає всмоктувати воду з ґрунту, вона розчиняє запаси речовин, і цей розчин – сік починає рухатися вгору до бруньок. Це явище називається сокорух.</a:t>
            </a:r>
            <a:endParaRPr lang="en-US" sz="3600" b="1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8034" y="1090778"/>
            <a:ext cx="5150223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962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схему. Спробуй пояснити які  зміни відбуваються з яблунею навесні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4684" y="4325795"/>
            <a:ext cx="5981587" cy="24059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30" b="84815" l="13000" r="88000">
                        <a14:foregroundMark x1="46100" y1="76944" x2="43600" y2="73519"/>
                        <a14:foregroundMark x1="42100" y1="77685" x2="42100" y2="73519"/>
                        <a14:foregroundMark x1="38200" y1="78056" x2="46800" y2="73704"/>
                        <a14:foregroundMark x1="42700" y1="67037" x2="40800" y2="73981"/>
                        <a14:backgroundMark x1="37300" y1="79722" x2="36300" y2="74907"/>
                        <a14:backgroundMark x1="38800" y1="78333" x2="46800" y2="73148"/>
                        <a14:backgroundMark x1="40300" y1="77870" x2="38600" y2="76667"/>
                        <a14:backgroundMark x1="45500" y1="77685" x2="42700" y2="72778"/>
                        <a14:backgroundMark x1="59800" y1="78519" x2="58800" y2="73704"/>
                        <a14:backgroundMark x1="61800" y1="80648" x2="60700" y2="76944"/>
                        <a14:backgroundMark x1="56400" y1="81852" x2="56200" y2="78519"/>
                        <a14:backgroundMark x1="57500" y1="64167" x2="67800" y2="65185"/>
                        <a14:backgroundMark x1="63300" y1="70926" x2="59000" y2="66389"/>
                        <a14:backgroundMark x1="66300" y1="63611" x2="65600" y2="62407"/>
                        <a14:backgroundMark x1="35400" y1="63241" x2="34100" y2="61389"/>
                        <a14:backgroundMark x1="38000" y1="70185" x2="42700" y2="66574"/>
                        <a14:backgroundMark x1="40800" y1="70185" x2="41200" y2="70926"/>
                        <a14:backgroundMark x1="33300" y1="70926" x2="35800" y2="70741"/>
                        <a14:backgroundMark x1="35000" y1="64815" x2="32000" y2="64167"/>
                        <a14:backgroundMark x1="45700" y1="75185" x2="43200" y2="73333"/>
                        <a14:backgroundMark x1="46200" y1="74167" x2="46200" y2="74722"/>
                        <a14:backgroundMark x1="42100" y1="73333" x2="43000" y2="76389"/>
                        <a14:backgroundMark x1="40000" y1="76944" x2="38500" y2="69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788" t="3922" r="11107" b="13726"/>
          <a:stretch/>
        </p:blipFill>
        <p:spPr>
          <a:xfrm>
            <a:off x="3257068" y="1318908"/>
            <a:ext cx="4874004" cy="53448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2808" y="1198294"/>
            <a:ext cx="3152446" cy="2897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4045" y="5924281"/>
            <a:ext cx="386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Поживні речовини</a:t>
            </a:r>
            <a:endParaRPr lang="ru-RU" sz="3200" b="1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3418704" y="4096578"/>
            <a:ext cx="381642" cy="913417"/>
          </a:xfrm>
          <a:prstGeom prst="down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Выгнутая вниз стрелка 23"/>
          <p:cNvSpPr/>
          <p:nvPr/>
        </p:nvSpPr>
        <p:spPr>
          <a:xfrm>
            <a:off x="3519370" y="5193263"/>
            <a:ext cx="2507943" cy="858112"/>
          </a:xfrm>
          <a:prstGeom prst="curvedUp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трелка вверх 24"/>
          <p:cNvSpPr/>
          <p:nvPr/>
        </p:nvSpPr>
        <p:spPr>
          <a:xfrm>
            <a:off x="5694070" y="3873912"/>
            <a:ext cx="217333" cy="799320"/>
          </a:xfrm>
          <a:prstGeom prst="up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верх 25"/>
          <p:cNvSpPr/>
          <p:nvPr/>
        </p:nvSpPr>
        <p:spPr>
          <a:xfrm rot="19055303">
            <a:off x="5443012" y="3122076"/>
            <a:ext cx="148356" cy="675094"/>
          </a:xfrm>
          <a:prstGeom prst="up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верх 26"/>
          <p:cNvSpPr/>
          <p:nvPr/>
        </p:nvSpPr>
        <p:spPr>
          <a:xfrm rot="3343095">
            <a:off x="6105074" y="2957396"/>
            <a:ext cx="192857" cy="792968"/>
          </a:xfrm>
          <a:prstGeom prst="up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875983" y="3771924"/>
            <a:ext cx="174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2F3242"/>
                </a:solidFill>
              </a:rPr>
              <a:t>Сокорух</a:t>
            </a:r>
            <a:endParaRPr lang="ru-RU" sz="3200" b="1" dirty="0">
              <a:solidFill>
                <a:srgbClr val="2F3242"/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6576" y="1464854"/>
            <a:ext cx="474988" cy="32306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7313" y="2244313"/>
            <a:ext cx="474988" cy="323062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842" y="2785876"/>
            <a:ext cx="474988" cy="323062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630" y="1843533"/>
            <a:ext cx="474988" cy="323062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317" y="3236317"/>
            <a:ext cx="474988" cy="32306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823" y="1921251"/>
            <a:ext cx="474988" cy="323062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111" y="2912900"/>
            <a:ext cx="2196887" cy="149420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512661" y="5099099"/>
            <a:ext cx="12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2F3242"/>
                </a:solidFill>
              </a:rPr>
              <a:t>листок</a:t>
            </a:r>
            <a:endParaRPr lang="ru-RU" sz="2800" b="1" dirty="0">
              <a:solidFill>
                <a:srgbClr val="2F324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89525" y="6094340"/>
            <a:ext cx="12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2F3242"/>
                </a:solidFill>
              </a:rPr>
              <a:t>листок</a:t>
            </a:r>
            <a:endParaRPr lang="ru-RU" sz="2800" b="1" dirty="0">
              <a:solidFill>
                <a:srgbClr val="2F324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10317" y="5399086"/>
            <a:ext cx="148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2F3242"/>
                </a:solidFill>
              </a:rPr>
              <a:t>бруньки</a:t>
            </a:r>
            <a:endParaRPr lang="ru-RU" sz="2800" b="1" dirty="0">
              <a:solidFill>
                <a:srgbClr val="2F324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51843" y="1198294"/>
            <a:ext cx="249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2F3242"/>
                </a:solidFill>
              </a:rPr>
              <a:t>Комахи запилюють квітки</a:t>
            </a:r>
            <a:endParaRPr lang="ru-RU" sz="2800" b="1" dirty="0">
              <a:solidFill>
                <a:srgbClr val="2F3242"/>
              </a:solidFill>
            </a:endParaRPr>
          </a:p>
        </p:txBody>
      </p:sp>
      <p:sp>
        <p:nvSpPr>
          <p:cNvPr id="40" name="Стрелка вверх 39"/>
          <p:cNvSpPr/>
          <p:nvPr/>
        </p:nvSpPr>
        <p:spPr>
          <a:xfrm rot="854208">
            <a:off x="9110320" y="4223085"/>
            <a:ext cx="228357" cy="1015148"/>
          </a:xfrm>
          <a:prstGeom prst="up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верх 41"/>
          <p:cNvSpPr/>
          <p:nvPr/>
        </p:nvSpPr>
        <p:spPr>
          <a:xfrm rot="21368902" flipH="1">
            <a:off x="9850313" y="3878187"/>
            <a:ext cx="206198" cy="2346768"/>
          </a:xfrm>
          <a:prstGeom prst="up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верх 42"/>
          <p:cNvSpPr/>
          <p:nvPr/>
        </p:nvSpPr>
        <p:spPr>
          <a:xfrm rot="20671814">
            <a:off x="10637123" y="3070380"/>
            <a:ext cx="221956" cy="2480619"/>
          </a:xfrm>
          <a:prstGeom prst="upArrow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1077" y="1300513"/>
            <a:ext cx="897159" cy="8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9" y="4327905"/>
            <a:ext cx="5981587" cy="24059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50896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430" y="3157667"/>
            <a:ext cx="474988" cy="3230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4733" y="2365121"/>
            <a:ext cx="474988" cy="3230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442" y="3024487"/>
            <a:ext cx="474988" cy="32306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780514" y="2194319"/>
            <a:ext cx="4842456" cy="27889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Який орган дерева найважливіший?</a:t>
            </a:r>
            <a:endParaRPr lang="ru-RU" sz="36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0" b="84815" l="13000" r="88000">
                        <a14:foregroundMark x1="46100" y1="76944" x2="43600" y2="73519"/>
                        <a14:foregroundMark x1="42100" y1="77685" x2="42100" y2="73519"/>
                        <a14:foregroundMark x1="38200" y1="78056" x2="46800" y2="73704"/>
                        <a14:foregroundMark x1="42700" y1="67037" x2="40800" y2="73981"/>
                        <a14:backgroundMark x1="37300" y1="79722" x2="36300" y2="74907"/>
                        <a14:backgroundMark x1="38800" y1="78333" x2="46800" y2="73148"/>
                        <a14:backgroundMark x1="40300" y1="77870" x2="38600" y2="76667"/>
                        <a14:backgroundMark x1="45500" y1="77685" x2="42700" y2="72778"/>
                        <a14:backgroundMark x1="59800" y1="78519" x2="58800" y2="73704"/>
                        <a14:backgroundMark x1="61800" y1="80648" x2="60700" y2="76944"/>
                        <a14:backgroundMark x1="56400" y1="81852" x2="56200" y2="78519"/>
                        <a14:backgroundMark x1="57500" y1="64167" x2="67800" y2="65185"/>
                        <a14:backgroundMark x1="63300" y1="70926" x2="59000" y2="66389"/>
                        <a14:backgroundMark x1="66300" y1="63611" x2="65600" y2="62407"/>
                        <a14:backgroundMark x1="35400" y1="63241" x2="34100" y2="61389"/>
                        <a14:backgroundMark x1="38000" y1="70185" x2="42700" y2="66574"/>
                        <a14:backgroundMark x1="40800" y1="70185" x2="41200" y2="70926"/>
                        <a14:backgroundMark x1="33300" y1="70926" x2="35800" y2="70741"/>
                        <a14:backgroundMark x1="35000" y1="64815" x2="32000" y2="64167"/>
                        <a14:backgroundMark x1="45700" y1="75185" x2="43200" y2="73333"/>
                        <a14:backgroundMark x1="46200" y1="74167" x2="46200" y2="74722"/>
                        <a14:backgroundMark x1="42100" y1="73333" x2="43000" y2="76389"/>
                        <a14:backgroundMark x1="40000" y1="76944" x2="38500" y2="69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788" t="3922" r="11107" b="13726"/>
          <a:stretch/>
        </p:blipFill>
        <p:spPr>
          <a:xfrm>
            <a:off x="670365" y="1309764"/>
            <a:ext cx="4874004" cy="53448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574" y="1826316"/>
            <a:ext cx="474988" cy="3230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574" y="2637769"/>
            <a:ext cx="474988" cy="32306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441" y="2963532"/>
            <a:ext cx="474988" cy="32306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747" y="1666210"/>
            <a:ext cx="474988" cy="32306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68" y="3265748"/>
            <a:ext cx="474988" cy="32306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833" y="1538467"/>
            <a:ext cx="474988" cy="3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Чому плаче берізка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4395" y="2364599"/>
            <a:ext cx="5323267" cy="31191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Скругленный прямоугольник 6"/>
          <p:cNvSpPr/>
          <p:nvPr/>
        </p:nvSpPr>
        <p:spPr>
          <a:xfrm>
            <a:off x="250020" y="1611848"/>
            <a:ext cx="6417214" cy="462460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Щовесни люди збирають березовий сік. Це дуже шкодить деревам. Більша частина берізок гине.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750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Відгадай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70692" y="1790164"/>
            <a:ext cx="5640946" cy="440457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Де вона проходить – </a:t>
            </a:r>
          </a:p>
          <a:p>
            <a:pPr algn="ctr"/>
            <a:r>
              <a:rPr lang="uk-UA" sz="4000" b="1" dirty="0" smtClean="0"/>
              <a:t>Там травиця сходить,</a:t>
            </a:r>
          </a:p>
          <a:p>
            <a:pPr algn="ctr"/>
            <a:r>
              <a:rPr lang="uk-UA" sz="4000" b="1" dirty="0" smtClean="0"/>
              <a:t>Квіти розцвітають,</a:t>
            </a:r>
          </a:p>
          <a:p>
            <a:pPr algn="ctr"/>
            <a:r>
              <a:rPr lang="uk-UA" sz="4000" b="1" dirty="0" err="1" smtClean="0"/>
              <a:t>Солов’ї</a:t>
            </a:r>
            <a:r>
              <a:rPr lang="uk-UA" sz="4000" b="1" dirty="0" smtClean="0"/>
              <a:t> співають.</a:t>
            </a:r>
            <a:endParaRPr lang="en-US" sz="4000" b="1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4208" y="1248970"/>
            <a:ext cx="5673144" cy="39739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26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вберегти берізку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0436" y="1456402"/>
            <a:ext cx="6815978" cy="22260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Не можна збирати сік із молодих дерев.</a:t>
            </a:r>
            <a:endParaRPr lang="en-US" sz="4000" b="1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370436" y="3915177"/>
            <a:ext cx="6815978" cy="25628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Після закінчення збирання отвір у дереві потрібно закрити глиною, парафіном або пластиліном.</a:t>
            </a:r>
            <a:endParaRPr lang="en-US" sz="40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5415" y="1269681"/>
            <a:ext cx="3701932" cy="52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змінюється в житті рослин навесні. Назви зайве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0760" y="1339501"/>
            <a:ext cx="6702913" cy="9619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Листопад</a:t>
            </a:r>
            <a:endParaRPr lang="ru-RU" sz="5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0905" y="2414395"/>
            <a:ext cx="6722770" cy="10473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Набрякання бруньок</a:t>
            </a:r>
            <a:endParaRPr lang="ru-RU" sz="5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8022" y="4536685"/>
            <a:ext cx="6735651" cy="9577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Розпусканні листя</a:t>
            </a:r>
            <a:endParaRPr lang="ru-RU" sz="5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8023" y="5705341"/>
            <a:ext cx="6735650" cy="9373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Цвітіння </a:t>
            </a:r>
            <a:endParaRPr lang="ru-RU" sz="5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8022" y="3574687"/>
            <a:ext cx="6735651" cy="849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Поява плодів</a:t>
            </a:r>
            <a:endParaRPr lang="ru-RU" sz="54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23"/>
          <a:stretch/>
        </p:blipFill>
        <p:spPr>
          <a:xfrm>
            <a:off x="7880724" y="1431677"/>
            <a:ext cx="3629959" cy="51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5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зображення. Спробуй назвати плодове дерево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7022" y="1701938"/>
            <a:ext cx="5206806" cy="40393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881" y="1701938"/>
            <a:ext cx="4691457" cy="40393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878234" y="5836024"/>
            <a:ext cx="2169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2F3242"/>
                </a:solidFill>
              </a:rPr>
              <a:t>Вишня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7340" y="5836024"/>
            <a:ext cx="2169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2F3242"/>
                </a:solidFill>
              </a:rPr>
              <a:t>Яблуня</a:t>
            </a:r>
            <a:endParaRPr lang="ru-RU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зображення. Спробуй назвати плодове дерево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647" y="1938643"/>
            <a:ext cx="5585897" cy="372393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6501" y="1938643"/>
            <a:ext cx="4971640" cy="372393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878234" y="5836024"/>
            <a:ext cx="2169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2F3242"/>
                </a:solidFill>
              </a:rPr>
              <a:t>Груша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775" y="5836024"/>
            <a:ext cx="2169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2F3242"/>
                </a:solidFill>
              </a:rPr>
              <a:t>Персик</a:t>
            </a:r>
            <a:endParaRPr lang="ru-RU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Розглянь зображення. Спробуй назвати плодове дерево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042" y="2237395"/>
            <a:ext cx="4434082" cy="332556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2891" y="2237395"/>
            <a:ext cx="6106257" cy="332556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474821" y="5836023"/>
            <a:ext cx="2882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2F3242"/>
                </a:solidFill>
              </a:rPr>
              <a:t>Абрикос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2151" y="5836023"/>
            <a:ext cx="2169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2F3242"/>
                </a:solidFill>
              </a:rPr>
              <a:t>Слива</a:t>
            </a:r>
            <a:endParaRPr lang="ru-RU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Виправ помилки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81104" y="5037819"/>
            <a:ext cx="2651863" cy="629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Пролісок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3405" y="5037819"/>
            <a:ext cx="3061604" cy="6290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err="1" smtClean="0"/>
              <a:t>Підсніжник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2216" y="5037819"/>
            <a:ext cx="2675683" cy="629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Первоцвіт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495964" y="5037819"/>
            <a:ext cx="2600724" cy="6290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Анемона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1104" y="2791981"/>
            <a:ext cx="2651863" cy="198889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407" y="2792669"/>
            <a:ext cx="2829601" cy="19414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5964" y="1715847"/>
            <a:ext cx="2339721" cy="306503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83" y="2058909"/>
            <a:ext cx="2721970" cy="27219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192669" y="6233375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с.29-30</a:t>
            </a:r>
            <a:endParaRPr lang="uk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3473 L 0.00547 0.03496 C 0.00924 0.03982 0.01315 0.04537 0.01705 0.05024 C 0.01836 0.05186 0.01979 0.05348 0.02122 0.0544 C 0.02291 0.05556 0.02474 0.05625 0.02656 0.05672 C 0.02799 0.05834 0.02942 0.05903 0.03073 0.06112 C 0.0358 0.06829 0.03606 0.07292 0.0414 0.07662 C 0.04427 0.07848 0.04713 0.07894 0.04987 0.08079 C 0.05247 0.08287 0.05468 0.08612 0.05729 0.08774 C 0.0608 0.08959 0.06432 0.09051 0.06784 0.09213 C 0.07109 0.09329 0.07435 0.09514 0.07747 0.0963 C 0.09349 0.11482 0.08007 0.10301 0.09648 0.10973 C 0.10039 0.11135 0.10416 0.11505 0.1082 0.11621 C 0.11705 0.11875 0.13463 0.12061 0.13463 0.12084 C 0.14726 0.12593 0.15299 0.12871 0.16549 0.13172 C 0.17356 0.13357 0.18984 0.13612 0.18984 0.13635 C 0.19726 0.13912 0.20455 0.14352 0.21224 0.14514 C 0.22552 0.14769 0.21927 0.14607 0.23125 0.14954 C 0.23437 0.15162 0.2375 0.15463 0.24075 0.15602 C 0.24466 0.15764 0.24856 0.15695 0.25247 0.15811 C 0.2595 0.15996 0.26653 0.1625 0.27356 0.16505 L 0.58763 0.16042 C 0.59362 0.16042 0.59961 0.15602 0.6056 0.15371 L 0.61185 0.15162 C 0.61419 0.14954 0.61614 0.14653 0.61836 0.14514 C 0.62044 0.14352 0.62265 0.14375 0.62474 0.1426 C 0.6302 0.14051 0.62734 0.14121 0.63203 0.1382 C 0.63346 0.1375 0.63489 0.13681 0.63632 0.13612 C 0.63776 0.13473 0.63932 0.13357 0.64049 0.13172 C 0.64713 0.12153 0.64218 0.12431 0.64909 0.11621 C 0.65013 0.11505 0.6513 0.11482 0.65234 0.11412 C 0.65377 0.11274 0.65507 0.11112 0.65651 0.10973 C 0.6582 0.10811 0.66015 0.10695 0.66185 0.10533 C 0.66289 0.10394 0.6638 0.10162 0.66497 0.1007 C 0.6681 0.09862 0.67135 0.09838 0.67448 0.0963 C 0.67942 0.09329 0.67955 0.09144 0.68411 0.08774 C 0.68619 0.08588 0.68932 0.08449 0.69153 0.08334 C 0.69297 0.08172 0.69427 0.07963 0.6957 0.07871 C 0.70403 0.07431 0.70195 0.07917 0.70742 0.07431 C 0.70885 0.07292 0.71015 0.07107 0.71159 0.06991 C 0.71367 0.06829 0.7181 0.06574 0.7181 0.06598 C 0.725 0.05579 0.71731 0.06737 0.72435 0.0544 C 0.72578 0.05209 0.72734 0.05047 0.72864 0.04792 C 0.73359 0.03889 0.72955 0.04283 0.73489 0.03889 C 0.73606 0.03774 0.73698 0.03612 0.73815 0.03473 C 0.7414 0.03079 0.7427 0.03079 0.74557 0.02593 C 0.74661 0.02385 0.7483 0.02223 0.74869 0.01922 C 0.74961 0.01366 0.74869 0.00741 0.74869 0.00186 L 0.74869 0.00209 " pathEditMode="relative" rAng="0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74" y="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8 0.08148 L -0.01328 0.08171 C -0.01549 0.08588 -0.01705 0.0912 -0.01966 0.09467 C -0.02148 0.09699 -0.02395 0.09699 -0.02604 0.09838 C -0.02773 0.09953 -0.02955 0.10115 -0.03125 0.10208 C -0.03684 0.10555 -0.04218 0.10509 -0.04817 0.10601 L -0.10742 0.10208 C -0.10989 0.10185 -0.11224 0.10092 -0.11471 0.10023 C -0.11757 0.09953 -0.12044 0.09861 -0.12317 0.09838 C -0.14049 0.09676 -0.15768 0.09583 -0.175 0.09467 C -0.18919 0.08842 -0.16497 0.09861 -0.20247 0.09097 C -0.20403 0.09051 -0.2052 0.08796 -0.20664 0.08703 C -0.20833 0.08611 -0.21015 0.08588 -0.21197 0.08518 C -0.21406 0.08449 -0.21614 0.08402 -0.21836 0.08333 C -0.22083 0.08264 -0.2233 0.0824 -0.22565 0.08148 C -0.22864 0.08055 -0.23033 0.07939 -0.23307 0.07777 C -0.23411 0.07592 -0.23515 0.07384 -0.23632 0.07222 C -0.24075 0.06597 -0.24257 0.0662 -0.24583 0.05902 C -0.24739 0.05532 -0.24856 0.05139 -0.25 0.04768 C -0.25234 0.04143 -0.25117 0.04375 -0.25312 0.04027 L -0.25312 0.04051 L -0.25416 0.03657 L -0.25 0.03472 " pathEditMode="relative" rAng="0" ptsTypes="AAAAAAAAAAAAAAAAAA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1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0.08056 L 0.00989 0.08102 C 0.00703 0.08449 0.00429 0.08774 0.00156 0.09213 C -0.00599 0.10417 0.00039 0.09931 -0.01081 0.11135 C -0.01289 0.11389 -0.01498 0.11436 -0.01693 0.11574 C -0.01979 0.11968 -0.0224 0.12431 -0.02526 0.12732 C -0.02761 0.12963 -0.03008 0.1301 -0.03242 0.13102 C -0.03581 0.13264 -0.03933 0.13357 -0.04271 0.13496 L -0.05196 0.13889 C -0.05547 0.1426 -0.05873 0.15024 -0.06224 0.15093 L -0.18998 0.1426 C -0.19219 0.14167 -0.19414 0.14121 -0.19623 0.13889 C -0.19779 0.13727 -0.19883 0.13264 -0.20039 0.13102 C -0.20326 0.12824 -0.20651 0.12871 -0.20964 0.12732 C -0.21198 0.12593 -0.21433 0.12431 -0.2168 0.12338 C -0.22227 0.10949 -0.21849 0.11667 -0.22826 0.11135 C -0.24935 0.10093 -0.21992 0.11482 -0.24362 0.10371 C -0.25417 0.09028 -0.24961 0.09514 -0.25703 0.08843 C -0.26237 0.07431 -0.25847 0.08843 -0.26107 0.06482 C -0.26524 0.02824 -0.26315 0.09792 -0.26315 0.01042 L -0.26406 0.00672 " pathEditMode="relative" rAng="0" ptsTypes="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00023 C -0.00247 0.00324 -0.00521 0.00602 -0.00742 0.00949 C -0.00846 0.01111 -0.00872 0.01343 -0.0095 0.01505 C -0.01068 0.01736 -0.01601 0.02801 -0.01901 0.0301 C -0.02148 0.03195 -0.02409 0.03218 -0.02643 0.03403 C -0.02864 0.03542 -0.0306 0.03797 -0.03281 0.03959 C -0.03594 0.04167 -0.03919 0.04306 -0.04232 0.04514 C -0.04479 0.04699 -0.04726 0.04885 -0.04974 0.05093 C -0.0526 0.05324 -0.05521 0.05648 -0.0582 0.05834 C -0.06081 0.06019 -0.0638 0.06065 -0.06654 0.06204 C -0.07122 0.06435 -0.07565 0.06783 -0.08034 0.06968 C -0.08346 0.07084 -0.08672 0.07084 -0.08984 0.07153 C -0.10104 0.07361 -0.10117 0.07338 -0.11302 0.07523 C -0.11654 0.07709 -0.11992 0.08079 -0.12357 0.08102 L -0.21549 0.07709 C -0.21836 0.07593 -0.22109 0.07454 -0.22396 0.07338 C -0.22604 0.07269 -0.22812 0.07223 -0.23034 0.07153 C -0.23255 0.0706 -0.23711 0.0669 -0.23867 0.06598 C -0.2401 0.06505 -0.24154 0.06482 -0.24297 0.06389 C -0.24401 0.06343 -0.24505 0.06273 -0.24609 0.06204 C -0.24753 0.06135 -0.24896 0.06088 -0.25039 0.06019 C -0.26107 0.0544 -0.25234 0.0581 -0.26198 0.05463 C -0.2638 0.05116 -0.26614 0.04792 -0.26719 0.04329 C -0.26784 0.04098 -0.26797 0.03843 -0.26823 0.03588 C -0.26797 0.02894 -0.26771 0.02199 -0.26719 0.01505 C -0.26706 0.0125 -0.2668 0.00996 -0.26614 0.00764 C -0.26393 -0.00046 -0.26159 -0.00139 -0.26094 -0.00926 C -0.26068 -0.01111 -0.26094 -0.01296 -0.26094 -0.01481 L -0.26094 -0.01458 " pathEditMode="relative" rAng="0" ptsTypes="AAAAAAAAAAAAAAAAAAAAAAAAAAAA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Пригадай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13868" y="2176529"/>
            <a:ext cx="5486400" cy="334850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Які зміни відбуваються в житті рослин навесні?</a:t>
            </a:r>
            <a:endParaRPr lang="en-US" sz="4000" b="1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6188297" y="2176529"/>
            <a:ext cx="5647387" cy="3464417"/>
            <a:chOff x="6188298" y="2691685"/>
            <a:chExt cx="5093476" cy="2949261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88298" y="2691685"/>
              <a:ext cx="5093476" cy="2949261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Прямоугольник 6"/>
            <p:cNvSpPr/>
            <p:nvPr/>
          </p:nvSpPr>
          <p:spPr>
            <a:xfrm>
              <a:off x="6516709" y="2691685"/>
              <a:ext cx="1545465" cy="115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006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весняне тепло змінює життя рослин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93906" y="1700012"/>
            <a:ext cx="5526323" cy="452048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Ранньою весною на проталинах з’являються перші квіти – </a:t>
            </a:r>
            <a:r>
              <a:rPr lang="uk-UA" sz="4400" b="1" dirty="0" err="1" smtClean="0"/>
              <a:t>підсніжники</a:t>
            </a:r>
            <a:r>
              <a:rPr lang="uk-UA" sz="4400" b="1" dirty="0" smtClean="0"/>
              <a:t>.</a:t>
            </a:r>
            <a:endParaRPr lang="en-US" sz="4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678" y="1828801"/>
            <a:ext cx="5683875" cy="42629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47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Пофантазуй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2656" y="1777284"/>
            <a:ext cx="5886932" cy="435305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Чому </a:t>
            </a:r>
            <a:r>
              <a:rPr lang="uk-UA" sz="4800" b="1" dirty="0" err="1" smtClean="0"/>
              <a:t>підсніжники</a:t>
            </a:r>
            <a:r>
              <a:rPr lang="uk-UA" sz="4800" b="1" dirty="0"/>
              <a:t> </a:t>
            </a:r>
            <a:r>
              <a:rPr lang="uk-UA" sz="4800" b="1" dirty="0" smtClean="0"/>
              <a:t>отримали саме таку назву?</a:t>
            </a:r>
            <a:endParaRPr lang="en-US" sz="48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8382" y="1144094"/>
            <a:ext cx="3721995" cy="52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Тільки – но </a:t>
            </a:r>
            <a:r>
              <a:rPr lang="uk-UA" sz="2000" b="1" dirty="0"/>
              <a:t>зійде сніг – </a:t>
            </a:r>
            <a:r>
              <a:rPr lang="uk-UA" sz="2000" b="1" dirty="0" smtClean="0"/>
              <a:t>зацвітають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10423" y="1339348"/>
            <a:ext cx="5346020" cy="89267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Проліски</a:t>
            </a:r>
            <a:endParaRPr lang="en-US" sz="4400" b="1" dirty="0" smtClean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0422" y="2470638"/>
            <a:ext cx="5346021" cy="84040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Ряст</a:t>
            </a:r>
            <a:endParaRPr lang="en-US" sz="4400" b="1" dirty="0" smtClean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18154" y="3647308"/>
            <a:ext cx="5338289" cy="84040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Мати – й -мачуха</a:t>
            </a:r>
            <a:endParaRPr lang="en-US" sz="4400" b="1" dirty="0" smtClean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8154" y="4743910"/>
            <a:ext cx="5346021" cy="82067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Первоцвіт</a:t>
            </a:r>
            <a:endParaRPr lang="en-US" sz="4800" b="1" dirty="0" smtClean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87923" y="5860368"/>
            <a:ext cx="5338289" cy="83927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Анемона</a:t>
            </a:r>
            <a:endParaRPr lang="en-US" sz="4800" b="1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919" y="4991554"/>
            <a:ext cx="2316838" cy="173762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854" y="3179999"/>
            <a:ext cx="1906617" cy="194686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854" y="1274452"/>
            <a:ext cx="2549366" cy="17492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6673" y="1216420"/>
            <a:ext cx="2472950" cy="19026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3805" y="3095940"/>
            <a:ext cx="1841515" cy="241238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1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41" y="1456402"/>
            <a:ext cx="10582835" cy="4985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3341" y="2003612"/>
            <a:ext cx="5499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 smtClean="0">
                <a:solidFill>
                  <a:srgbClr val="C00000"/>
                </a:solidFill>
              </a:rPr>
              <a:t>Першоцвіти </a:t>
            </a:r>
            <a:r>
              <a:rPr lang="uk-UA" sz="6000" b="1" dirty="0" smtClean="0">
                <a:solidFill>
                  <a:srgbClr val="2F3242"/>
                </a:solidFill>
              </a:rPr>
              <a:t>– ранньоквітучі рослини.</a:t>
            </a:r>
            <a:endParaRPr lang="ru-RU" sz="6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Ці квіти занесені до </a:t>
            </a:r>
            <a:r>
              <a:rPr lang="uk-UA" sz="2000" b="1" dirty="0">
                <a:solidFill>
                  <a:schemeClr val="bg1"/>
                </a:solidFill>
              </a:rPr>
              <a:t>Ч</a:t>
            </a:r>
            <a:r>
              <a:rPr lang="uk-UA" sz="2000" b="1" dirty="0" smtClean="0">
                <a:solidFill>
                  <a:schemeClr val="bg1"/>
                </a:solidFill>
              </a:rPr>
              <a:t>ервоної книги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1137" y="1760095"/>
            <a:ext cx="4632423" cy="317845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6093" y="1441969"/>
            <a:ext cx="2796828" cy="372910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96855" y="5241701"/>
            <a:ext cx="3575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2F3242"/>
                </a:solidFill>
              </a:rPr>
              <a:t>Первоцвіт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3960" y="5241701"/>
            <a:ext cx="3598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2F3242"/>
                </a:solidFill>
              </a:rPr>
              <a:t>Пролісок</a:t>
            </a:r>
            <a:endParaRPr lang="ru-RU" sz="6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Ці квіти занесені до </a:t>
            </a:r>
            <a:r>
              <a:rPr lang="uk-UA" sz="2000" b="1" dirty="0">
                <a:solidFill>
                  <a:schemeClr val="bg1"/>
                </a:solidFill>
              </a:rPr>
              <a:t>Ч</a:t>
            </a:r>
            <a:r>
              <a:rPr lang="uk-UA" sz="2000" b="1" dirty="0" smtClean="0">
                <a:solidFill>
                  <a:schemeClr val="bg1"/>
                </a:solidFill>
              </a:rPr>
              <a:t>ервоної книги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9944" y="1520763"/>
            <a:ext cx="3533411" cy="35334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367" y="1656371"/>
            <a:ext cx="4349595" cy="32621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438252" y="5172066"/>
            <a:ext cx="3637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2F3242"/>
                </a:solidFill>
              </a:rPr>
              <a:t>Анемона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7118" y="5172067"/>
            <a:ext cx="4236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err="1">
                <a:solidFill>
                  <a:srgbClr val="2F3242"/>
                </a:solidFill>
              </a:rPr>
              <a:t>П</a:t>
            </a:r>
            <a:r>
              <a:rPr lang="uk-UA" sz="6000" b="1" dirty="0" err="1" smtClean="0">
                <a:solidFill>
                  <a:srgbClr val="2F3242"/>
                </a:solidFill>
              </a:rPr>
              <a:t>ідсніжник</a:t>
            </a:r>
            <a:endParaRPr lang="ru-RU" sz="6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370</Words>
  <Application>Microsoft Office PowerPoint</Application>
  <PresentationFormat>Широкоэкранный</PresentationFormat>
  <Paragraphs>127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127</cp:revision>
  <dcterms:created xsi:type="dcterms:W3CDTF">2018-01-05T16:38:53Z</dcterms:created>
  <dcterms:modified xsi:type="dcterms:W3CDTF">2022-03-21T07:49:10Z</dcterms:modified>
</cp:coreProperties>
</file>