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66" r:id="rId11"/>
    <p:sldId id="267" r:id="rId12"/>
    <p:sldId id="261" r:id="rId13"/>
    <p:sldId id="263" r:id="rId14"/>
    <p:sldId id="265" r:id="rId15"/>
    <p:sldId id="264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.jpeg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henushka.com/wp-content/uploads/2014/04/plastikovyj-stakanchik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henushka.com/wp-content/uploads/2014/04/poloski-dlja-korzinochki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hyperlink" Target="http://zhenushka.com/wp-content/uploads/2014/04/korzinochka-iz-polosok.jpg" TargetMode="External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henushka.com/wp-content/uploads/2014/04/2-korzinochki-pod-pashalhye-jajca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2oTQwEnNrk&amp;ab_channel=krimovskasofi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llforchildren.com.ua/misc11-11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0f250ybvY&amp;ab_channel=%D0%95lenaGoncharu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photo-54490410_349494987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4949c903e0674c2c9888c06a961b93f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84393"/>
          </a:xfrm>
        </p:spPr>
        <p:txBody>
          <a:bodyPr>
            <a:no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</a:rPr>
              <a:t>Вибір технологій обробки конструкційних матеріалів, з’єднання деталей, оздоблення виробу. </a:t>
            </a: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uk-UA" sz="2800" b="1" dirty="0" smtClean="0">
                <a:solidFill>
                  <a:srgbClr val="FF0000"/>
                </a:solidFill>
              </a:rPr>
              <a:t/>
            </a:r>
            <a:br>
              <a:rPr lang="uk-UA" sz="2800" b="1" dirty="0" smtClean="0">
                <a:solidFill>
                  <a:srgbClr val="FF0000"/>
                </a:solidFill>
              </a:rPr>
            </a:br>
            <a:r>
              <a:rPr lang="uk-UA" sz="2800" b="1" dirty="0" smtClean="0">
                <a:solidFill>
                  <a:srgbClr val="FF0000"/>
                </a:solidFill>
              </a:rPr>
              <a:t>Виготовлення </a:t>
            </a:r>
            <a:r>
              <a:rPr lang="uk-UA" sz="2800" b="1" dirty="0" err="1" smtClean="0">
                <a:solidFill>
                  <a:srgbClr val="FF0000"/>
                </a:solidFill>
              </a:rPr>
              <a:t>проєктованого</a:t>
            </a:r>
            <a:r>
              <a:rPr lang="uk-UA" sz="2800" b="1" dirty="0" smtClean="0">
                <a:solidFill>
                  <a:srgbClr val="FF0000"/>
                </a:solidFill>
              </a:rPr>
              <a:t> виробу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>
            <a:normAutofit/>
          </a:bodyPr>
          <a:lstStyle/>
          <a:p>
            <a:r>
              <a:rPr lang="uk-UA" sz="2000" dirty="0" smtClean="0">
                <a:solidFill>
                  <a:srgbClr val="002060"/>
                </a:solidFill>
              </a:rPr>
              <a:t>9 клас</a:t>
            </a:r>
          </a:p>
          <a:p>
            <a:r>
              <a:rPr lang="uk-UA" sz="2000" dirty="0" smtClean="0">
                <a:solidFill>
                  <a:srgbClr val="002060"/>
                </a:solidFill>
              </a:rPr>
              <a:t>Вчитель трудового навчання</a:t>
            </a:r>
          </a:p>
          <a:p>
            <a:r>
              <a:rPr lang="uk-UA" sz="2000" dirty="0" smtClean="0">
                <a:solidFill>
                  <a:srgbClr val="002060"/>
                </a:solidFill>
              </a:rPr>
              <a:t>Капуста Валентина Миколаївна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C:\Users\valen\Desktop\726c76b0c5a512a80bdb68a5f11dadea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FFFF00"/>
                </a:solidFill>
              </a:rPr>
              <a:t>Друге життя старого одягу</a:t>
            </a:r>
            <a:endParaRPr lang="ru-RU" sz="28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18000" y="3184525"/>
          <a:ext cx="508000" cy="488950"/>
        </p:xfrm>
        <a:graphic>
          <a:graphicData uri="http://schemas.openxmlformats.org/presentationml/2006/ole">
            <p:oleObj spid="_x0000_s6149" name="Объект упаковщика для оболочки" showAsIcon="1" r:id="rId4" imgW="507600" imgH="488520" progId="Package">
              <p:embed/>
            </p:oleObj>
          </a:graphicData>
        </a:graphic>
      </p:graphicFrame>
      <p:pic>
        <p:nvPicPr>
          <p:cNvPr id="6150" name="Picture 6" descr="C:\Users\valen\Desktop\unnam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571612"/>
            <a:ext cx="3105155" cy="2328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2" name="Picture 8" descr="C:\Users\valen\Desktop\images (2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143380"/>
            <a:ext cx="2857520" cy="2151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Рисунок 11" descr="C:\Users\valen\Desktop\22519535_1484032511672341_8924441045199393438_n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86512" y="4357694"/>
            <a:ext cx="2311400" cy="1924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4" name="Picture 10" descr="C:\Users\valen\Desktop\images.jpg"/>
          <p:cNvPicPr>
            <a:picLocks noChangeAspect="1" noChangeArrowheads="1"/>
          </p:cNvPicPr>
          <p:nvPr/>
        </p:nvPicPr>
        <p:blipFill>
          <a:blip r:embed="rId8"/>
          <a:srcRect t="5172" b="14655"/>
          <a:stretch>
            <a:fillRect/>
          </a:stretch>
        </p:blipFill>
        <p:spPr bwMode="auto">
          <a:xfrm>
            <a:off x="6429388" y="1643050"/>
            <a:ext cx="1943102" cy="25964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5" name="Picture 11" descr="C:\Users\valen\Desktop\DSC_0427_00011.jpg"/>
          <p:cNvPicPr>
            <a:picLocks noChangeAspect="1" noChangeArrowheads="1"/>
          </p:cNvPicPr>
          <p:nvPr/>
        </p:nvPicPr>
        <p:blipFill>
          <a:blip r:embed="rId9" cstate="print"/>
          <a:srcRect l="19905" r="18957"/>
          <a:stretch>
            <a:fillRect/>
          </a:stretch>
        </p:blipFill>
        <p:spPr bwMode="auto">
          <a:xfrm>
            <a:off x="3500430" y="2786058"/>
            <a:ext cx="2571768" cy="2732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FFFF00"/>
                </a:solidFill>
              </a:rPr>
              <a:t>Друге життя -  пластиковим виробам</a:t>
            </a:r>
            <a:endParaRPr lang="ru-RU" sz="2800" b="1" dirty="0">
              <a:solidFill>
                <a:srgbClr val="FFFF00"/>
              </a:solidFill>
            </a:endParaRPr>
          </a:p>
        </p:txBody>
      </p:sp>
      <p:pic>
        <p:nvPicPr>
          <p:cNvPr id="5122" name="Picture 2" descr="C:\Users\valen\Desktop\unna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3657600" cy="5233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3" name="Picture 3" descr="C:\Users\valen\Desktop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214818"/>
            <a:ext cx="3857652" cy="2479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4" name="Picture 4" descr="C:\Users\valen\Desktop\plastik-kasiklardan-ananas-abajur-yapilisi-1.jpg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714876" y="1142984"/>
            <a:ext cx="3857652" cy="2893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Висновок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 smtClean="0">
                <a:solidFill>
                  <a:srgbClr val="002060"/>
                </a:solidFill>
              </a:rPr>
              <a:t>Якщо</a:t>
            </a:r>
            <a:r>
              <a:rPr lang="ru-RU" b="1" dirty="0" smtClean="0">
                <a:solidFill>
                  <a:srgbClr val="002060"/>
                </a:solidFill>
              </a:rPr>
              <a:t>  </a:t>
            </a:r>
            <a:r>
              <a:rPr lang="ru-RU" b="1" dirty="0" err="1" smtClean="0">
                <a:solidFill>
                  <a:srgbClr val="002060"/>
                </a:solidFill>
              </a:rPr>
              <a:t>кожен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замислиться</a:t>
            </a:r>
            <a:r>
              <a:rPr lang="ru-RU" b="1" dirty="0" smtClean="0">
                <a:solidFill>
                  <a:srgbClr val="002060"/>
                </a:solidFill>
              </a:rPr>
              <a:t> над  </a:t>
            </a:r>
            <a:r>
              <a:rPr lang="ru-RU" b="1" dirty="0" err="1" smtClean="0">
                <a:solidFill>
                  <a:srgbClr val="002060"/>
                </a:solidFill>
              </a:rPr>
              <a:t>власною</a:t>
            </a:r>
            <a:r>
              <a:rPr lang="ru-RU" b="1" dirty="0" smtClean="0">
                <a:solidFill>
                  <a:srgbClr val="002060"/>
                </a:solidFill>
              </a:rPr>
              <a:t>  </a:t>
            </a:r>
            <a:r>
              <a:rPr lang="ru-RU" b="1" dirty="0" err="1" smtClean="0">
                <a:solidFill>
                  <a:srgbClr val="002060"/>
                </a:solidFill>
              </a:rPr>
              <a:t>відповідальністю</a:t>
            </a:r>
            <a:r>
              <a:rPr lang="ru-RU" b="1" dirty="0" smtClean="0">
                <a:solidFill>
                  <a:srgbClr val="002060"/>
                </a:solidFill>
              </a:rPr>
              <a:t> за </a:t>
            </a:r>
            <a:r>
              <a:rPr lang="ru-RU" b="1" dirty="0" err="1" smtClean="0">
                <a:solidFill>
                  <a:srgbClr val="002060"/>
                </a:solidFill>
              </a:rPr>
              <a:t>екологічну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ситуацію</a:t>
            </a:r>
            <a:r>
              <a:rPr lang="ru-RU" b="1" dirty="0" smtClean="0">
                <a:solidFill>
                  <a:srgbClr val="002060"/>
                </a:solidFill>
              </a:rPr>
              <a:t> в </a:t>
            </a:r>
            <a:r>
              <a:rPr lang="ru-RU" b="1" dirty="0" err="1" smtClean="0">
                <a:solidFill>
                  <a:srgbClr val="002060"/>
                </a:solidFill>
              </a:rPr>
              <a:t>країні</a:t>
            </a:r>
            <a:r>
              <a:rPr lang="ru-RU" b="1" dirty="0" smtClean="0">
                <a:solidFill>
                  <a:srgbClr val="002060"/>
                </a:solidFill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</a:rPr>
              <a:t>зменшиться</a:t>
            </a:r>
            <a:endParaRPr lang="ru-RU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хижацьке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забруднення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природи</a:t>
            </a:r>
            <a:r>
              <a:rPr lang="ru-RU" b="1" dirty="0" smtClean="0">
                <a:solidFill>
                  <a:srgbClr val="002060"/>
                </a:solidFill>
              </a:rPr>
              <a:t>.</a:t>
            </a:r>
            <a:endParaRPr lang="ru-RU" b="1" dirty="0" smtClean="0">
              <a:solidFill>
                <a:srgbClr val="002060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Виготовлення                                   корзинки під пасхальне яйце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333333"/>
                </a:solidFill>
                <a:latin typeface="Arial"/>
              </a:rPr>
              <a:t>Для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виготовлення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корзинки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потрібно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:</a:t>
            </a:r>
          </a:p>
          <a:p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пластикову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одноразову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склянку (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чим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яскравіший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колір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,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тим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краще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),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ножиці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,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степлер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.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                                      </a:t>
            </a:r>
            <a:r>
              <a:rPr lang="ru-RU" sz="2800" b="1" i="1" dirty="0" err="1" smtClean="0">
                <a:solidFill>
                  <a:srgbClr val="333333"/>
                </a:solidFill>
                <a:latin typeface="Arial"/>
              </a:rPr>
              <a:t>Крок</a:t>
            </a:r>
            <a:r>
              <a:rPr lang="ru-RU" sz="2800" b="1" i="1" dirty="0" smtClean="0">
                <a:solidFill>
                  <a:srgbClr val="333333"/>
                </a:solidFill>
                <a:latin typeface="Arial"/>
              </a:rPr>
              <a:t> 1.</a:t>
            </a:r>
          </a:p>
          <a:p>
            <a:r>
              <a:rPr lang="ru-RU" sz="2000" dirty="0" smtClean="0">
                <a:solidFill>
                  <a:srgbClr val="333333"/>
                </a:solidFill>
                <a:latin typeface="Arial"/>
              </a:rPr>
              <a:t>1.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Розрізаємо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с</a:t>
            </a:r>
            <a:r>
              <a:rPr lang="uk-UA" sz="2000" dirty="0" smtClean="0">
                <a:solidFill>
                  <a:srgbClr val="333333"/>
                </a:solidFill>
                <a:latin typeface="Arial"/>
              </a:rPr>
              <a:t>к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лянку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на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смужки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шириною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близько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1 сантиметра.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Починаємо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від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верхнього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краю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і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не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дорізаємо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 до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денця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теж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1-1,5 сантиметра. 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uk-UA" sz="2200" dirty="0" smtClean="0"/>
          </a:p>
          <a:p>
            <a:endParaRPr lang="ru-RU" dirty="0"/>
          </a:p>
        </p:txBody>
      </p:sp>
      <p:pic>
        <p:nvPicPr>
          <p:cNvPr id="4" name="Рисунок 3" descr="как сделать корзиночку под пасхальные яйца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4000504"/>
            <a:ext cx="3371850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uk-UA" sz="2800" i="1" dirty="0" smtClean="0"/>
              <a:t>Крок 2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ru-RU" sz="2000" dirty="0" smtClean="0">
                <a:solidFill>
                  <a:prstClr val="black"/>
                </a:solidFill>
              </a:rPr>
              <a:t>2.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Далі «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заплітаємо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»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смужки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у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кошик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. Для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цього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вивертаємо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одну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смугу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назовні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і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через три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інших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смуги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закріплюємо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за край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четвертої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. На краю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кожної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смужки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є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загнута кромка,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її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зачіпляємо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за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бік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четвертої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. </a:t>
            </a:r>
            <a:r>
              <a:rPr lang="ru-RU" sz="2000" dirty="0" smtClean="0">
                <a:solidFill>
                  <a:prstClr val="black"/>
                </a:solidFill>
              </a:rPr>
              <a:t/>
            </a:r>
            <a:br>
              <a:rPr lang="ru-RU" sz="2000" dirty="0" smtClean="0">
                <a:solidFill>
                  <a:prstClr val="black"/>
                </a:solidFill>
              </a:rPr>
            </a:b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Те ж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саме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робимо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з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наступною</a:t>
            </a:r>
            <a:r>
              <a:rPr lang="ru-RU" sz="2800" dirty="0" smtClean="0">
                <a:solidFill>
                  <a:prstClr val="black"/>
                </a:solidFill>
              </a:rPr>
              <a:t/>
            </a:r>
            <a:br>
              <a:rPr lang="ru-RU" sz="2800" dirty="0" smtClean="0">
                <a:solidFill>
                  <a:prstClr val="black"/>
                </a:solidFill>
              </a:rPr>
            </a:br>
            <a:endParaRPr lang="ru-RU" dirty="0"/>
          </a:p>
        </p:txBody>
      </p:sp>
      <p:pic>
        <p:nvPicPr>
          <p:cNvPr id="4" name="Рисунок 3" descr="корзиночки для пасхального стола как сделать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286124"/>
            <a:ext cx="3744416" cy="288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инструкция как сделать корзиночку под пасхальное яйцо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3286124"/>
            <a:ext cx="3960440" cy="288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uk-UA" sz="2800" i="1" dirty="0" smtClean="0"/>
              <a:t>Крок 3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3.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Продовжуємо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поступово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«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заплітати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»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смужки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і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в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результаті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отримує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ось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таку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красу.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Степлером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закріплюємо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останню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latin typeface="Arial"/>
              </a:rPr>
              <a:t>смужку</a:t>
            </a:r>
            <a:r>
              <a:rPr lang="ru-RU" sz="2000" dirty="0" smtClean="0">
                <a:solidFill>
                  <a:srgbClr val="333333"/>
                </a:solidFill>
                <a:latin typeface="Arial"/>
              </a:rPr>
              <a:t>.</a:t>
            </a:r>
            <a:endParaRPr lang="ru-RU" sz="2000" dirty="0"/>
          </a:p>
        </p:txBody>
      </p:sp>
      <p:pic>
        <p:nvPicPr>
          <p:cNvPr id="4" name="Рисунок 3" descr="корзиночка под пасхальные яйца своими руками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4000528" cy="3143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https://im1-tub-ua.yandex.net/i?id=8cc7dbe2c9ea241a03cd92a9f28808c5&amp;n=33&amp;h=215&amp;w=28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4" y="3714752"/>
            <a:ext cx="4154045" cy="2810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Домашнє </a:t>
            </a:r>
            <a:r>
              <a:rPr lang="uk-UA" b="1" dirty="0" smtClean="0">
                <a:solidFill>
                  <a:srgbClr val="FFFF00"/>
                </a:solidFill>
              </a:rPr>
              <a:t>завдання 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Продовжити  </a:t>
            </a:r>
            <a:r>
              <a:rPr lang="uk-UA" sz="2800" dirty="0" smtClean="0"/>
              <a:t>роботу з виготовлення виробу. </a:t>
            </a:r>
            <a:endParaRPr lang="uk-UA" sz="2800" dirty="0" smtClean="0"/>
          </a:p>
          <a:p>
            <a:r>
              <a:rPr lang="uk-UA" sz="2800" dirty="0" smtClean="0"/>
              <a:t> </a:t>
            </a:r>
            <a:r>
              <a:rPr lang="uk-UA" sz="2800" dirty="0" smtClean="0"/>
              <a:t>Виконати тест з перевірки знань за темою </a:t>
            </a:r>
            <a:r>
              <a:rPr lang="uk-UA" sz="2800" dirty="0" err="1" smtClean="0"/>
              <a:t>“Нове</a:t>
            </a:r>
            <a:r>
              <a:rPr lang="uk-UA" sz="2800" dirty="0" smtClean="0"/>
              <a:t> життя старим </a:t>
            </a:r>
            <a:r>
              <a:rPr lang="uk-UA" sz="2800" dirty="0" err="1" smtClean="0"/>
              <a:t>речам”</a:t>
            </a:r>
            <a:r>
              <a:rPr lang="uk-UA" sz="2800" dirty="0" smtClean="0"/>
              <a:t>.</a:t>
            </a:r>
          </a:p>
          <a:p>
            <a:endParaRPr lang="uk-UA" dirty="0" smtClean="0"/>
          </a:p>
          <a:p>
            <a:endParaRPr lang="uk-UA" sz="2000" dirty="0" smtClean="0"/>
          </a:p>
          <a:p>
            <a:r>
              <a:rPr lang="uk-UA" sz="2000" dirty="0" smtClean="0"/>
              <a:t>Зворотній </a:t>
            </a:r>
            <a:r>
              <a:rPr lang="uk-UA" sz="2000" dirty="0" smtClean="0"/>
              <a:t>зв’язок освітня платформа  </a:t>
            </a:r>
            <a:r>
              <a:rPr lang="uk-UA" sz="2000" dirty="0" err="1" smtClean="0"/>
              <a:t>Human</a:t>
            </a:r>
            <a:r>
              <a:rPr lang="uk-UA" sz="2000" dirty="0" smtClean="0"/>
              <a:t> </a:t>
            </a:r>
          </a:p>
          <a:p>
            <a:pPr>
              <a:buNone/>
            </a:pPr>
            <a:r>
              <a:rPr lang="uk-UA" sz="2000" dirty="0" smtClean="0"/>
              <a:t>     або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ru-RU" sz="2000" u="sng" dirty="0" err="1" smtClean="0">
                <a:hlinkClick r:id="rId3"/>
              </a:rPr>
              <a:t>valentinakapusta</a:t>
            </a:r>
            <a:r>
              <a:rPr lang="uk-UA" sz="2000" u="sng" dirty="0" smtClean="0">
                <a:hlinkClick r:id="rId3"/>
              </a:rPr>
              <a:t>55@</a:t>
            </a:r>
            <a:r>
              <a:rPr lang="ru-RU" sz="2000" u="sng" dirty="0" err="1" smtClean="0">
                <a:hlinkClick r:id="rId3"/>
              </a:rPr>
              <a:t>gmail</a:t>
            </a:r>
            <a:r>
              <a:rPr lang="uk-UA" sz="2000" u="sng" dirty="0" smtClean="0">
                <a:hlinkClick r:id="rId3"/>
              </a:rPr>
              <a:t>.</a:t>
            </a:r>
            <a:r>
              <a:rPr lang="ru-RU" sz="2000" u="sng" dirty="0" err="1" smtClean="0">
                <a:hlinkClick r:id="rId3"/>
              </a:rPr>
              <a:t>com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>
                <a:solidFill>
                  <a:srgbClr val="0070C0"/>
                </a:solidFill>
              </a:rPr>
              <a:t>Даний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проєкт</a:t>
            </a:r>
            <a:r>
              <a:rPr lang="ru-RU" i="1" dirty="0" smtClean="0">
                <a:solidFill>
                  <a:srgbClr val="0070C0"/>
                </a:solidFill>
              </a:rPr>
              <a:t>  </a:t>
            </a:r>
            <a:r>
              <a:rPr lang="ru-RU" i="1" dirty="0" err="1" smtClean="0">
                <a:solidFill>
                  <a:srgbClr val="0070C0"/>
                </a:solidFill>
              </a:rPr>
              <a:t>змусить</a:t>
            </a:r>
            <a:r>
              <a:rPr lang="ru-RU" i="1" dirty="0" smtClean="0">
                <a:solidFill>
                  <a:srgbClr val="0070C0"/>
                </a:solidFill>
              </a:rPr>
              <a:t>  </a:t>
            </a:r>
            <a:r>
              <a:rPr lang="ru-RU" i="1" dirty="0" err="1" smtClean="0">
                <a:solidFill>
                  <a:srgbClr val="0070C0"/>
                </a:solidFill>
              </a:rPr>
              <a:t>замислитись</a:t>
            </a:r>
            <a:r>
              <a:rPr lang="ru-RU" i="1" dirty="0" smtClean="0">
                <a:solidFill>
                  <a:srgbClr val="0070C0"/>
                </a:solidFill>
              </a:rPr>
              <a:t> над </a:t>
            </a:r>
            <a:r>
              <a:rPr lang="ru-RU" i="1" dirty="0" err="1" smtClean="0">
                <a:solidFill>
                  <a:srgbClr val="0070C0"/>
                </a:solidFill>
              </a:rPr>
              <a:t>тим</a:t>
            </a:r>
            <a:r>
              <a:rPr lang="ru-RU" i="1" dirty="0" smtClean="0">
                <a:solidFill>
                  <a:srgbClr val="0070C0"/>
                </a:solidFill>
              </a:rPr>
              <a:t>,  як </a:t>
            </a:r>
            <a:r>
              <a:rPr lang="ru-RU" i="1" dirty="0" err="1" smtClean="0">
                <a:solidFill>
                  <a:srgbClr val="0070C0"/>
                </a:solidFill>
              </a:rPr>
              <a:t>можна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зменшити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свій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екологічний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слід</a:t>
            </a:r>
            <a:r>
              <a:rPr lang="ru-RU" i="1" dirty="0" smtClean="0">
                <a:solidFill>
                  <a:srgbClr val="0070C0"/>
                </a:solidFill>
              </a:rPr>
              <a:t> та </a:t>
            </a:r>
            <a:r>
              <a:rPr lang="ru-RU" i="1" dirty="0" err="1" smtClean="0">
                <a:solidFill>
                  <a:srgbClr val="0070C0"/>
                </a:solidFill>
              </a:rPr>
              <a:t>спробувати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перетворити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</a:t>
            </a:r>
            <a:r>
              <a:rPr lang="uk-UA" i="1" dirty="0" err="1" smtClean="0">
                <a:solidFill>
                  <a:srgbClr val="0070C0"/>
                </a:solidFill>
              </a:rPr>
              <a:t>обутові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відходи</a:t>
            </a:r>
            <a:r>
              <a:rPr lang="ru-RU" i="1" dirty="0" smtClean="0">
                <a:solidFill>
                  <a:srgbClr val="0070C0"/>
                </a:solidFill>
              </a:rPr>
              <a:t> у </a:t>
            </a:r>
            <a:r>
              <a:rPr lang="uk-UA" i="1" dirty="0" smtClean="0">
                <a:solidFill>
                  <a:srgbClr val="0070C0"/>
                </a:solidFill>
              </a:rPr>
              <a:t>творчу діяльність.</a:t>
            </a:r>
          </a:p>
          <a:p>
            <a:r>
              <a:rPr lang="uk-UA" i="1" dirty="0" smtClean="0">
                <a:solidFill>
                  <a:srgbClr val="0070C0"/>
                </a:solidFill>
              </a:rPr>
              <a:t>Можливо подані ідеї допоможуть вам у роботі.</a:t>
            </a:r>
            <a:endParaRPr lang="ru-RU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uk-UA" b="1" dirty="0" err="1" smtClean="0">
                <a:solidFill>
                  <a:srgbClr val="FFFF00"/>
                </a:solidFill>
              </a:rPr>
              <a:t>Декупаж</a:t>
            </a:r>
            <a:r>
              <a:rPr lang="uk-UA" b="1" dirty="0" smtClean="0">
                <a:solidFill>
                  <a:srgbClr val="FFFF00"/>
                </a:solidFill>
              </a:rPr>
              <a:t> </a:t>
            </a:r>
            <a:endParaRPr lang="ru-RU" b="1" dirty="0">
              <a:solidFill>
                <a:srgbClr val="FFFF00"/>
              </a:solidFill>
            </a:endParaRPr>
          </a:p>
        </p:txBody>
      </p:sp>
      <p:pic>
        <p:nvPicPr>
          <p:cNvPr id="8" name="Содержимое 7" descr="C:\Users\valen\Desktop\unnamed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571472" y="3000372"/>
            <a:ext cx="2714644" cy="1847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C:\Users\valen\Desktop\Dekupazh-vazyi.jpg"/>
          <p:cNvPicPr>
            <a:picLocks noChangeAspect="1" noChangeArrowheads="1"/>
          </p:cNvPicPr>
          <p:nvPr/>
        </p:nvPicPr>
        <p:blipFill>
          <a:blip r:embed="rId4" cstate="print"/>
          <a:srcRect l="4651" r="2325"/>
          <a:stretch>
            <a:fillRect/>
          </a:stretch>
        </p:blipFill>
        <p:spPr bwMode="auto">
          <a:xfrm>
            <a:off x="3857620" y="3071810"/>
            <a:ext cx="2173169" cy="31158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C:\Users\valen\Desktop\dekupazh_fotoramki_27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3143248"/>
            <a:ext cx="2066934" cy="16957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C:\Users\valen\Desktop\maxresdefault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000636"/>
            <a:ext cx="2343177" cy="13626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 descr="C:\Users\valen\Desktop\dekupazh-dlya-nachinayushih-svoimi-rukami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0826" y="5000636"/>
            <a:ext cx="2408258" cy="1362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Прямоугольник 10"/>
          <p:cNvSpPr/>
          <p:nvPr/>
        </p:nvSpPr>
        <p:spPr>
          <a:xfrm>
            <a:off x="857224" y="1142984"/>
            <a:ext cx="7929618" cy="1714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chemeClr val="tx1"/>
                </a:solidFill>
              </a:rPr>
              <a:t>техніка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декорування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різних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предметів</a:t>
            </a:r>
            <a:r>
              <a:rPr lang="ru-RU" sz="2000" b="1" dirty="0" smtClean="0">
                <a:solidFill>
                  <a:schemeClr val="tx1"/>
                </a:solidFill>
              </a:rPr>
              <a:t>, </a:t>
            </a:r>
            <a:r>
              <a:rPr lang="ru-RU" sz="2000" b="1" dirty="0" err="1" smtClean="0">
                <a:solidFill>
                  <a:schemeClr val="tx1"/>
                </a:solidFill>
              </a:rPr>
              <a:t>заснована</a:t>
            </a:r>
            <a:r>
              <a:rPr lang="ru-RU" sz="2000" b="1" dirty="0" smtClean="0">
                <a:solidFill>
                  <a:schemeClr val="tx1"/>
                </a:solidFill>
              </a:rPr>
              <a:t> на </a:t>
            </a:r>
            <a:r>
              <a:rPr lang="ru-RU" sz="2000" b="1" dirty="0" err="1" smtClean="0">
                <a:solidFill>
                  <a:schemeClr val="tx1"/>
                </a:solidFill>
              </a:rPr>
              <a:t>приєднанні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малюнка</a:t>
            </a:r>
            <a:r>
              <a:rPr lang="ru-RU" sz="2000" b="1" dirty="0" smtClean="0">
                <a:solidFill>
                  <a:schemeClr val="tx1"/>
                </a:solidFill>
              </a:rPr>
              <a:t>, </a:t>
            </a:r>
            <a:r>
              <a:rPr lang="ru-RU" sz="2000" b="1" dirty="0" err="1" smtClean="0">
                <a:solidFill>
                  <a:schemeClr val="tx1"/>
                </a:solidFill>
              </a:rPr>
              <a:t>картини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або</a:t>
            </a:r>
            <a:r>
              <a:rPr lang="ru-RU" sz="2000" b="1" dirty="0" smtClean="0">
                <a:solidFill>
                  <a:schemeClr val="tx1"/>
                </a:solidFill>
              </a:rPr>
              <a:t> орнаменту (</a:t>
            </a:r>
            <a:r>
              <a:rPr lang="ru-RU" sz="2000" b="1" dirty="0" err="1" smtClean="0">
                <a:solidFill>
                  <a:schemeClr val="tx1"/>
                </a:solidFill>
              </a:rPr>
              <a:t>зазвичай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вирізаного</a:t>
            </a:r>
            <a:r>
              <a:rPr lang="ru-RU" sz="2000" b="1" dirty="0" smtClean="0">
                <a:solidFill>
                  <a:schemeClr val="tx1"/>
                </a:solidFill>
              </a:rPr>
              <a:t>) до предмета </a:t>
            </a:r>
            <a:r>
              <a:rPr lang="ru-RU" sz="2000" b="1" dirty="0" err="1" smtClean="0">
                <a:solidFill>
                  <a:schemeClr val="tx1"/>
                </a:solidFill>
              </a:rPr>
              <a:t>і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подальшому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покритті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отриманої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композиції</a:t>
            </a:r>
            <a:r>
              <a:rPr lang="ru-RU" sz="2000" b="1" dirty="0" smtClean="0">
                <a:solidFill>
                  <a:schemeClr val="tx1"/>
                </a:solidFill>
              </a:rPr>
              <a:t> лаком </a:t>
            </a:r>
            <a:r>
              <a:rPr lang="ru-RU" sz="2000" b="1" dirty="0" err="1" smtClean="0">
                <a:solidFill>
                  <a:schemeClr val="tx1"/>
                </a:solidFill>
              </a:rPr>
              <a:t>заради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збереження</a:t>
            </a:r>
            <a:r>
              <a:rPr lang="ru-RU" sz="2000" b="1" dirty="0" smtClean="0">
                <a:solidFill>
                  <a:schemeClr val="tx1"/>
                </a:solidFill>
              </a:rPr>
              <a:t>, </a:t>
            </a:r>
            <a:r>
              <a:rPr lang="ru-RU" sz="2000" b="1" dirty="0" err="1" smtClean="0">
                <a:solidFill>
                  <a:schemeClr val="tx1"/>
                </a:solidFill>
              </a:rPr>
              <a:t>довговічності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і</a:t>
            </a:r>
            <a:r>
              <a:rPr lang="ru-RU" sz="2000" b="1" dirty="0" smtClean="0">
                <a:solidFill>
                  <a:schemeClr val="tx1"/>
                </a:solidFill>
              </a:rPr>
              <a:t> особливого </a:t>
            </a:r>
            <a:r>
              <a:rPr lang="ru-RU" sz="2000" b="1" dirty="0" err="1" smtClean="0">
                <a:solidFill>
                  <a:schemeClr val="tx1"/>
                </a:solidFill>
              </a:rPr>
              <a:t>візуального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ефекту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>
            <a:noAutofit/>
          </a:bodyPr>
          <a:lstStyle/>
          <a:p>
            <a:r>
              <a:rPr lang="uk-UA" sz="2800" b="1" dirty="0" smtClean="0"/>
              <a:t> </a:t>
            </a:r>
            <a:r>
              <a:rPr lang="uk-UA" sz="3600" b="1" dirty="0" err="1" smtClean="0">
                <a:solidFill>
                  <a:srgbClr val="FFFF00"/>
                </a:solidFill>
              </a:rPr>
              <a:t>Кінусайга</a:t>
            </a:r>
            <a:r>
              <a:rPr lang="uk-UA" sz="3600" b="1" dirty="0" smtClean="0">
                <a:solidFill>
                  <a:srgbClr val="FFFF00"/>
                </a:solidFill>
              </a:rPr>
              <a:t> </a:t>
            </a:r>
            <a:r>
              <a:rPr lang="uk-UA" sz="3600" b="1" dirty="0" smtClean="0"/>
              <a:t/>
            </a:r>
            <a:br>
              <a:rPr lang="uk-UA" sz="3600" b="1" dirty="0" smtClean="0"/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sz="2000" dirty="0" err="1" smtClean="0"/>
              <a:t>японське</a:t>
            </a:r>
            <a:r>
              <a:rPr lang="ru-RU" sz="2000" dirty="0" smtClean="0"/>
              <a:t> </a:t>
            </a:r>
            <a:r>
              <a:rPr lang="ru-RU" sz="2000" dirty="0" err="1" smtClean="0"/>
              <a:t>мистецтво</a:t>
            </a:r>
            <a:r>
              <a:rPr lang="ru-RU" sz="2000" dirty="0" smtClean="0"/>
              <a:t> </a:t>
            </a:r>
            <a:r>
              <a:rPr lang="ru-RU" sz="2000" dirty="0" err="1" smtClean="0"/>
              <a:t>створення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картини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різнокольорових</a:t>
            </a:r>
            <a:r>
              <a:rPr lang="ru-RU" sz="2000" dirty="0" smtClean="0"/>
              <a:t> </a:t>
            </a:r>
            <a:r>
              <a:rPr lang="ru-RU" sz="2000" dirty="0" err="1" smtClean="0"/>
              <a:t>шматочків</a:t>
            </a:r>
            <a:r>
              <a:rPr lang="ru-RU" sz="2000" dirty="0" smtClean="0"/>
              <a:t> </a:t>
            </a:r>
            <a:r>
              <a:rPr lang="ru-RU" sz="2000" dirty="0" err="1" smtClean="0"/>
              <a:t>тканини</a:t>
            </a:r>
            <a:r>
              <a:rPr lang="ru-RU" sz="2000" dirty="0" smtClean="0"/>
              <a:t> без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голки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uk-UA" sz="2000" dirty="0" smtClean="0"/>
              <a:t>використанням </a:t>
            </a:r>
            <a:r>
              <a:rPr lang="uk-UA" sz="2000" dirty="0" smtClean="0"/>
              <a:t>пінопласту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Майстер-клас</a:t>
            </a:r>
            <a:r>
              <a:rPr lang="ru-RU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 err="1" smtClean="0"/>
              <a:t>техніці</a:t>
            </a:r>
            <a:r>
              <a:rPr lang="ru-RU" sz="2000" dirty="0" smtClean="0"/>
              <a:t> "</a:t>
            </a:r>
            <a:r>
              <a:rPr lang="ru-RU" sz="2000" dirty="0" err="1" smtClean="0"/>
              <a:t>кінусайга</a:t>
            </a:r>
            <a:r>
              <a:rPr lang="ru-RU" sz="2000" dirty="0" smtClean="0">
                <a:hlinkClick r:id="rId3"/>
              </a:rPr>
              <a:t>»</a:t>
            </a:r>
            <a:r>
              <a:rPr lang="uk-UA" sz="2000" dirty="0" smtClean="0">
                <a:hlinkClick r:id="rId3"/>
              </a:rPr>
              <a:t>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www.youtube.com/watch?v=g2oTQwEnNrk&amp;ab_channel=krimovskasofia</a:t>
            </a:r>
            <a:endParaRPr lang="uk-UA" sz="2000" dirty="0" smtClean="0"/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4098" name="Picture 2" descr="C:\Users\valen\Desktop\Pechvork-bez-igly.jpg"/>
          <p:cNvPicPr>
            <a:picLocks noChangeAspect="1" noChangeArrowheads="1"/>
          </p:cNvPicPr>
          <p:nvPr/>
        </p:nvPicPr>
        <p:blipFill>
          <a:blip r:embed="rId4"/>
          <a:srcRect l="5882" t="6816" r="2941"/>
          <a:stretch>
            <a:fillRect/>
          </a:stretch>
        </p:blipFill>
        <p:spPr bwMode="auto">
          <a:xfrm>
            <a:off x="714348" y="3714752"/>
            <a:ext cx="2286016" cy="2294511"/>
          </a:xfrm>
          <a:prstGeom prst="rect">
            <a:avLst/>
          </a:prstGeom>
          <a:noFill/>
        </p:spPr>
      </p:pic>
      <p:pic>
        <p:nvPicPr>
          <p:cNvPr id="4099" name="Picture 3" descr="C:\Users\valen\Desktop\26101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3714752"/>
            <a:ext cx="3048021" cy="2286016"/>
          </a:xfrm>
          <a:prstGeom prst="rect">
            <a:avLst/>
          </a:prstGeom>
          <a:noFill/>
        </p:spPr>
      </p:pic>
      <p:pic>
        <p:nvPicPr>
          <p:cNvPr id="4100" name="Picture 4" descr="C:\Users\valen\Desktop\Без названия.jpg"/>
          <p:cNvPicPr>
            <a:picLocks noChangeAspect="1" noChangeArrowheads="1"/>
          </p:cNvPicPr>
          <p:nvPr/>
        </p:nvPicPr>
        <p:blipFill>
          <a:blip r:embed="rId6"/>
          <a:srcRect l="12000" r="9999"/>
          <a:stretch>
            <a:fillRect/>
          </a:stretch>
        </p:blipFill>
        <p:spPr bwMode="auto">
          <a:xfrm>
            <a:off x="6429388" y="3643314"/>
            <a:ext cx="2287098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rgbClr val="FFFF00"/>
                </a:solidFill>
              </a:rPr>
              <a:t>Ганутель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err="1" smtClean="0"/>
              <a:t>техніка</a:t>
            </a:r>
            <a:r>
              <a:rPr lang="ru-RU" sz="2000" dirty="0" smtClean="0"/>
              <a:t> </a:t>
            </a:r>
            <a:r>
              <a:rPr lang="ru-RU" sz="2000" dirty="0" err="1" smtClean="0"/>
              <a:t>виготовлення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квітів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тонкої</a:t>
            </a:r>
            <a:r>
              <a:rPr lang="ru-RU" sz="2000" dirty="0" smtClean="0"/>
              <a:t> </a:t>
            </a:r>
            <a:r>
              <a:rPr lang="ru-RU" sz="2000" dirty="0" err="1" smtClean="0"/>
              <a:t>спіральної</a:t>
            </a:r>
            <a:r>
              <a:rPr lang="ru-RU" sz="2000" dirty="0" smtClean="0"/>
              <a:t> дроту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шовкової</a:t>
            </a:r>
            <a:r>
              <a:rPr lang="ru-RU" sz="2000" dirty="0" smtClean="0"/>
              <a:t> нитки, 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бісеру</a:t>
            </a:r>
            <a:r>
              <a:rPr lang="ru-RU" sz="2000" dirty="0" smtClean="0"/>
              <a:t>, </a:t>
            </a:r>
            <a:r>
              <a:rPr lang="ru-RU" sz="2000" dirty="0" err="1" smtClean="0"/>
              <a:t>намистин</a:t>
            </a:r>
            <a:r>
              <a:rPr lang="ru-RU" sz="2000" dirty="0" smtClean="0"/>
              <a:t> та </a:t>
            </a:r>
            <a:r>
              <a:rPr lang="ru-RU" sz="2000" dirty="0" err="1" smtClean="0"/>
              <a:t>перлинок</a:t>
            </a:r>
            <a:r>
              <a:rPr lang="ru-RU" sz="2000" dirty="0" smtClean="0"/>
              <a:t>.</a:t>
            </a:r>
          </a:p>
          <a:p>
            <a:endParaRPr lang="ru-RU" sz="2000" b="1" dirty="0" smtClean="0">
              <a:solidFill>
                <a:srgbClr val="002060"/>
              </a:solidFill>
            </a:endParaRPr>
          </a:p>
          <a:p>
            <a:r>
              <a:rPr lang="ru-RU" sz="2000" b="1" dirty="0" smtClean="0">
                <a:solidFill>
                  <a:srgbClr val="002060"/>
                </a:solidFill>
              </a:rPr>
              <a:t>ТЕХНІКА ГАНУТЕЛЬ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allforchildren.com.ua/misc11-11.htm</a:t>
            </a:r>
            <a:endParaRPr lang="uk-UA" sz="2000" dirty="0" smtClean="0"/>
          </a:p>
          <a:p>
            <a:endParaRPr lang="ru-RU" dirty="0"/>
          </a:p>
        </p:txBody>
      </p:sp>
      <p:pic>
        <p:nvPicPr>
          <p:cNvPr id="5" name="Рисунок 4" descr="Квіти в техніці ганутель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3786190"/>
            <a:ext cx="2283924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 descr="Квіти з дроту і ниток (техніка ганутель)"/>
          <p:cNvPicPr>
            <a:picLocks noChangeAspect="1" noChangeArrowheads="1"/>
          </p:cNvPicPr>
          <p:nvPr/>
        </p:nvPicPr>
        <p:blipFill>
          <a:blip r:embed="rId5"/>
          <a:srcRect t="6061" b="6061"/>
          <a:stretch>
            <a:fillRect/>
          </a:stretch>
        </p:blipFill>
        <p:spPr bwMode="auto">
          <a:xfrm>
            <a:off x="1000100" y="3786190"/>
            <a:ext cx="2286016" cy="2199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uk-UA" dirty="0" err="1" smtClean="0">
                <a:solidFill>
                  <a:srgbClr val="FFFF00"/>
                </a:solidFill>
              </a:rPr>
              <a:t>Печворк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err="1" smtClean="0"/>
              <a:t>техніка</a:t>
            </a:r>
            <a:r>
              <a:rPr lang="ru-RU" sz="2000" dirty="0" smtClean="0"/>
              <a:t>, </a:t>
            </a:r>
            <a:r>
              <a:rPr lang="ru-RU" sz="2000" dirty="0" smtClean="0"/>
              <a:t>при </a:t>
            </a:r>
            <a:r>
              <a:rPr lang="ru-RU" sz="2000" dirty="0" err="1" smtClean="0"/>
              <a:t>якій</a:t>
            </a:r>
            <a:r>
              <a:rPr lang="ru-RU" sz="2000" dirty="0" smtClean="0"/>
              <a:t> </a:t>
            </a:r>
            <a:r>
              <a:rPr lang="ru-RU" sz="2000" dirty="0" smtClean="0"/>
              <a:t>за принципом </a:t>
            </a:r>
            <a:r>
              <a:rPr lang="ru-RU" sz="2000" dirty="0" err="1" smtClean="0"/>
              <a:t>мозаїки</a:t>
            </a:r>
            <a:r>
              <a:rPr lang="ru-RU" sz="2000" dirty="0" smtClean="0"/>
              <a:t> </a:t>
            </a:r>
            <a:r>
              <a:rPr lang="ru-RU" sz="2000" dirty="0" err="1" smtClean="0"/>
              <a:t>зшивається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виріб</a:t>
            </a:r>
            <a:r>
              <a:rPr lang="ru-RU" sz="2000" dirty="0" smtClean="0"/>
              <a:t> </a:t>
            </a:r>
            <a:r>
              <a:rPr lang="ru-RU" sz="2000" dirty="0" err="1" smtClean="0"/>
              <a:t>зі</a:t>
            </a:r>
            <a:r>
              <a:rPr lang="ru-RU" sz="2000" dirty="0" smtClean="0"/>
              <a:t> </a:t>
            </a:r>
            <a:r>
              <a:rPr lang="ru-RU" sz="2000" dirty="0" err="1" smtClean="0"/>
              <a:t>шматочків</a:t>
            </a:r>
            <a:r>
              <a:rPr lang="ru-RU" sz="2000" dirty="0" smtClean="0"/>
              <a:t> </a:t>
            </a:r>
            <a:r>
              <a:rPr lang="ru-RU" sz="2000" dirty="0" err="1" smtClean="0"/>
              <a:t>тканини</a:t>
            </a:r>
            <a:endParaRPr lang="ru-RU" sz="2000" dirty="0" smtClean="0"/>
          </a:p>
          <a:p>
            <a:r>
              <a:rPr lang="uk-UA" sz="2000" b="1" dirty="0" err="1" smtClean="0"/>
              <a:t>Прихватка</a:t>
            </a:r>
            <a:r>
              <a:rPr lang="uk-UA" sz="2000" b="1" dirty="0" smtClean="0"/>
              <a:t> для кухні</a:t>
            </a:r>
            <a:endParaRPr lang="ru-RU" sz="2000" b="1" dirty="0" smtClean="0"/>
          </a:p>
          <a:p>
            <a:r>
              <a:rPr lang="en-US" sz="2000" dirty="0" smtClean="0">
                <a:hlinkClick r:id="rId3"/>
              </a:rPr>
              <a:t>https://www.youtube.com/watch?v=ng0f250ybvY&amp;ab_channel=%</a:t>
            </a:r>
            <a:r>
              <a:rPr lang="en-US" sz="2000" dirty="0" smtClean="0">
                <a:hlinkClick r:id="rId3"/>
              </a:rPr>
              <a:t>D0%95lenaGoncharuk</a:t>
            </a:r>
            <a:endParaRPr lang="uk-UA" sz="2000" dirty="0" smtClean="0"/>
          </a:p>
          <a:p>
            <a:endParaRPr lang="ru-RU" dirty="0"/>
          </a:p>
        </p:txBody>
      </p:sp>
      <p:pic>
        <p:nvPicPr>
          <p:cNvPr id="26628" name="Picture 4" descr="Яркая прихватка в стиле пэчворк. Мастер-класс с пошаговыми фото"/>
          <p:cNvPicPr>
            <a:picLocks noChangeAspect="1" noChangeArrowheads="1"/>
          </p:cNvPicPr>
          <p:nvPr/>
        </p:nvPicPr>
        <p:blipFill>
          <a:blip r:embed="rId4"/>
          <a:srcRect l="12182" r="12610"/>
          <a:stretch>
            <a:fillRect/>
          </a:stretch>
        </p:blipFill>
        <p:spPr bwMode="auto">
          <a:xfrm>
            <a:off x="571472" y="3500438"/>
            <a:ext cx="2357454" cy="2347917"/>
          </a:xfrm>
          <a:prstGeom prst="rect">
            <a:avLst/>
          </a:prstGeom>
          <a:noFill/>
        </p:spPr>
      </p:pic>
      <p:pic>
        <p:nvPicPr>
          <p:cNvPr id="8" name="Рисунок 7" descr="Мастер-класс. Прихватки в стиле пэчворк"/>
          <p:cNvPicPr/>
          <p:nvPr/>
        </p:nvPicPr>
        <p:blipFill>
          <a:blip r:embed="rId5" cstate="print"/>
          <a:srcRect t="6912"/>
          <a:stretch>
            <a:fillRect/>
          </a:stretch>
        </p:blipFill>
        <p:spPr bwMode="auto">
          <a:xfrm>
            <a:off x="2714612" y="4429132"/>
            <a:ext cx="2143140" cy="2000264"/>
          </a:xfrm>
          <a:prstGeom prst="rect">
            <a:avLst/>
          </a:prstGeom>
          <a:noFill/>
        </p:spPr>
      </p:pic>
      <p:sp>
        <p:nvSpPr>
          <p:cNvPr id="26632" name="AutoShape 8" descr="Пэчворк схемы из квадратов ? для начинающих, техника акварель в пэчворке,  мастер-класс, печворкинг своими руками легко и красив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4" name="AutoShape 10" descr="Пэчворк схемы из квадратов ? для начинающих, техника акварель в пэчворке,  мастер-класс, печворкинг своими руками легко и красив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6" name="AutoShape 12" descr="Долой квадраты: новые идеи лоскутных одеял, которые легко сшит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37" name="Picture 13" descr="C:\Users\valen\Desktop\Без названия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3214686"/>
            <a:ext cx="3648493" cy="2732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FF00"/>
                </a:solidFill>
              </a:rPr>
              <a:t>Апсайклінг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 err="1" smtClean="0"/>
              <a:t>Апсайклінг</a:t>
            </a:r>
            <a:r>
              <a:rPr lang="ru-RU" sz="2000" dirty="0" smtClean="0"/>
              <a:t> – </a:t>
            </a:r>
            <a:r>
              <a:rPr lang="ru-RU" sz="2000" dirty="0" err="1" smtClean="0"/>
              <a:t>це</a:t>
            </a:r>
            <a:r>
              <a:rPr lang="ru-RU" sz="2000" dirty="0" smtClean="0"/>
              <a:t> не просто </a:t>
            </a:r>
            <a:r>
              <a:rPr lang="ru-RU" sz="2000" dirty="0" err="1" smtClean="0"/>
              <a:t>переробка</a:t>
            </a:r>
            <a:r>
              <a:rPr lang="ru-RU" sz="2000" dirty="0" smtClean="0"/>
              <a:t> </a:t>
            </a:r>
            <a:r>
              <a:rPr lang="ru-RU" sz="2000" dirty="0" err="1" smtClean="0"/>
              <a:t>старих</a:t>
            </a:r>
            <a:r>
              <a:rPr lang="ru-RU" sz="2000" dirty="0" smtClean="0"/>
              <a:t> речей, а </a:t>
            </a:r>
            <a:r>
              <a:rPr lang="ru-RU" sz="2000" dirty="0" err="1" smtClean="0"/>
              <a:t>виготовлення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них </a:t>
            </a:r>
            <a:r>
              <a:rPr lang="ru-RU" sz="2000" dirty="0" err="1" smtClean="0"/>
              <a:t>нових</a:t>
            </a:r>
            <a:r>
              <a:rPr lang="ru-RU" sz="2000" dirty="0" smtClean="0"/>
              <a:t>.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передбачає</a:t>
            </a:r>
            <a:r>
              <a:rPr lang="ru-RU" sz="2000" dirty="0" smtClean="0"/>
              <a:t> </a:t>
            </a:r>
            <a:r>
              <a:rPr lang="ru-RU" sz="2000" dirty="0" err="1" smtClean="0"/>
              <a:t>повторне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вживаних</a:t>
            </a:r>
            <a:r>
              <a:rPr lang="ru-RU" sz="2000" dirty="0" smtClean="0"/>
              <a:t> речей.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зменшити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виробництво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вплив</a:t>
            </a:r>
            <a:r>
              <a:rPr lang="ru-RU" sz="2000" dirty="0" smtClean="0"/>
              <a:t> на </a:t>
            </a:r>
            <a:r>
              <a:rPr lang="ru-RU" sz="2000" dirty="0" err="1" smtClean="0"/>
              <a:t>зміни</a:t>
            </a:r>
            <a:r>
              <a:rPr lang="ru-RU" sz="2000" dirty="0" smtClean="0"/>
              <a:t> </a:t>
            </a:r>
            <a:r>
              <a:rPr lang="ru-RU" sz="2000" dirty="0" err="1" smtClean="0"/>
              <a:t>клімату</a:t>
            </a:r>
            <a:r>
              <a:rPr lang="ru-RU" sz="2000" dirty="0" smtClean="0"/>
              <a:t>, 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кількість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відходів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ресурсів</a:t>
            </a:r>
            <a:r>
              <a:rPr lang="ru-RU" sz="2000" dirty="0" smtClean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йдуть</a:t>
            </a:r>
            <a:r>
              <a:rPr lang="ru-RU" sz="2000" dirty="0" smtClean="0"/>
              <a:t> на </a:t>
            </a:r>
            <a:r>
              <a:rPr lang="ru-RU" sz="2000" dirty="0" err="1" smtClean="0"/>
              <a:t>їхню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переробку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5602" name="Picture 2" descr="Апсайклінг в маси: новий проект «Природа над усе» - Природа над усе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286124"/>
            <a:ext cx="4077478" cy="2976560"/>
          </a:xfrm>
          <a:prstGeom prst="rect">
            <a:avLst/>
          </a:prstGeom>
          <a:noFill/>
        </p:spPr>
      </p:pic>
      <p:pic>
        <p:nvPicPr>
          <p:cNvPr id="25604" name="Picture 4" descr="Нове життя старих речей: у столичному ботсаду розкажуть про «апсайклінг» -  Вечірній Киї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214686"/>
            <a:ext cx="4475236" cy="2992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Вироби з коркових пробок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://cs7050.vk.me/c621616/v621616438/9fce/AucKoXaDkPY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500042"/>
            <a:ext cx="3429024" cy="585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valen\Desktop\Без названия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572008"/>
            <a:ext cx="2500330" cy="1825335"/>
          </a:xfrm>
          <a:prstGeom prst="rect">
            <a:avLst/>
          </a:prstGeom>
          <a:noFill/>
        </p:spPr>
      </p:pic>
      <p:pic>
        <p:nvPicPr>
          <p:cNvPr id="1028" name="Picture 4" descr="C:\Users\valen\Desktop\cce5a094cfbfd14a37777dae05a3a97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1500174"/>
            <a:ext cx="2551748" cy="3055986"/>
          </a:xfrm>
          <a:prstGeom prst="rect">
            <a:avLst/>
          </a:prstGeom>
          <a:noFill/>
        </p:spPr>
      </p:pic>
      <p:pic>
        <p:nvPicPr>
          <p:cNvPr id="1029" name="Picture 5" descr="C:\Users\valen\Desktop\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4643446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uk-UA" b="1" dirty="0" smtClean="0">
                <a:solidFill>
                  <a:srgbClr val="FFFF00"/>
                </a:solidFill>
              </a:rPr>
              <a:t>Вироби з дисків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0" descr="https://pp.vk.me/c543106/v543106319/1fe44/Br1S87S5WR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714488"/>
            <a:ext cx="3048000" cy="31242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C:\Users\valen\Desktop\0e2e41115ac8f4cc6900efcd456fe00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890745"/>
            <a:ext cx="4000496" cy="29672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C:\Users\valen\Desktop\77c66ea3b05b9a43045198d65d1eb703--recycled-cds-recycled-craf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3" y="4268396"/>
            <a:ext cx="3071834" cy="2303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C:\Users\valen\Desktop\imag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642918"/>
            <a:ext cx="2375314" cy="2714644"/>
          </a:xfrm>
          <a:prstGeom prst="rect">
            <a:avLst/>
          </a:prstGeom>
          <a:noFill/>
        </p:spPr>
      </p:pic>
      <p:pic>
        <p:nvPicPr>
          <p:cNvPr id="3077" name="Picture 5" descr="C:\Users\valen\Desktop\13a9ee5cc357f5961bf67ec776f76929.jpg"/>
          <p:cNvPicPr>
            <a:picLocks noChangeAspect="1" noChangeArrowheads="1"/>
          </p:cNvPicPr>
          <p:nvPr/>
        </p:nvPicPr>
        <p:blipFill>
          <a:blip r:embed="rId7"/>
          <a:srcRect l="17922" t="48800"/>
          <a:stretch>
            <a:fillRect/>
          </a:stretch>
        </p:blipFill>
        <p:spPr bwMode="auto">
          <a:xfrm>
            <a:off x="357158" y="1214422"/>
            <a:ext cx="2858483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397</Words>
  <PresentationFormat>Экран (4:3)</PresentationFormat>
  <Paragraphs>45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Объект упаковщика для оболочки</vt:lpstr>
      <vt:lpstr>Вибір технологій обробки конструкційних матеріалів, з’єднання деталей, оздоблення виробу.   Виготовлення проєктованого виробу</vt:lpstr>
      <vt:lpstr>Слайд 2</vt:lpstr>
      <vt:lpstr>Декупаж </vt:lpstr>
      <vt:lpstr> Кінусайга  </vt:lpstr>
      <vt:lpstr>Ганутель</vt:lpstr>
      <vt:lpstr>Печворк</vt:lpstr>
      <vt:lpstr>Апсайклінг</vt:lpstr>
      <vt:lpstr>Вироби з коркових пробок</vt:lpstr>
      <vt:lpstr>Вироби з дисків</vt:lpstr>
      <vt:lpstr>Друге життя старого одягу</vt:lpstr>
      <vt:lpstr>Друге життя -  пластиковим виробам</vt:lpstr>
      <vt:lpstr>Висновок</vt:lpstr>
      <vt:lpstr>Виготовлення                                   корзинки під пасхальне яйце</vt:lpstr>
      <vt:lpstr>Крок 2</vt:lpstr>
      <vt:lpstr>Крок 3</vt:lpstr>
      <vt:lpstr>Домашнє завдання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47</cp:revision>
  <dcterms:created xsi:type="dcterms:W3CDTF">2021-04-06T16:05:26Z</dcterms:created>
  <dcterms:modified xsi:type="dcterms:W3CDTF">2022-04-04T20:44:39Z</dcterms:modified>
</cp:coreProperties>
</file>