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56" r:id="rId1"/>
  </p:sldMasterIdLst>
  <p:notesMasterIdLst>
    <p:notesMasterId r:id="rId21"/>
  </p:notesMasterIdLst>
  <p:sldIdLst>
    <p:sldId id="256" r:id="rId2"/>
    <p:sldId id="275" r:id="rId3"/>
    <p:sldId id="260" r:id="rId4"/>
    <p:sldId id="273" r:id="rId5"/>
    <p:sldId id="274" r:id="rId6"/>
    <p:sldId id="261" r:id="rId7"/>
    <p:sldId id="262" r:id="rId8"/>
    <p:sldId id="263" r:id="rId9"/>
    <p:sldId id="276" r:id="rId10"/>
    <p:sldId id="266" r:id="rId11"/>
    <p:sldId id="267" r:id="rId12"/>
    <p:sldId id="269" r:id="rId13"/>
    <p:sldId id="282" r:id="rId14"/>
    <p:sldId id="283" r:id="rId15"/>
    <p:sldId id="285" r:id="rId16"/>
    <p:sldId id="284" r:id="rId17"/>
    <p:sldId id="270" r:id="rId18"/>
    <p:sldId id="286" r:id="rId19"/>
    <p:sldId id="268" r:id="rId20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074" autoAdjust="0"/>
    <p:restoredTop sz="94660"/>
  </p:normalViewPr>
  <p:slideViewPr>
    <p:cSldViewPr snapToGrid="0">
      <p:cViewPr varScale="1">
        <p:scale>
          <a:sx n="68" d="100"/>
          <a:sy n="68" d="100"/>
        </p:scale>
        <p:origin x="-14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Скругленный прямоугольник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Заголовок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0" name="Подзаголовок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19" name="Дата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Скругленный прямоугольник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кругленный прямоугольник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Скругленный прямоугольник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с одним скругленным углом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кругленный прямоугольник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5" name="Дата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8" name="Нижний колонтитул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mfkPC-L9n7o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mailto:valentinakapusta55@gmail.com" TargetMode="Externa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mfkPC-L9n7o" TargetMode="External"/><Relationship Id="rId2" Type="http://schemas.openxmlformats.org/officeDocument/2006/relationships/hyperlink" Target="https://thepresentation.ru/mhk/hudozhn%D1%94-r%D1%96zblennya-po-derevu/download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 descr="Белый мрамор"/>
          <p:cNvSpPr/>
          <p:nvPr/>
        </p:nvSpPr>
        <p:spPr>
          <a:xfrm>
            <a:off x="7329268" y="3432516"/>
            <a:ext cx="675479" cy="61243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l"/>
            <a:endParaRPr b="0" i="0"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  <a:solidFill>
                <a:srgbClr val="FF0000"/>
              </a:solidFill>
              <a:latin typeface="+mj-lt"/>
            </a:endParaRPr>
          </a:p>
        </p:txBody>
      </p:sp>
      <p:sp>
        <p:nvSpPr>
          <p:cNvPr id="5" name="Заголовок 4"/>
          <p:cNvSpPr>
            <a:spLocks noGrp="1"/>
          </p:cNvSpPr>
          <p:nvPr>
            <p:ph type="ctrTitle"/>
          </p:nvPr>
        </p:nvSpPr>
        <p:spPr>
          <a:xfrm>
            <a:off x="722376" y="1097280"/>
            <a:ext cx="7772400" cy="1477108"/>
          </a:xfrm>
        </p:spPr>
        <p:txBody>
          <a:bodyPr>
            <a:noAutofit/>
          </a:bodyPr>
          <a:lstStyle/>
          <a:p>
            <a:pPr algn="ctr"/>
            <a:r>
              <a:rPr lang="uk-UA" sz="2400" dirty="0" smtClean="0">
                <a:solidFill>
                  <a:schemeClr val="accent1"/>
                </a:solidFill>
              </a:rPr>
              <a:t>Різьблення як технологія оздоблення. Деревина придатна для різьблення. Інструменти для різьблення</a:t>
            </a:r>
            <a:endParaRPr lang="ru-RU" sz="2400" dirty="0">
              <a:solidFill>
                <a:schemeClr val="accent1"/>
              </a:solidFill>
            </a:endParaRPr>
          </a:p>
        </p:txBody>
      </p:sp>
      <p:sp>
        <p:nvSpPr>
          <p:cNvPr id="6" name="Подзаголовок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uk-UA" dirty="0" smtClean="0"/>
              <a:t>7 клас</a:t>
            </a:r>
            <a:endParaRPr lang="ru-RU" dirty="0"/>
          </a:p>
        </p:txBody>
      </p:sp>
      <p:pic>
        <p:nvPicPr>
          <p:cNvPr id="7" name="Google Shape;139;p19" descr="18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78565" y="3771362"/>
            <a:ext cx="2447925" cy="243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3" descr="Белый мрамор"/>
          <p:cNvSpPr/>
          <p:nvPr/>
        </p:nvSpPr>
        <p:spPr>
          <a:xfrm>
            <a:off x="3432517" y="348541"/>
            <a:ext cx="2493839" cy="5238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l"/>
            <a:r>
              <a:rPr b="0" i="0" smtClean="0">
                <a:ln w="9525" cap="flat" cmpd="sng">
                  <a:solidFill>
                    <a:srgbClr val="0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Об’ємн</a:t>
            </a:r>
            <a:r>
              <a:rPr lang="uk-UA" b="0" i="0" dirty="0" smtClean="0">
                <a:ln w="9525" cap="flat" cmpd="sng">
                  <a:solidFill>
                    <a:srgbClr val="0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е</a:t>
            </a:r>
            <a:r>
              <a:rPr b="0" i="0" smtClean="0">
                <a:ln w="9525" cap="flat" cmpd="sng">
                  <a:solidFill>
                    <a:srgbClr val="0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 </a:t>
            </a:r>
            <a:endParaRPr b="0" i="0"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0" name="Google Shape;170;p23"/>
          <p:cNvSpPr txBox="1"/>
          <p:nvPr/>
        </p:nvSpPr>
        <p:spPr>
          <a:xfrm>
            <a:off x="323850" y="4932362"/>
            <a:ext cx="8424862" cy="1568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0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Рельєфний</a:t>
            </a: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малюнок</a:t>
            </a: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повністю</a:t>
            </a: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або</a:t>
            </a: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частково</a:t>
            </a: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відділяється</a:t>
            </a: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від</a:t>
            </a: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фону</a:t>
            </a: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0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утворюючи</a:t>
            </a: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об'ємну</a:t>
            </a: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скульптуру</a:t>
            </a: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20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До</a:t>
            </a: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даного</a:t>
            </a: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виду</a:t>
            </a: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різьблення</a:t>
            </a: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</a:t>
            </a: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дереву</a:t>
            </a: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відносяться</a:t>
            </a: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різьблені</a:t>
            </a: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іграшки</a:t>
            </a: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і </a:t>
            </a:r>
            <a:r>
              <a:rPr lang="en-US" sz="2000" b="0" i="0" u="non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дерев'ян</a:t>
            </a:r>
            <a:r>
              <a:rPr lang="uk-UA" sz="20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і</a:t>
            </a:r>
            <a:r>
              <a:rPr lang="en-US" sz="20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мініатюр</a:t>
            </a:r>
            <a:r>
              <a:rPr lang="uk-UA" sz="20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і</a:t>
            </a:r>
            <a:r>
              <a:rPr lang="en-US" sz="20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а </a:t>
            </a:r>
            <a:r>
              <a:rPr lang="en-US" sz="2000" b="0" i="0" u="non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скульптур</a:t>
            </a:r>
            <a:r>
              <a:rPr lang="uk-UA" sz="20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</a:t>
            </a:r>
            <a:r>
              <a:rPr lang="en-US" sz="20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000"/>
          </a:p>
        </p:txBody>
      </p:sp>
      <p:pic>
        <p:nvPicPr>
          <p:cNvPr id="171" name="Google Shape;171;p23" descr="Skulpturnaya-rezba-vidyi-rezbyi-po-derevu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06600" y="1268412"/>
            <a:ext cx="5095875" cy="338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4" descr="Белый мрамор"/>
          <p:cNvSpPr/>
          <p:nvPr/>
        </p:nvSpPr>
        <p:spPr>
          <a:xfrm>
            <a:off x="3563937" y="261937"/>
            <a:ext cx="2228850" cy="5238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l"/>
            <a:r>
              <a:rPr b="0" i="0" smtClean="0">
                <a:ln w="9525" cap="flat" cmpd="sng">
                  <a:solidFill>
                    <a:srgbClr val="0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  <a:solidFill>
                  <a:srgbClr val="FFC000"/>
                </a:solidFill>
                <a:latin typeface="Arial"/>
              </a:rPr>
              <a:t>Домов</a:t>
            </a:r>
            <a:r>
              <a:rPr lang="uk-UA" b="0" i="0" smtClean="0">
                <a:ln w="9525" cap="flat" cmpd="sng">
                  <a:solidFill>
                    <a:srgbClr val="0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  <a:solidFill>
                  <a:srgbClr val="FFC000"/>
                </a:solidFill>
                <a:latin typeface="Arial"/>
              </a:rPr>
              <a:t>е</a:t>
            </a:r>
            <a:r>
              <a:rPr b="0" i="0" smtClean="0">
                <a:ln w="9525" cap="flat" cmpd="sng">
                  <a:solidFill>
                    <a:srgbClr val="0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  <a:solidFill>
                  <a:srgbClr val="FFC000"/>
                </a:solidFill>
                <a:latin typeface="Arial"/>
              </a:rPr>
              <a:t> </a:t>
            </a:r>
            <a:endParaRPr b="0" i="0"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  <a:solidFill>
                <a:srgbClr val="FFC000"/>
              </a:solidFill>
              <a:latin typeface="Arial"/>
            </a:endParaRPr>
          </a:p>
        </p:txBody>
      </p:sp>
      <p:sp>
        <p:nvSpPr>
          <p:cNvPr id="179" name="Google Shape;179;p24"/>
          <p:cNvSpPr txBox="1"/>
          <p:nvPr/>
        </p:nvSpPr>
        <p:spPr>
          <a:xfrm>
            <a:off x="323850" y="4652962"/>
            <a:ext cx="8496300" cy="1938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uk-UA" sz="1800" dirty="0" smtClean="0">
                <a:solidFill>
                  <a:schemeClr val="dk1"/>
                </a:solidFill>
              </a:rPr>
              <a:t> </a:t>
            </a:r>
            <a:r>
              <a:rPr lang="uk-UA" sz="1800" dirty="0" smtClean="0">
                <a:solidFill>
                  <a:schemeClr val="dk1"/>
                </a:solidFill>
              </a:rPr>
              <a:t>  </a:t>
            </a:r>
            <a:r>
              <a:rPr lang="en-US" sz="1800" b="0" i="0" u="non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Найчастіше</a:t>
            </a:r>
            <a:r>
              <a:rPr lang="en-US" sz="18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для</a:t>
            </a: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цього</a:t>
            </a: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різьблення</a:t>
            </a: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застосовують</a:t>
            </a: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дерево</a:t>
            </a: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хвойних</a:t>
            </a: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порід</a:t>
            </a: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і </a:t>
            </a:r>
            <a:r>
              <a:rPr lang="en-US" sz="1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використовується</a:t>
            </a: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вона</a:t>
            </a: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в </a:t>
            </a:r>
            <a:r>
              <a:rPr lang="en-US" sz="1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основному</a:t>
            </a: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для</a:t>
            </a: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прикраси</a:t>
            </a: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різних</a:t>
            </a: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дерев'яних</a:t>
            </a: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будівель</a:t>
            </a: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uk-UA" sz="18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Вважається</a:t>
            </a: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що</a:t>
            </a: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традиція</a:t>
            </a: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прикрашати</a:t>
            </a: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оселі</a:t>
            </a: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різьбленням</a:t>
            </a: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перейшла</a:t>
            </a: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з </a:t>
            </a:r>
            <a:r>
              <a:rPr lang="en-US" sz="1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дерев'яних</a:t>
            </a: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кораблів</a:t>
            </a: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і </a:t>
            </a:r>
            <a:r>
              <a:rPr lang="en-US" sz="1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тому</a:t>
            </a: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домове</a:t>
            </a: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різьблення</a:t>
            </a: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часто</a:t>
            </a: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називають</a:t>
            </a: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корабельним</a:t>
            </a: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uk-UA" sz="18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18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uk-UA" sz="18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uk-UA" sz="1800" dirty="0" smtClean="0">
                <a:solidFill>
                  <a:schemeClr val="dk1"/>
                </a:solidFill>
              </a:rPr>
              <a:t> </a:t>
            </a:r>
            <a:r>
              <a:rPr lang="uk-UA" sz="1800" dirty="0" smtClean="0">
                <a:solidFill>
                  <a:schemeClr val="dk1"/>
                </a:solidFill>
              </a:rPr>
              <a:t>  </a:t>
            </a:r>
            <a:r>
              <a:rPr lang="en-US" sz="1800" b="0" i="0" u="non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Домове</a:t>
            </a:r>
            <a:r>
              <a:rPr lang="en-US" sz="18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різьблення</a:t>
            </a: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</a:t>
            </a: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техніці</a:t>
            </a: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виконання</a:t>
            </a: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буває</a:t>
            </a: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прорізн</a:t>
            </a:r>
            <a:r>
              <a:rPr lang="uk-UA" sz="18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е</a:t>
            </a:r>
            <a:r>
              <a:rPr lang="en-US" sz="18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 b="0" i="0" u="non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рельєфн</a:t>
            </a:r>
            <a:r>
              <a:rPr lang="uk-UA" sz="18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е</a:t>
            </a:r>
            <a:r>
              <a:rPr lang="en-US" sz="18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і </a:t>
            </a:r>
            <a:r>
              <a:rPr lang="en-US" sz="1800" b="0" i="0" u="non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об'ємн</a:t>
            </a:r>
            <a:r>
              <a:rPr lang="uk-UA" sz="18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е</a:t>
            </a:r>
            <a:r>
              <a:rPr lang="en-US" sz="18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800"/>
          </a:p>
        </p:txBody>
      </p:sp>
      <p:pic>
        <p:nvPicPr>
          <p:cNvPr id="180" name="Google Shape;180;p24" descr="Domovaya-rezb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79637" y="908050"/>
            <a:ext cx="4751387" cy="35639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2920" y="492370"/>
            <a:ext cx="8183880" cy="1111348"/>
          </a:xfrm>
        </p:spPr>
        <p:txBody>
          <a:bodyPr/>
          <a:lstStyle/>
          <a:p>
            <a:r>
              <a:rPr lang="uk-UA" dirty="0" smtClean="0"/>
              <a:t>Деревина для різьблення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2920" y="1561514"/>
            <a:ext cx="8183880" cy="3156790"/>
          </a:xfrm>
        </p:spPr>
        <p:txBody>
          <a:bodyPr/>
          <a:lstStyle/>
          <a:p>
            <a:r>
              <a:rPr lang="uk-UA" dirty="0" smtClean="0"/>
              <a:t>Для </a:t>
            </a:r>
            <a:r>
              <a:rPr lang="uk-UA" dirty="0" smtClean="0"/>
              <a:t>різьблення краще підходить деревина листяних порід</a:t>
            </a:r>
            <a:r>
              <a:rPr lang="uk-UA" dirty="0" smtClean="0"/>
              <a:t>:</a:t>
            </a:r>
          </a:p>
          <a:p>
            <a:r>
              <a:rPr lang="uk-UA" dirty="0" smtClean="0"/>
              <a:t> </a:t>
            </a:r>
            <a:r>
              <a:rPr lang="uk-UA" i="1" dirty="0" smtClean="0">
                <a:solidFill>
                  <a:srgbClr val="C00000"/>
                </a:solidFill>
              </a:rPr>
              <a:t>липа, осика, вільха, береза, клен, дуб.</a:t>
            </a:r>
            <a:endParaRPr lang="ru-RU" i="1" dirty="0" smtClean="0">
              <a:solidFill>
                <a:srgbClr val="C00000"/>
              </a:solidFill>
            </a:endParaRP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1538" y="196948"/>
            <a:ext cx="7143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uk-UA" b="1" dirty="0" smtClean="0"/>
              <a:t> </a:t>
            </a:r>
            <a:r>
              <a:rPr lang="uk-UA" sz="2400" b="1" dirty="0" smtClean="0">
                <a:solidFill>
                  <a:srgbClr val="C00000"/>
                </a:solidFill>
              </a:rPr>
              <a:t>Інструменти </a:t>
            </a:r>
            <a:r>
              <a:rPr lang="uk-UA" sz="2400" b="1" dirty="0">
                <a:solidFill>
                  <a:srgbClr val="C00000"/>
                </a:solidFill>
              </a:rPr>
              <a:t>для виконання геометричного </a:t>
            </a:r>
            <a:r>
              <a:rPr lang="uk-UA" sz="2400" b="1" dirty="0" smtClean="0">
                <a:solidFill>
                  <a:srgbClr val="C00000"/>
                </a:solidFill>
              </a:rPr>
              <a:t>різьблення</a:t>
            </a:r>
            <a:endParaRPr lang="ru-RU" sz="2400" b="1" dirty="0">
              <a:solidFill>
                <a:srgbClr val="C00000"/>
              </a:solidFill>
            </a:endParaRPr>
          </a:p>
        </p:txBody>
      </p:sp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280" y="2575632"/>
            <a:ext cx="5200675" cy="3346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240884" y="1351800"/>
            <a:ext cx="75075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400" b="1" i="1" dirty="0" smtClean="0">
                <a:solidFill>
                  <a:schemeClr val="accent6">
                    <a:lumMod val="50000"/>
                  </a:schemeClr>
                </a:solidFill>
              </a:rPr>
              <a:t>Косий ніж  </a:t>
            </a:r>
            <a:r>
              <a:rPr lang="uk-UA" sz="1400" i="1" dirty="0" smtClean="0"/>
              <a:t>(стамеска косячок, або </a:t>
            </a:r>
            <a:r>
              <a:rPr lang="uk-UA" sz="1400" dirty="0" smtClean="0"/>
              <a:t>ще</a:t>
            </a:r>
            <a:r>
              <a:rPr lang="uk-UA" sz="1400" i="1" dirty="0" smtClean="0"/>
              <a:t> </a:t>
            </a:r>
            <a:r>
              <a:rPr lang="uk-UA" sz="1400" dirty="0" smtClean="0"/>
              <a:t>називають </a:t>
            </a:r>
            <a:r>
              <a:rPr lang="uk-UA" sz="1400" i="1" dirty="0" smtClean="0"/>
              <a:t>різаком</a:t>
            </a:r>
            <a:r>
              <a:rPr lang="uk-UA" sz="1400" dirty="0" smtClean="0"/>
              <a:t>). </a:t>
            </a:r>
            <a:r>
              <a:rPr lang="uk-UA" sz="1400" dirty="0"/>
              <a:t>Це основний інструмент для виконання геометричного різьблення.</a:t>
            </a:r>
            <a:endParaRPr lang="ru-RU" sz="1400" dirty="0"/>
          </a:p>
          <a:p>
            <a:r>
              <a:rPr lang="uk-UA" sz="1400" b="1" i="1" dirty="0">
                <a:solidFill>
                  <a:schemeClr val="accent6">
                    <a:lumMod val="50000"/>
                  </a:schemeClr>
                </a:solidFill>
              </a:rPr>
              <a:t>Напівкруглі стамески</a:t>
            </a:r>
            <a:r>
              <a:rPr lang="uk-UA" sz="14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uk-UA" sz="1400" dirty="0" smtClean="0"/>
              <a:t>з  різним радіусом </a:t>
            </a:r>
            <a:r>
              <a:rPr lang="uk-UA" sz="1400" dirty="0"/>
              <a:t>кривизни </a:t>
            </a:r>
            <a:r>
              <a:rPr lang="uk-UA" sz="1400" dirty="0" smtClean="0"/>
              <a:t> застосовуються </a:t>
            </a:r>
            <a:r>
              <a:rPr lang="uk-UA" sz="1400" dirty="0"/>
              <a:t>для вирізування напівкруглих ямок</a:t>
            </a:r>
            <a:r>
              <a:rPr lang="uk-UA" sz="1400" dirty="0" smtClean="0"/>
              <a:t>.</a:t>
            </a:r>
            <a:endParaRPr lang="ru-RU" dirty="0"/>
          </a:p>
        </p:txBody>
      </p:sp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38351"/>
          <a:stretch>
            <a:fillRect/>
          </a:stretch>
        </p:blipFill>
        <p:spPr bwMode="auto">
          <a:xfrm>
            <a:off x="6373117" y="2628015"/>
            <a:ext cx="1775690" cy="227552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9" name="TextBox 8"/>
          <p:cNvSpPr txBox="1"/>
          <p:nvPr/>
        </p:nvSpPr>
        <p:spPr>
          <a:xfrm>
            <a:off x="5979564" y="4931876"/>
            <a:ext cx="2768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i="1" dirty="0"/>
              <a:t>Різальна частина </a:t>
            </a:r>
            <a:r>
              <a:rPr lang="uk-UA" i="1" dirty="0" smtClean="0"/>
              <a:t>косячка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6215074" y="5229200"/>
            <a:ext cx="22860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uk-UA" sz="1400" i="1" dirty="0" smtClean="0"/>
              <a:t>1 - носок</a:t>
            </a:r>
            <a:endParaRPr lang="ru-RU" sz="1400" dirty="0"/>
          </a:p>
          <a:p>
            <a:pPr lvl="0"/>
            <a:r>
              <a:rPr lang="uk-UA" sz="1400" i="1" dirty="0" smtClean="0"/>
              <a:t>2 - лезо</a:t>
            </a:r>
            <a:endParaRPr lang="ru-RU" sz="1400" dirty="0"/>
          </a:p>
          <a:p>
            <a:pPr lvl="0"/>
            <a:r>
              <a:rPr lang="uk-UA" sz="1400" i="1" dirty="0" smtClean="0"/>
              <a:t>3 - п’ятка </a:t>
            </a:r>
            <a:r>
              <a:rPr lang="uk-UA" sz="1400" i="1" dirty="0"/>
              <a:t>різця</a:t>
            </a:r>
            <a:endParaRPr lang="ru-RU" sz="1400" dirty="0"/>
          </a:p>
          <a:p>
            <a:r>
              <a:rPr lang="uk-UA" sz="1400" i="1" dirty="0" smtClean="0"/>
              <a:t>4 - кут </a:t>
            </a:r>
            <a:r>
              <a:rPr lang="uk-UA" sz="1400" i="1" dirty="0"/>
              <a:t>скоса 60…70</a:t>
            </a:r>
            <a:r>
              <a:rPr lang="uk-UA" sz="1400" i="1" dirty="0" smtClean="0"/>
              <a:t>̊</a:t>
            </a:r>
            <a:endParaRPr lang="ru-RU" sz="1400" dirty="0"/>
          </a:p>
        </p:txBody>
      </p:sp>
    </p:spTree>
    <p:extLst>
      <p:ext uri="{BB962C8B-B14F-4D97-AF65-F5344CB8AC3E}">
        <p14:creationId xmlns="" xmlns:p14="http://schemas.microsoft.com/office/powerpoint/2010/main" val="3281593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Рисунок 15" descr="F:\ПАПА\ДОКУМЕНТИ\d\Посібник Рисунки\Новая папка\Рис. 43.43.jpg"/>
          <p:cNvPicPr/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484784"/>
            <a:ext cx="1800200" cy="164802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7" name="Рисунок 16" descr="Рис"/>
          <p:cNvPicPr/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1484784"/>
            <a:ext cx="2664296" cy="1656926"/>
          </a:xfrm>
          <a:prstGeom prst="rect">
            <a:avLst/>
          </a:prstGeom>
          <a:noFill/>
          <a:ln w="9525" cmpd="sng">
            <a:solidFill>
              <a:srgbClr val="0000FF"/>
            </a:solidFill>
            <a:miter lim="800000"/>
            <a:headEnd/>
            <a:tailEnd/>
          </a:ln>
          <a:effectLst/>
        </p:spPr>
      </p:pic>
      <p:pic>
        <p:nvPicPr>
          <p:cNvPr id="18" name="Рисунок 17" descr="Рис"/>
          <p:cNvPicPr/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1241" y="1484784"/>
            <a:ext cx="2525215" cy="1679346"/>
          </a:xfrm>
          <a:prstGeom prst="rect">
            <a:avLst/>
          </a:prstGeom>
          <a:noFill/>
          <a:ln w="9525" cmpd="sng">
            <a:solidFill>
              <a:srgbClr val="0000FF"/>
            </a:solidFill>
            <a:miter lim="800000"/>
            <a:headEnd/>
            <a:tailEnd/>
          </a:ln>
          <a:effectLst/>
        </p:spPr>
      </p:pic>
      <p:pic>
        <p:nvPicPr>
          <p:cNvPr id="19" name="Рисунок 18" descr="Рис. 2.2.jpg"/>
          <p:cNvPicPr/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8" y="3929066"/>
            <a:ext cx="3024336" cy="165618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TextBox 2"/>
          <p:cNvSpPr txBox="1"/>
          <p:nvPr/>
        </p:nvSpPr>
        <p:spPr>
          <a:xfrm>
            <a:off x="1000101" y="365760"/>
            <a:ext cx="73581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400" b="1" dirty="0">
                <a:solidFill>
                  <a:srgbClr val="C00000"/>
                </a:solidFill>
              </a:rPr>
              <a:t>Прийоми виконання основних елементів </a:t>
            </a:r>
            <a:r>
              <a:rPr lang="uk-UA" sz="2400" b="1" dirty="0" smtClean="0">
                <a:solidFill>
                  <a:srgbClr val="C00000"/>
                </a:solidFill>
              </a:rPr>
              <a:t>різьблення</a:t>
            </a:r>
            <a:endParaRPr lang="ru-RU" sz="2400" b="1" dirty="0">
              <a:solidFill>
                <a:srgbClr val="C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03648" y="4214818"/>
            <a:ext cx="41044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Цей </a:t>
            </a:r>
            <a:r>
              <a:rPr lang="uk-UA" dirty="0"/>
              <a:t>елемент має такий самий вигляд і послідовність виконання, як і в техніці контурного </a:t>
            </a:r>
            <a:r>
              <a:rPr lang="uk-UA" dirty="0" smtClean="0"/>
              <a:t>різьблення</a:t>
            </a:r>
            <a:r>
              <a:rPr lang="uk-UA" i="1" dirty="0" smtClean="0"/>
              <a:t>.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5627458" y="5740415"/>
            <a:ext cx="7713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b="1" i="1" dirty="0" smtClean="0"/>
              <a:t>Лінії</a:t>
            </a:r>
            <a:endParaRPr lang="ru-RU" sz="2400" b="1" dirty="0"/>
          </a:p>
        </p:txBody>
      </p:sp>
    </p:spTree>
    <p:extLst>
      <p:ext uri="{BB962C8B-B14F-4D97-AF65-F5344CB8AC3E}">
        <p14:creationId xmlns="" xmlns:p14="http://schemas.microsoft.com/office/powerpoint/2010/main" val="18479864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2920" y="534573"/>
            <a:ext cx="8183880" cy="759655"/>
          </a:xfrm>
        </p:spPr>
        <p:txBody>
          <a:bodyPr>
            <a:normAutofit fontScale="90000"/>
          </a:bodyPr>
          <a:lstStyle/>
          <a:p>
            <a:r>
              <a:rPr lang="uk-UA" dirty="0" smtClean="0">
                <a:solidFill>
                  <a:srgbClr val="0070C0"/>
                </a:solidFill>
              </a:rPr>
              <a:t>Послідовність виконання роботи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2920" y="1434905"/>
            <a:ext cx="8183880" cy="4881489"/>
          </a:xfrm>
        </p:spPr>
        <p:txBody>
          <a:bodyPr>
            <a:noAutofit/>
          </a:bodyPr>
          <a:lstStyle/>
          <a:p>
            <a:r>
              <a:rPr lang="uk-UA" sz="1600" dirty="0" smtClean="0"/>
              <a:t>1.Перенесення  малюнка на виріб через копірку. </a:t>
            </a:r>
            <a:endParaRPr lang="ru-RU" sz="1600" dirty="0" smtClean="0"/>
          </a:p>
          <a:p>
            <a:r>
              <a:rPr lang="uk-UA" sz="1600" dirty="0" smtClean="0"/>
              <a:t>2.Геометричне різьблення виконують на чистих, добре виструганих та відшліфованих дошках м'яких і твердих порід деревини (липа, верба, вільха, каштан).</a:t>
            </a:r>
            <a:endParaRPr lang="ru-RU" sz="1600" dirty="0" smtClean="0"/>
          </a:p>
          <a:p>
            <a:r>
              <a:rPr lang="uk-UA" sz="1600" dirty="0" smtClean="0"/>
              <a:t>3. Косий ніж (різак) тримають чотирма пальцями, а великий палець має впиратися у ручку різака, або лежати на верхній частині різака.</a:t>
            </a:r>
            <a:endParaRPr lang="ru-RU" sz="1600" dirty="0" smtClean="0"/>
          </a:p>
          <a:p>
            <a:r>
              <a:rPr lang="uk-UA" sz="1600" dirty="0" smtClean="0"/>
              <a:t>4.Робоче положення різака може бути «до себе» і «від себе». Рука повинна лежати на дощечці для контролю за рухом різця. При рухові «від себе</a:t>
            </a:r>
            <a:r>
              <a:rPr lang="uk-UA" sz="1600" dirty="0" smtClean="0"/>
              <a:t>», інколи</a:t>
            </a:r>
            <a:r>
              <a:rPr lang="uk-UA" sz="1600" dirty="0" smtClean="0"/>
              <a:t>, допомагають великим пальцем лівої руки.</a:t>
            </a:r>
            <a:endParaRPr lang="ru-RU" sz="1600" dirty="0" smtClean="0"/>
          </a:p>
          <a:p>
            <a:endParaRPr lang="uk-UA" sz="1600" u="sng" dirty="0" smtClean="0"/>
          </a:p>
          <a:p>
            <a:r>
              <a:rPr lang="uk-UA" sz="1600" b="1" dirty="0" smtClean="0">
                <a:solidFill>
                  <a:srgbClr val="C00000"/>
                </a:solidFill>
              </a:rPr>
              <a:t>При </a:t>
            </a:r>
            <a:r>
              <a:rPr lang="uk-UA" sz="1600" b="1" dirty="0" smtClean="0">
                <a:solidFill>
                  <a:srgbClr val="C00000"/>
                </a:solidFill>
              </a:rPr>
              <a:t>обробці деревини різанням слід додержувати двох основних правил:</a:t>
            </a:r>
            <a:endParaRPr lang="ru-RU" sz="1600" b="1" dirty="0" smtClean="0">
              <a:solidFill>
                <a:srgbClr val="C00000"/>
              </a:solidFill>
            </a:endParaRPr>
          </a:p>
          <a:p>
            <a:r>
              <a:rPr lang="uk-UA" sz="1600" dirty="0" smtClean="0"/>
              <a:t>1. Різати потрібно за волокном, щоб зрізані кінчики волоком притискати різцем,  а не рухатися </a:t>
            </a:r>
            <a:r>
              <a:rPr lang="uk-UA" sz="1600" dirty="0" smtClean="0"/>
              <a:t>проти </a:t>
            </a:r>
            <a:r>
              <a:rPr lang="uk-UA" sz="1600" dirty="0" smtClean="0"/>
              <a:t>них. Різ буде чистим.</a:t>
            </a:r>
            <a:endParaRPr lang="ru-RU" sz="1600" dirty="0" smtClean="0"/>
          </a:p>
          <a:p>
            <a:r>
              <a:rPr lang="uk-UA" sz="1600" dirty="0" smtClean="0"/>
              <a:t>2. Якщо елемент розташований таким чином, що його необхідно зрізувати вздовж волокон, то його зрізують найпершим, щоб не сколоти його.</a:t>
            </a:r>
            <a:endParaRPr lang="ru-RU" sz="1600" dirty="0" smtClean="0"/>
          </a:p>
          <a:p>
            <a:r>
              <a:rPr lang="uk-UA" sz="1600" dirty="0" smtClean="0"/>
              <a:t> </a:t>
            </a:r>
            <a:endParaRPr lang="ru-RU" sz="1600" dirty="0" smtClean="0"/>
          </a:p>
          <a:p>
            <a:endParaRPr lang="ru-RU" sz="1600" dirty="0" smtClean="0"/>
          </a:p>
          <a:p>
            <a:endParaRPr lang="ru-RU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uk-UA" dirty="0" smtClean="0">
                <a:solidFill>
                  <a:srgbClr val="C00000"/>
                </a:solidFill>
              </a:rPr>
              <a:t>Послідовність виконання роботи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>
          <a:xfrm>
            <a:off x="857224" y="1285860"/>
            <a:ext cx="8001056" cy="4840303"/>
          </a:xfrm>
        </p:spPr>
        <p:txBody>
          <a:bodyPr>
            <a:normAutofit fontScale="62500" lnSpcReduction="20000"/>
          </a:bodyPr>
          <a:lstStyle/>
          <a:p>
            <a:r>
              <a:rPr lang="uk-UA" dirty="0" smtClean="0"/>
              <a:t>1.Перенесення  малюнка на виріб через копірку. </a:t>
            </a:r>
            <a:endParaRPr lang="ru-RU" dirty="0" smtClean="0"/>
          </a:p>
          <a:p>
            <a:r>
              <a:rPr lang="uk-UA" dirty="0" smtClean="0"/>
              <a:t>2.Геометричне різьблення виконують на чистих, добре виструганих та відшліфованих дошках м'яких і твердих порід деревини (липа, верба, вільха, каштан).</a:t>
            </a:r>
            <a:endParaRPr lang="ru-RU" dirty="0" smtClean="0"/>
          </a:p>
          <a:p>
            <a:r>
              <a:rPr lang="uk-UA" dirty="0" smtClean="0"/>
              <a:t>3. Косий ніж (різак) тримають чотирма пальцями, а великий палець має впиратися у ручку різака, або лежати на верхній частині різака.</a:t>
            </a:r>
            <a:endParaRPr lang="ru-RU" dirty="0" smtClean="0"/>
          </a:p>
          <a:p>
            <a:r>
              <a:rPr lang="uk-UA" dirty="0" smtClean="0"/>
              <a:t>4.Робоче положення різака може бути «до себе» і «від себе». Рука повинна лежати на дощечці для контролю за рухом різця. При рухові «від себе» ,інколи, допомагають великим пальцем лівої руки.</a:t>
            </a:r>
            <a:endParaRPr lang="ru-RU" dirty="0" smtClean="0"/>
          </a:p>
          <a:p>
            <a:r>
              <a:rPr lang="uk-UA" u="sng" dirty="0" smtClean="0"/>
              <a:t>5. При обробці деревини різанням слід додержувати двох основних правил:</a:t>
            </a:r>
            <a:endParaRPr lang="ru-RU" dirty="0" smtClean="0"/>
          </a:p>
          <a:p>
            <a:r>
              <a:rPr lang="uk-UA" i="1" dirty="0" smtClean="0"/>
              <a:t>1. Різати потрібно за волокном, щоб зрізані кінчики волоком притискати різцем,  а не рухатися порти них. Різ буде чистим.</a:t>
            </a:r>
            <a:endParaRPr lang="ru-RU" dirty="0" smtClean="0"/>
          </a:p>
          <a:p>
            <a:r>
              <a:rPr lang="uk-UA" i="1" dirty="0" smtClean="0"/>
              <a:t>2. Якщо елемент розташований таким чином, що його необхідно зрізувати вздовж волокон, то його зрізують найпершим, щоб не сколоти його.</a:t>
            </a:r>
            <a:endParaRPr lang="ru-RU" dirty="0" smtClean="0"/>
          </a:p>
          <a:p>
            <a:r>
              <a:rPr lang="uk-UA" dirty="0" smtClean="0"/>
              <a:t> </a:t>
            </a: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36215311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2920" y="534572"/>
            <a:ext cx="8183880" cy="1153551"/>
          </a:xfrm>
        </p:spPr>
        <p:txBody>
          <a:bodyPr/>
          <a:lstStyle/>
          <a:p>
            <a:r>
              <a:rPr lang="uk-UA" dirty="0" smtClean="0"/>
              <a:t>Практична  робота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88852" y="1955409"/>
            <a:ext cx="8183880" cy="2720692"/>
          </a:xfrm>
        </p:spPr>
        <p:txBody>
          <a:bodyPr>
            <a:noAutofit/>
          </a:bodyPr>
          <a:lstStyle/>
          <a:p>
            <a:r>
              <a:rPr lang="ru-RU" sz="1600" dirty="0" err="1" smtClean="0">
                <a:latin typeface="Arial" pitchFamily="34" charset="0"/>
                <a:cs typeface="Arial" pitchFamily="34" charset="0"/>
              </a:rPr>
              <a:t>Виконання</a:t>
            </a:r>
            <a:r>
              <a:rPr lang="ru-RU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1600" dirty="0" err="1" smtClean="0">
                <a:latin typeface="Arial" pitchFamily="34" charset="0"/>
                <a:cs typeface="Arial" pitchFamily="34" charset="0"/>
              </a:rPr>
              <a:t>технологічних</a:t>
            </a:r>
            <a:r>
              <a:rPr lang="ru-RU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1600" dirty="0" err="1" smtClean="0">
                <a:latin typeface="Arial" pitchFamily="34" charset="0"/>
                <a:cs typeface="Arial" pitchFamily="34" charset="0"/>
              </a:rPr>
              <a:t>операцій</a:t>
            </a:r>
            <a:r>
              <a:rPr lang="ru-RU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1600" dirty="0" err="1" smtClean="0">
                <a:latin typeface="Arial" pitchFamily="34" charset="0"/>
                <a:cs typeface="Arial" pitchFamily="34" charset="0"/>
              </a:rPr>
              <a:t>відповідно</a:t>
            </a:r>
            <a:r>
              <a:rPr lang="ru-RU" sz="1600" dirty="0" smtClean="0">
                <a:latin typeface="Arial" pitchFamily="34" charset="0"/>
                <a:cs typeface="Arial" pitchFamily="34" charset="0"/>
              </a:rPr>
              <a:t> до </a:t>
            </a:r>
            <a:r>
              <a:rPr lang="ru-RU" sz="1600" dirty="0" err="1" smtClean="0">
                <a:latin typeface="Arial" pitchFamily="34" charset="0"/>
                <a:cs typeface="Arial" pitchFamily="34" charset="0"/>
              </a:rPr>
              <a:t>обраного</a:t>
            </a:r>
            <a:r>
              <a:rPr lang="ru-RU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1600" dirty="0" err="1" smtClean="0">
                <a:latin typeface="Arial" pitchFamily="34" charset="0"/>
                <a:cs typeface="Arial" pitchFamily="34" charset="0"/>
              </a:rPr>
              <a:t>виробу</a:t>
            </a:r>
            <a:r>
              <a:rPr lang="ru-RU" sz="1600" dirty="0" smtClean="0">
                <a:latin typeface="Arial" pitchFamily="34" charset="0"/>
                <a:cs typeface="Arial" pitchFamily="34" charset="0"/>
              </a:rPr>
              <a:t> та </a:t>
            </a:r>
            <a:r>
              <a:rPr lang="ru-RU" sz="1600" dirty="0" err="1" smtClean="0">
                <a:latin typeface="Arial" pitchFamily="34" charset="0"/>
                <a:cs typeface="Arial" pitchFamily="34" charset="0"/>
              </a:rPr>
              <a:t>технології</a:t>
            </a:r>
            <a:r>
              <a:rPr lang="ru-RU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1600" dirty="0" err="1" smtClean="0">
                <a:latin typeface="Arial" pitchFamily="34" charset="0"/>
                <a:cs typeface="Arial" pitchFamily="34" charset="0"/>
              </a:rPr>
              <a:t>його</a:t>
            </a:r>
            <a:r>
              <a:rPr lang="ru-RU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1600" dirty="0" err="1" smtClean="0">
                <a:latin typeface="Arial" pitchFamily="34" charset="0"/>
                <a:cs typeface="Arial" pitchFamily="34" charset="0"/>
              </a:rPr>
              <a:t>виготовлення</a:t>
            </a:r>
            <a:r>
              <a:rPr lang="ru-RU" sz="1600" dirty="0" smtClean="0">
                <a:latin typeface="Arial" pitchFamily="34" charset="0"/>
                <a:cs typeface="Arial" pitchFamily="34" charset="0"/>
              </a:rPr>
              <a:t>. </a:t>
            </a:r>
            <a:endParaRPr lang="ru-RU" sz="1600" dirty="0" smtClean="0">
              <a:latin typeface="Arial" pitchFamily="34" charset="0"/>
              <a:cs typeface="Arial" pitchFamily="34" charset="0"/>
            </a:endParaRPr>
          </a:p>
          <a:p>
            <a:r>
              <a:rPr lang="ru-RU" sz="1600" dirty="0" err="1" smtClean="0">
                <a:latin typeface="Arial" pitchFamily="34" charset="0"/>
                <a:cs typeface="Arial" pitchFamily="34" charset="0"/>
              </a:rPr>
              <a:t>Дотримання</a:t>
            </a:r>
            <a:r>
              <a:rPr lang="ru-RU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1600" dirty="0" smtClean="0">
                <a:latin typeface="Arial" pitchFamily="34" charset="0"/>
                <a:cs typeface="Arial" pitchFamily="34" charset="0"/>
              </a:rPr>
              <a:t>правил </a:t>
            </a:r>
            <a:r>
              <a:rPr lang="ru-RU" sz="1600" dirty="0" err="1" smtClean="0">
                <a:latin typeface="Arial" pitchFamily="34" charset="0"/>
                <a:cs typeface="Arial" pitchFamily="34" charset="0"/>
              </a:rPr>
              <a:t>безпечної</a:t>
            </a:r>
            <a:r>
              <a:rPr lang="ru-RU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1600" dirty="0" err="1" smtClean="0">
                <a:latin typeface="Arial" pitchFamily="34" charset="0"/>
                <a:cs typeface="Arial" pitchFamily="34" charset="0"/>
              </a:rPr>
              <a:t>праці</a:t>
            </a:r>
            <a:r>
              <a:rPr lang="ru-RU" sz="1600" dirty="0" smtClean="0">
                <a:latin typeface="Arial" pitchFamily="34" charset="0"/>
                <a:cs typeface="Arial" pitchFamily="34" charset="0"/>
              </a:rPr>
              <a:t> та </a:t>
            </a:r>
            <a:r>
              <a:rPr lang="ru-RU" sz="1600" dirty="0" err="1" smtClean="0">
                <a:latin typeface="Arial" pitchFamily="34" charset="0"/>
                <a:cs typeface="Arial" pitchFamily="34" charset="0"/>
              </a:rPr>
              <a:t>організації</a:t>
            </a:r>
            <a:r>
              <a:rPr lang="ru-RU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1600" dirty="0" err="1" smtClean="0">
                <a:latin typeface="Arial" pitchFamily="34" charset="0"/>
                <a:cs typeface="Arial" pitchFamily="34" charset="0"/>
              </a:rPr>
              <a:t>робочого</a:t>
            </a:r>
            <a:r>
              <a:rPr lang="ru-RU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1600" dirty="0" err="1" smtClean="0">
                <a:latin typeface="Arial" pitchFamily="34" charset="0"/>
                <a:cs typeface="Arial" pitchFamily="34" charset="0"/>
              </a:rPr>
              <a:t>місця</a:t>
            </a:r>
            <a:r>
              <a:rPr lang="ru-RU" sz="16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endParaRPr lang="uk-UA" sz="1600" dirty="0" smtClean="0">
              <a:latin typeface="Arial" pitchFamily="34" charset="0"/>
              <a:cs typeface="Arial" pitchFamily="34" charset="0"/>
            </a:endParaRPr>
          </a:p>
          <a:p>
            <a:r>
              <a:rPr lang="uk-UA" sz="1600" dirty="0" smtClean="0">
                <a:latin typeface="Arial" pitchFamily="34" charset="0"/>
                <a:cs typeface="Arial" pitchFamily="34" charset="0"/>
              </a:rPr>
              <a:t>Пропоную для роботи рамку з картону.</a:t>
            </a:r>
            <a:endParaRPr lang="ru-RU" sz="1600" dirty="0" smtClean="0">
              <a:latin typeface="Arial" pitchFamily="34" charset="0"/>
              <a:cs typeface="Arial" pitchFamily="34" charset="0"/>
            </a:endParaRPr>
          </a:p>
          <a:p>
            <a:endParaRPr lang="uk-UA" sz="1600" dirty="0" smtClean="0">
              <a:latin typeface="Arial" pitchFamily="34" charset="0"/>
              <a:cs typeface="Arial" pitchFamily="34" charset="0"/>
            </a:endParaRPr>
          </a:p>
          <a:p>
            <a:r>
              <a:rPr lang="uk-UA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uk-UA" sz="16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Рамки своїми </a:t>
            </a:r>
            <a:r>
              <a:rPr lang="uk-UA" sz="16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руками </a:t>
            </a:r>
            <a:r>
              <a:rPr lang="en-US" sz="16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  <a:hlinkClick r:id="rId2"/>
              </a:rPr>
              <a:t>https://</a:t>
            </a:r>
            <a:r>
              <a:rPr lang="en-US" sz="16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  <a:hlinkClick r:id="rId2"/>
              </a:rPr>
              <a:t>www.youtube.com/watch?v=mfkPC-L9n7o</a:t>
            </a:r>
            <a:endParaRPr lang="uk-UA" sz="1600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endParaRPr lang="ru-RU" sz="1600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endParaRPr lang="uk-UA" sz="1600" dirty="0" smtClean="0">
              <a:latin typeface="Arial" pitchFamily="34" charset="0"/>
              <a:cs typeface="Arial" pitchFamily="34" charset="0"/>
            </a:endParaRPr>
          </a:p>
          <a:p>
            <a:endParaRPr lang="uk-UA" sz="1600" b="1" u="sng" dirty="0" smtClean="0">
              <a:latin typeface="Arial" pitchFamily="34" charset="0"/>
              <a:cs typeface="Arial" pitchFamily="34" charset="0"/>
            </a:endParaRPr>
          </a:p>
          <a:p>
            <a:endParaRPr lang="ru-RU" sz="1600" dirty="0" smtClean="0">
              <a:latin typeface="Arial" pitchFamily="34" charset="0"/>
              <a:cs typeface="Arial" pitchFamily="34" charset="0"/>
            </a:endParaRPr>
          </a:p>
          <a:p>
            <a:r>
              <a:rPr lang="uk-UA" sz="1600" b="1" dirty="0" smtClean="0">
                <a:latin typeface="Arial" pitchFamily="34" charset="0"/>
                <a:cs typeface="Arial" pitchFamily="34" charset="0"/>
              </a:rPr>
              <a:t> </a:t>
            </a:r>
            <a:endParaRPr lang="ru-RU" sz="1600" dirty="0" smtClean="0">
              <a:latin typeface="Arial" pitchFamily="34" charset="0"/>
              <a:cs typeface="Arial" pitchFamily="34" charset="0"/>
            </a:endParaRPr>
          </a:p>
          <a:p>
            <a:endParaRPr lang="uk-UA" sz="1600" u="sng" dirty="0" smtClean="0">
              <a:latin typeface="Arial" pitchFamily="34" charset="0"/>
              <a:cs typeface="Arial" pitchFamily="34" charset="0"/>
            </a:endParaRPr>
          </a:p>
          <a:p>
            <a:endParaRPr lang="ru-RU" sz="1600" dirty="0" smtClean="0">
              <a:latin typeface="Arial" pitchFamily="34" charset="0"/>
              <a:cs typeface="Arial" pitchFamily="34" charset="0"/>
            </a:endParaRPr>
          </a:p>
          <a:p>
            <a:endParaRPr lang="ru-RU" sz="16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22376" y="942536"/>
            <a:ext cx="7772400" cy="1280160"/>
          </a:xfrm>
        </p:spPr>
        <p:txBody>
          <a:bodyPr>
            <a:normAutofit/>
          </a:bodyPr>
          <a:lstStyle/>
          <a:p>
            <a:pPr algn="ctr"/>
            <a:r>
              <a:rPr lang="uk-UA" sz="3600" dirty="0" smtClean="0"/>
              <a:t>Домашнє завдання</a:t>
            </a:r>
            <a:endParaRPr lang="ru-RU" sz="36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22376" y="2982351"/>
            <a:ext cx="7772400" cy="2644725"/>
          </a:xfrm>
        </p:spPr>
        <p:txBody>
          <a:bodyPr/>
          <a:lstStyle/>
          <a:p>
            <a:pPr algn="l"/>
            <a:r>
              <a:rPr lang="uk-UA" dirty="0" smtClean="0">
                <a:solidFill>
                  <a:schemeClr val="tx1"/>
                </a:solidFill>
              </a:rPr>
              <a:t>Підготувати рамку для оздоблення.</a:t>
            </a:r>
          </a:p>
          <a:p>
            <a:pPr algn="l"/>
            <a:endParaRPr lang="uk-UA" dirty="0" smtClean="0">
              <a:solidFill>
                <a:schemeClr val="tx1"/>
              </a:solidFill>
            </a:endParaRPr>
          </a:p>
          <a:p>
            <a:r>
              <a:rPr lang="uk-UA" b="1" dirty="0" smtClean="0"/>
              <a:t>Зворотній зв’язок: </a:t>
            </a:r>
            <a:endParaRPr lang="ru-RU" dirty="0" smtClean="0"/>
          </a:p>
          <a:p>
            <a:r>
              <a:rPr lang="uk-UA" dirty="0" smtClean="0"/>
              <a:t> освітня платформа</a:t>
            </a:r>
            <a:r>
              <a:rPr lang="uk-UA" b="1" dirty="0" smtClean="0"/>
              <a:t> </a:t>
            </a:r>
            <a:r>
              <a:rPr lang="ru-RU" b="1" dirty="0" err="1" smtClean="0"/>
              <a:t>Human</a:t>
            </a:r>
            <a:r>
              <a:rPr lang="ru-RU" b="1" dirty="0" smtClean="0"/>
              <a:t> </a:t>
            </a:r>
            <a:r>
              <a:rPr lang="uk-UA" dirty="0" smtClean="0"/>
              <a:t>або  </a:t>
            </a:r>
            <a:r>
              <a:rPr lang="uk-UA" dirty="0" err="1" smtClean="0"/>
              <a:t>ел</a:t>
            </a:r>
            <a:r>
              <a:rPr lang="uk-UA" dirty="0" smtClean="0"/>
              <a:t>. пошта </a:t>
            </a:r>
            <a:r>
              <a:rPr lang="uk-UA" u="sng" dirty="0" smtClean="0">
                <a:hlinkClick r:id="rId2"/>
              </a:rPr>
              <a:t>valentinakapusta55@</a:t>
            </a:r>
            <a:r>
              <a:rPr lang="uk-UA" u="sng" dirty="0" err="1" smtClean="0">
                <a:hlinkClick r:id="rId2"/>
              </a:rPr>
              <a:t>gmail.com</a:t>
            </a:r>
            <a:endParaRPr lang="ru-RU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02920" y="520505"/>
            <a:ext cx="8183880" cy="942535"/>
          </a:xfrm>
        </p:spPr>
        <p:txBody>
          <a:bodyPr/>
          <a:lstStyle/>
          <a:p>
            <a:r>
              <a:rPr lang="uk-UA" b="1" dirty="0" smtClean="0"/>
              <a:t>Використані джерела</a:t>
            </a:r>
            <a:endParaRPr lang="ru-RU" b="1" dirty="0"/>
          </a:p>
        </p:txBody>
      </p:sp>
      <p:sp>
        <p:nvSpPr>
          <p:cNvPr id="5" name="Текст 4"/>
          <p:cNvSpPr>
            <a:spLocks noGrp="1"/>
          </p:cNvSpPr>
          <p:nvPr>
            <p:ph idx="1"/>
          </p:nvPr>
        </p:nvSpPr>
        <p:spPr>
          <a:xfrm>
            <a:off x="502920" y="1547446"/>
            <a:ext cx="8183880" cy="3170858"/>
          </a:xfrm>
        </p:spPr>
        <p:txBody>
          <a:bodyPr>
            <a:normAutofit/>
          </a:bodyPr>
          <a:lstStyle/>
          <a:p>
            <a:r>
              <a:rPr lang="en-US" sz="2400" dirty="0" smtClean="0">
                <a:hlinkClick r:id="rId2"/>
              </a:rPr>
              <a:t>https://</a:t>
            </a:r>
            <a:r>
              <a:rPr lang="en-US" sz="2400" dirty="0" smtClean="0">
                <a:hlinkClick r:id="rId2"/>
              </a:rPr>
              <a:t>thepresentation.ru/mhk/hudozhn%D1%94-r%D1%96zblennya-po-derevu/download</a:t>
            </a:r>
            <a:endParaRPr lang="uk-UA" sz="2400" dirty="0" smtClean="0"/>
          </a:p>
          <a:p>
            <a:endParaRPr lang="uk-UA" sz="2400" dirty="0" smtClean="0"/>
          </a:p>
          <a:p>
            <a:r>
              <a:rPr lang="en-US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  <a:hlinkClick r:id="rId3"/>
              </a:rPr>
              <a:t>https://www.youtube.com/watch?v=mfkPC-L9n7o</a:t>
            </a:r>
            <a:endParaRPr lang="uk-UA" sz="2400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22376" y="801858"/>
            <a:ext cx="7772400" cy="717453"/>
          </a:xfrm>
        </p:spPr>
        <p:txBody>
          <a:bodyPr>
            <a:noAutofit/>
          </a:bodyPr>
          <a:lstStyle/>
          <a:p>
            <a:pPr algn="ctr"/>
            <a:r>
              <a:rPr lang="uk-UA" sz="3200" dirty="0" smtClean="0"/>
              <a:t>Види художнього різьблення</a:t>
            </a:r>
            <a:endParaRPr lang="ru-RU" sz="32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22376" y="1814732"/>
            <a:ext cx="7772400" cy="4445390"/>
          </a:xfrm>
        </p:spPr>
        <p:txBody>
          <a:bodyPr>
            <a:normAutofit lnSpcReduction="10000"/>
          </a:bodyPr>
          <a:lstStyle/>
          <a:p>
            <a:r>
              <a:rPr lang="ru-RU" dirty="0" err="1" smtClean="0">
                <a:solidFill>
                  <a:schemeClr val="tx1"/>
                </a:solidFill>
              </a:rPr>
              <a:t>Різьблення</a:t>
            </a:r>
            <a:r>
              <a:rPr lang="ru-RU" dirty="0" smtClean="0">
                <a:solidFill>
                  <a:schemeClr val="tx1"/>
                </a:solidFill>
              </a:rPr>
              <a:t> по дереву </a:t>
            </a:r>
            <a:r>
              <a:rPr lang="ru-RU" dirty="0" err="1" smtClean="0">
                <a:solidFill>
                  <a:schemeClr val="tx1"/>
                </a:solidFill>
              </a:rPr>
              <a:t>є</a:t>
            </a:r>
            <a:r>
              <a:rPr lang="ru-RU" dirty="0" smtClean="0">
                <a:solidFill>
                  <a:schemeClr val="tx1"/>
                </a:solidFill>
              </a:rPr>
              <a:t> одним </a:t>
            </a:r>
            <a:r>
              <a:rPr lang="ru-RU" dirty="0" err="1" smtClean="0">
                <a:solidFill>
                  <a:schemeClr val="tx1"/>
                </a:solidFill>
              </a:rPr>
              <a:t>з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ru-RU" dirty="0" err="1" smtClean="0">
                <a:solidFill>
                  <a:schemeClr val="tx1"/>
                </a:solidFill>
              </a:rPr>
              <a:t>найдавніших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ru-RU" dirty="0" err="1" smtClean="0">
                <a:solidFill>
                  <a:schemeClr val="tx1"/>
                </a:solidFill>
              </a:rPr>
              <a:t>видів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ru-RU" dirty="0" err="1" smtClean="0">
                <a:solidFill>
                  <a:schemeClr val="tx1"/>
                </a:solidFill>
              </a:rPr>
              <a:t>художньої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ru-RU" dirty="0" err="1" smtClean="0">
                <a:solidFill>
                  <a:schemeClr val="tx1"/>
                </a:solidFill>
              </a:rPr>
              <a:t>обробки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ru-RU" dirty="0" err="1" smtClean="0">
                <a:solidFill>
                  <a:schemeClr val="tx1"/>
                </a:solidFill>
              </a:rPr>
              <a:t>деревини</a:t>
            </a:r>
            <a:r>
              <a:rPr lang="ru-RU" dirty="0" smtClean="0">
                <a:solidFill>
                  <a:schemeClr val="tx1"/>
                </a:solidFill>
              </a:rPr>
              <a:t>. </a:t>
            </a:r>
            <a:r>
              <a:rPr lang="ru-RU" dirty="0" err="1" smtClean="0">
                <a:solidFill>
                  <a:schemeClr val="tx1"/>
                </a:solidFill>
              </a:rPr>
              <a:t>Протягом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ru-RU" dirty="0" err="1" smtClean="0">
                <a:solidFill>
                  <a:schemeClr val="tx1"/>
                </a:solidFill>
              </a:rPr>
              <a:t>багатьох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ru-RU" dirty="0" err="1" smtClean="0">
                <a:solidFill>
                  <a:schemeClr val="tx1"/>
                </a:solidFill>
              </a:rPr>
              <a:t>століть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ru-RU" dirty="0" err="1" smtClean="0">
                <a:solidFill>
                  <a:schemeClr val="tx1"/>
                </a:solidFill>
              </a:rPr>
              <a:t>і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ru-RU" dirty="0" err="1" smtClean="0">
                <a:solidFill>
                  <a:schemeClr val="tx1"/>
                </a:solidFill>
              </a:rPr>
              <a:t>навіть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ru-RU" dirty="0" err="1" smtClean="0">
                <a:solidFill>
                  <a:schemeClr val="tx1"/>
                </a:solidFill>
              </a:rPr>
              <a:t>тисячоліть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ru-RU" dirty="0" err="1" smtClean="0">
                <a:solidFill>
                  <a:schemeClr val="tx1"/>
                </a:solidFill>
              </a:rPr>
              <a:t>людина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ru-RU" dirty="0" err="1" smtClean="0">
                <a:solidFill>
                  <a:schemeClr val="tx1"/>
                </a:solidFill>
              </a:rPr>
              <a:t>оздоблювала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ru-RU" dirty="0" err="1" smtClean="0">
                <a:solidFill>
                  <a:schemeClr val="tx1"/>
                </a:solidFill>
              </a:rPr>
              <a:t>свої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ru-RU" dirty="0" err="1" smtClean="0">
                <a:solidFill>
                  <a:schemeClr val="tx1"/>
                </a:solidFill>
              </a:rPr>
              <a:t>помешкання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ru-RU" dirty="0" err="1" smtClean="0">
                <a:solidFill>
                  <a:schemeClr val="tx1"/>
                </a:solidFill>
              </a:rPr>
              <a:t>різьбленими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ru-RU" dirty="0" err="1" smtClean="0">
                <a:solidFill>
                  <a:schemeClr val="tx1"/>
                </a:solidFill>
              </a:rPr>
              <a:t>виробами</a:t>
            </a:r>
            <a:r>
              <a:rPr lang="ru-RU" dirty="0" smtClean="0">
                <a:solidFill>
                  <a:schemeClr val="tx1"/>
                </a:solidFill>
              </a:rPr>
              <a:t>: </a:t>
            </a:r>
            <a:r>
              <a:rPr lang="ru-RU" dirty="0" err="1" smtClean="0">
                <a:solidFill>
                  <a:schemeClr val="tx1"/>
                </a:solidFill>
              </a:rPr>
              <a:t>посудом</a:t>
            </a:r>
            <a:r>
              <a:rPr lang="ru-RU" dirty="0" smtClean="0">
                <a:solidFill>
                  <a:schemeClr val="tx1"/>
                </a:solidFill>
              </a:rPr>
              <a:t>, </a:t>
            </a:r>
            <a:r>
              <a:rPr lang="ru-RU" dirty="0" err="1" smtClean="0">
                <a:solidFill>
                  <a:schemeClr val="tx1"/>
                </a:solidFill>
              </a:rPr>
              <a:t>меблями</a:t>
            </a:r>
            <a:r>
              <a:rPr lang="ru-RU" dirty="0" smtClean="0">
                <a:solidFill>
                  <a:schemeClr val="tx1"/>
                </a:solidFill>
              </a:rPr>
              <a:t>, </a:t>
            </a:r>
            <a:r>
              <a:rPr lang="ru-RU" dirty="0" err="1" smtClean="0">
                <a:solidFill>
                  <a:schemeClr val="tx1"/>
                </a:solidFill>
              </a:rPr>
              <a:t>іншими</a:t>
            </a:r>
            <a:r>
              <a:rPr lang="ru-RU" dirty="0" smtClean="0">
                <a:solidFill>
                  <a:schemeClr val="tx1"/>
                </a:solidFill>
              </a:rPr>
              <a:t> речами </a:t>
            </a:r>
            <a:r>
              <a:rPr lang="ru-RU" dirty="0" err="1" smtClean="0">
                <a:solidFill>
                  <a:schemeClr val="tx1"/>
                </a:solidFill>
              </a:rPr>
              <a:t>домашнього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ru-RU" dirty="0" err="1" smtClean="0">
                <a:solidFill>
                  <a:schemeClr val="tx1"/>
                </a:solidFill>
              </a:rPr>
              <a:t>вжитку</a:t>
            </a:r>
            <a:r>
              <a:rPr lang="ru-RU" dirty="0" smtClean="0">
                <a:solidFill>
                  <a:schemeClr val="tx1"/>
                </a:solidFill>
              </a:rPr>
              <a:t>.</a:t>
            </a:r>
          </a:p>
          <a:p>
            <a:endParaRPr lang="uk-UA" dirty="0" smtClean="0">
              <a:solidFill>
                <a:schemeClr val="tx1"/>
              </a:solidFill>
            </a:endParaRPr>
          </a:p>
          <a:p>
            <a:pPr marL="0" lvl="0" indent="-177800" algn="l">
              <a:buClr>
                <a:schemeClr val="dk1"/>
              </a:buClr>
              <a:buSzPts val="2800"/>
              <a:buFont typeface="Arial"/>
              <a:buChar char="•"/>
            </a:pPr>
            <a:r>
              <a:rPr lang="ru-RU" b="1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Геометричне</a:t>
            </a:r>
            <a:endParaRPr lang="ru-RU" dirty="0" smtClean="0"/>
          </a:p>
          <a:p>
            <a:pPr marL="0" lvl="0" indent="-177800" algn="l">
              <a:spcBef>
                <a:spcPts val="1400"/>
              </a:spcBef>
              <a:buClr>
                <a:schemeClr val="dk1"/>
              </a:buClr>
              <a:buSzPts val="2800"/>
              <a:buFont typeface="Arial"/>
              <a:buChar char="•"/>
            </a:pPr>
            <a:r>
              <a:rPr lang="ru-RU" b="1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Контурне</a:t>
            </a:r>
            <a:endParaRPr lang="ru-RU" dirty="0" smtClean="0"/>
          </a:p>
          <a:p>
            <a:pPr marL="0" lvl="0" indent="-177800" algn="l">
              <a:spcBef>
                <a:spcPts val="1400"/>
              </a:spcBef>
              <a:buClr>
                <a:schemeClr val="dk1"/>
              </a:buClr>
              <a:buSzPts val="2800"/>
              <a:buFont typeface="Arial"/>
              <a:buChar char="•"/>
            </a:pPr>
            <a:r>
              <a:rPr lang="ru-RU" b="1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Плоскорельєфне</a:t>
            </a:r>
            <a:endParaRPr lang="ru-RU" dirty="0" smtClean="0"/>
          </a:p>
          <a:p>
            <a:pPr marL="0" lvl="0" indent="-177800" algn="l">
              <a:spcBef>
                <a:spcPts val="1400"/>
              </a:spcBef>
              <a:buClr>
                <a:schemeClr val="dk1"/>
              </a:buClr>
              <a:buSzPts val="2800"/>
              <a:buFont typeface="Arial"/>
              <a:buChar char="•"/>
            </a:pPr>
            <a:r>
              <a:rPr lang="ru-RU" b="1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Рельєфне</a:t>
            </a:r>
            <a:endParaRPr lang="ru-RU" dirty="0" smtClean="0"/>
          </a:p>
          <a:p>
            <a:pPr marL="0" lvl="0" indent="-177800" algn="l">
              <a:spcBef>
                <a:spcPts val="1400"/>
              </a:spcBef>
              <a:buClr>
                <a:schemeClr val="dk1"/>
              </a:buClr>
              <a:buSzPts val="2800"/>
              <a:buFont typeface="Arial"/>
              <a:buChar char="•"/>
            </a:pPr>
            <a:r>
              <a:rPr lang="ru-RU" b="1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Об'ємне</a:t>
            </a:r>
            <a:endParaRPr lang="ru-RU" dirty="0" smtClean="0"/>
          </a:p>
          <a:p>
            <a:pPr marL="0" lvl="0" indent="-177800" algn="l">
              <a:spcBef>
                <a:spcPts val="1400"/>
              </a:spcBef>
              <a:buClr>
                <a:schemeClr val="dk1"/>
              </a:buClr>
              <a:buSzPts val="2800"/>
              <a:buFont typeface="Arial"/>
              <a:buChar char="•"/>
            </a:pPr>
            <a:r>
              <a:rPr lang="ru-RU" b="1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Домове</a:t>
            </a:r>
            <a:endParaRPr lang="ru-RU" dirty="0" smtClean="0"/>
          </a:p>
          <a:p>
            <a:pPr algn="ctr"/>
            <a:endParaRPr lang="ru-RU" dirty="0" smtClean="0">
              <a:solidFill>
                <a:schemeClr val="tx1"/>
              </a:solidFill>
            </a:endParaRP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 descr="Белый мрамор"/>
          <p:cNvSpPr/>
          <p:nvPr/>
        </p:nvSpPr>
        <p:spPr>
          <a:xfrm>
            <a:off x="2987675" y="765175"/>
            <a:ext cx="3486150" cy="5238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l"/>
            <a:r>
              <a:rPr b="0" i="0" smtClean="0">
                <a:ln w="9525" cap="flat" cmpd="sng">
                  <a:solidFill>
                    <a:srgbClr val="0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  <a:solidFill>
                  <a:srgbClr val="FFC000"/>
                </a:solidFill>
                <a:latin typeface="Arial"/>
              </a:rPr>
              <a:t>Геометричн</a:t>
            </a:r>
            <a:r>
              <a:rPr lang="uk-UA" b="0" i="0" dirty="0" smtClean="0">
                <a:ln w="9525" cap="flat" cmpd="sng">
                  <a:solidFill>
                    <a:srgbClr val="0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  <a:solidFill>
                  <a:srgbClr val="FFC000"/>
                </a:solidFill>
                <a:latin typeface="Arial"/>
              </a:rPr>
              <a:t>е</a:t>
            </a:r>
            <a:r>
              <a:rPr b="0" i="0" smtClean="0">
                <a:ln w="9525" cap="flat" cmpd="sng">
                  <a:solidFill>
                    <a:srgbClr val="0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  <a:solidFill>
                  <a:srgbClr val="FFC000"/>
                </a:solidFill>
                <a:latin typeface="Arial"/>
              </a:rPr>
              <a:t> </a:t>
            </a:r>
            <a:endParaRPr b="0" i="0"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  <a:solidFill>
                <a:srgbClr val="FFC000"/>
              </a:solidFill>
              <a:latin typeface="Arial"/>
            </a:endParaRPr>
          </a:p>
        </p:txBody>
      </p:sp>
      <p:sp>
        <p:nvSpPr>
          <p:cNvPr id="119" name="Google Shape;119;p17"/>
          <p:cNvSpPr txBox="1"/>
          <p:nvPr/>
        </p:nvSpPr>
        <p:spPr>
          <a:xfrm>
            <a:off x="390525" y="4435475"/>
            <a:ext cx="8362950" cy="2308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lang="uk-UA" sz="1800" b="0" i="0" u="non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18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 </a:t>
            </a:r>
            <a:r>
              <a:rPr lang="en-US" sz="1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основі</a:t>
            </a: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геометричного</a:t>
            </a: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художнього</a:t>
            </a: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різьблення</a:t>
            </a: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</a:t>
            </a: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дереву</a:t>
            </a: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лежить</a:t>
            </a: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використання</a:t>
            </a: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різних</a:t>
            </a: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геометричних</a:t>
            </a: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форм</a:t>
            </a: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і </a:t>
            </a:r>
            <a:r>
              <a:rPr lang="en-US" sz="1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фігур</a:t>
            </a: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, </a:t>
            </a:r>
            <a:r>
              <a:rPr lang="en-US" sz="1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які</a:t>
            </a: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в </a:t>
            </a:r>
            <a:r>
              <a:rPr lang="en-US" sz="1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сукупності</a:t>
            </a: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утворюють</a:t>
            </a: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складні</a:t>
            </a: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орнаменти</a:t>
            </a: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та</a:t>
            </a: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візерунки</a:t>
            </a: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. </a:t>
            </a:r>
            <a:r>
              <a:rPr lang="en-US" sz="1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Основною</a:t>
            </a: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відмінною</a:t>
            </a: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особливістю</a:t>
            </a: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геометричного</a:t>
            </a: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різьблення</a:t>
            </a: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</a:t>
            </a: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дереву</a:t>
            </a: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є </a:t>
            </a:r>
            <a:r>
              <a:rPr lang="en-US" sz="1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простота</a:t>
            </a: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uk-UA" sz="1800" dirty="0" smtClean="0">
                <a:solidFill>
                  <a:schemeClr val="dk1"/>
                </a:solidFill>
              </a:rPr>
              <a:t>його </a:t>
            </a:r>
            <a:r>
              <a:rPr lang="en-US" sz="1800" b="0" i="0" u="non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втілення</a:t>
            </a: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800"/>
          </a:p>
        </p:txBody>
      </p:sp>
      <p:pic>
        <p:nvPicPr>
          <p:cNvPr id="121" name="Google Shape;121;p17" descr="geometric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58161" y="1554650"/>
            <a:ext cx="2808068" cy="27641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1538" y="214290"/>
            <a:ext cx="721523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b="1" dirty="0" smtClean="0"/>
              <a:t> </a:t>
            </a:r>
            <a:endParaRPr lang="uk-UA" b="1" dirty="0" smtClean="0"/>
          </a:p>
          <a:p>
            <a:r>
              <a:rPr lang="uk-UA" sz="2400" b="1" dirty="0" smtClean="0">
                <a:solidFill>
                  <a:srgbClr val="C00000"/>
                </a:solidFill>
              </a:rPr>
              <a:t>Технологічні </a:t>
            </a:r>
            <a:r>
              <a:rPr lang="uk-UA" sz="2400" b="1" dirty="0">
                <a:solidFill>
                  <a:srgbClr val="C00000"/>
                </a:solidFill>
              </a:rPr>
              <a:t>особливості геометричного різьблення</a:t>
            </a:r>
            <a:endParaRPr lang="ru-RU" sz="2400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59632" y="1285860"/>
            <a:ext cx="74168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uk-UA" sz="1600" b="1" i="1" dirty="0">
                <a:solidFill>
                  <a:srgbClr val="00B050"/>
                </a:solidFill>
              </a:rPr>
              <a:t>Геометричне різьблення </a:t>
            </a:r>
            <a:r>
              <a:rPr lang="uk-UA" sz="1600" b="1" i="1" dirty="0"/>
              <a:t>– </a:t>
            </a:r>
            <a:r>
              <a:rPr lang="uk-UA" sz="1600" dirty="0"/>
              <a:t>одне з найдавніших видів різьблення по дереву. Воно виконується у вигляді виїмок, які мають форми геометричних фігур (трикутника, чотирикутника, круга) і утворюють на поверхні узор із цих елементів</a:t>
            </a:r>
            <a:r>
              <a:rPr lang="uk-UA" sz="1600" dirty="0" smtClean="0"/>
              <a:t>.. </a:t>
            </a:r>
            <a:endParaRPr lang="ru-RU" dirty="0"/>
          </a:p>
        </p:txBody>
      </p:sp>
      <p:pic>
        <p:nvPicPr>
          <p:cNvPr id="9" name="Рисунок 765" descr="0_5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972" y="3608582"/>
            <a:ext cx="3214710" cy="240323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11266" name="Picture 2" descr="РАМКИ.РІЗЬБА.FRAMES.CARVI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05700" y="3721123"/>
            <a:ext cx="3238523" cy="242889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="" xmlns:p14="http://schemas.microsoft.com/office/powerpoint/2010/main" val="7667707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2071670" y="402416"/>
            <a:ext cx="50926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400" b="1" dirty="0" smtClean="0">
                <a:solidFill>
                  <a:srgbClr val="0070C0"/>
                </a:solidFill>
              </a:rPr>
              <a:t>Геометричне різьблення</a:t>
            </a:r>
            <a:endParaRPr lang="ru-RU" sz="2400" dirty="0">
              <a:solidFill>
                <a:srgbClr val="0070C0"/>
              </a:solidFill>
            </a:endParaRPr>
          </a:p>
        </p:txBody>
      </p:sp>
      <p:sp>
        <p:nvSpPr>
          <p:cNvPr id="10242" name="AutoShape 2" descr="Идеи на тему «Геометричне різьблення» (84) | резьба по дереву,  художественная резьба по дереву, узоры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244" name="AutoShape 4" descr="Идеи на тему «Геометричне різьблення» (84) | резьба по дереву,  художественная резьба по дереву, узоры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246" name="Picture 6" descr="Идеи на тему «Геометричне різьблення» (84) | резьба по дереву,  художественная резьба по дереву, узоры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86512" y="1285860"/>
            <a:ext cx="2247900" cy="2647951"/>
          </a:xfrm>
          <a:prstGeom prst="rect">
            <a:avLst/>
          </a:prstGeom>
          <a:noFill/>
        </p:spPr>
      </p:pic>
      <p:pic>
        <p:nvPicPr>
          <p:cNvPr id="10248" name="Picture 8" descr="Идеи на тему «Геометричне різьблення» (84) | резьба по дереву,  художественная резьба по дереву, узоры"/>
          <p:cNvPicPr>
            <a:picLocks noChangeAspect="1" noChangeArrowheads="1"/>
          </p:cNvPicPr>
          <p:nvPr/>
        </p:nvPicPr>
        <p:blipFill>
          <a:blip r:embed="rId3"/>
          <a:srcRect t="13445"/>
          <a:stretch>
            <a:fillRect/>
          </a:stretch>
        </p:blipFill>
        <p:spPr bwMode="auto">
          <a:xfrm>
            <a:off x="3485750" y="1299928"/>
            <a:ext cx="2248823" cy="2585323"/>
          </a:xfrm>
          <a:prstGeom prst="rect">
            <a:avLst/>
          </a:prstGeom>
          <a:noFill/>
        </p:spPr>
      </p:pic>
      <p:pic>
        <p:nvPicPr>
          <p:cNvPr id="10250" name="Picture 10" descr="Одноклассники | Резьба по дереву, Антикварные рамы, Ремесла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2379" y="1186286"/>
            <a:ext cx="2171715" cy="2714644"/>
          </a:xfrm>
          <a:prstGeom prst="rect">
            <a:avLst/>
          </a:prstGeom>
          <a:noFill/>
        </p:spPr>
      </p:pic>
      <p:pic>
        <p:nvPicPr>
          <p:cNvPr id="10252" name="Picture 12" descr="Ютуб видео: геометрическая резьба на рамке."/>
          <p:cNvPicPr>
            <a:picLocks noChangeAspect="1" noChangeArrowheads="1"/>
          </p:cNvPicPr>
          <p:nvPr/>
        </p:nvPicPr>
        <p:blipFill>
          <a:blip r:embed="rId5"/>
          <a:srcRect l="28977"/>
          <a:stretch>
            <a:fillRect/>
          </a:stretch>
        </p:blipFill>
        <p:spPr bwMode="auto">
          <a:xfrm>
            <a:off x="1383452" y="4186683"/>
            <a:ext cx="2762269" cy="2187717"/>
          </a:xfrm>
          <a:prstGeom prst="rect">
            <a:avLst/>
          </a:prstGeom>
          <a:noFill/>
        </p:spPr>
      </p:pic>
      <p:pic>
        <p:nvPicPr>
          <p:cNvPr id="10254" name="Picture 14" descr="Рамка своими руками: мастер класс из дерева, из кожи и из листьев - Сайт о  рукоделии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634868" y="4228886"/>
            <a:ext cx="3878043" cy="217170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6041478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 descr="Белый мрамор"/>
          <p:cNvSpPr/>
          <p:nvPr/>
        </p:nvSpPr>
        <p:spPr>
          <a:xfrm>
            <a:off x="3492500" y="765175"/>
            <a:ext cx="2228850" cy="5238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l"/>
            <a:r>
              <a:rPr b="0" i="0" smtClean="0">
                <a:ln w="9525" cap="flat" cmpd="sng">
                  <a:solidFill>
                    <a:srgbClr val="0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  <a:solidFill>
                  <a:schemeClr val="accent1"/>
                </a:solidFill>
                <a:latin typeface="+mj-lt"/>
              </a:rPr>
              <a:t> </a:t>
            </a:r>
            <a:endParaRPr b="0" i="0"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29" name="Google Shape;129;p18"/>
          <p:cNvSpPr txBox="1"/>
          <p:nvPr/>
        </p:nvSpPr>
        <p:spPr>
          <a:xfrm>
            <a:off x="327025" y="1814732"/>
            <a:ext cx="4371975" cy="44400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US" sz="1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Цей</a:t>
            </a: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вид</a:t>
            </a: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художнього</a:t>
            </a: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різьблення</a:t>
            </a: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</a:t>
            </a: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дереву</a:t>
            </a: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характеризується</a:t>
            </a: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контурним</a:t>
            </a: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відображенням</a:t>
            </a: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різних</a:t>
            </a: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фігур</a:t>
            </a: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на</a:t>
            </a: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поверхні</a:t>
            </a: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дерев'яного</a:t>
            </a: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виробу</a:t>
            </a: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lang="uk-UA" sz="1800" b="0" i="0" u="non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endParaRPr sz="1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Контури</a:t>
            </a: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на</a:t>
            </a: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дерев'яному</a:t>
            </a: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виробі</a:t>
            </a: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при</a:t>
            </a: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художньому</a:t>
            </a: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різьбле</a:t>
            </a:r>
            <a:r>
              <a:rPr lang="uk-UA" sz="18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</a:t>
            </a:r>
            <a:r>
              <a:rPr lang="en-US" sz="1800" b="0" i="0" u="non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ні</a:t>
            </a:r>
            <a:r>
              <a:rPr lang="en-US" sz="18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</a:t>
            </a: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дереву</a:t>
            </a: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позначаються</a:t>
            </a: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за</a:t>
            </a: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допомогою</a:t>
            </a: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різної</a:t>
            </a: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товщини</a:t>
            </a: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і </a:t>
            </a:r>
            <a:r>
              <a:rPr lang="en-US" sz="1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глибини</a:t>
            </a: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вирізних</a:t>
            </a: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ліній</a:t>
            </a:r>
            <a:r>
              <a:rPr lang="en-US" sz="18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lang="uk-UA" sz="1800" b="0" i="0" u="non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endParaRPr lang="uk-UA" sz="1800" dirty="0" smtClean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US" sz="18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Основними</a:t>
            </a: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мотивами</a:t>
            </a: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цього</a:t>
            </a: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виду</a:t>
            </a: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художнього</a:t>
            </a: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різьблення</a:t>
            </a: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</a:t>
            </a: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дереву</a:t>
            </a: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є </a:t>
            </a:r>
            <a:r>
              <a:rPr lang="en-US" sz="1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різні</a:t>
            </a: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рослинні</a:t>
            </a: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мотиви</a:t>
            </a: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, </a:t>
            </a:r>
            <a:r>
              <a:rPr lang="en-US" sz="1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зображення</a:t>
            </a: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тварин</a:t>
            </a: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і </a:t>
            </a:r>
            <a:r>
              <a:rPr lang="en-US" sz="1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людей</a:t>
            </a: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800"/>
          </a:p>
        </p:txBody>
      </p:sp>
      <p:pic>
        <p:nvPicPr>
          <p:cNvPr id="130" name="Google Shape;130;p18" descr="Konturnaya-rezb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16462" y="1835150"/>
            <a:ext cx="4106862" cy="400685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502920" y="689318"/>
            <a:ext cx="8183880" cy="858128"/>
          </a:xfrm>
        </p:spPr>
        <p:txBody>
          <a:bodyPr/>
          <a:lstStyle/>
          <a:p>
            <a:pPr algn="ctr"/>
            <a:r>
              <a:rPr lang="ru-RU" dirty="0" err="1" smtClean="0">
                <a:ln w="9525" cap="flat" cmpd="sng">
                  <a:solidFill>
                    <a:srgbClr val="0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Контурне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Содержимое 9"/>
          <p:cNvSpPr>
            <a:spLocks noGrp="1"/>
          </p:cNvSpPr>
          <p:nvPr>
            <p:ph idx="1"/>
          </p:nvPr>
        </p:nvSpPr>
        <p:spPr>
          <a:xfrm>
            <a:off x="502920" y="1645920"/>
            <a:ext cx="8183880" cy="3072384"/>
          </a:xfrm>
        </p:spPr>
        <p:txBody>
          <a:bodyPr/>
          <a:lstStyle/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9" descr="Белый мрамор"/>
          <p:cNvSpPr/>
          <p:nvPr/>
        </p:nvSpPr>
        <p:spPr>
          <a:xfrm>
            <a:off x="2973607" y="590769"/>
            <a:ext cx="3744912" cy="5238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l"/>
            <a:r>
              <a:rPr b="1" i="0" smtClean="0">
                <a:ln w="9525" cap="flat" cmpd="sng">
                  <a:solidFill>
                    <a:srgbClr val="0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  <a:solidFill>
                  <a:schemeClr val="accent1"/>
                </a:solidFill>
                <a:latin typeface="+mj-lt"/>
              </a:rPr>
              <a:t>Плоскорельєфн</a:t>
            </a:r>
            <a:r>
              <a:rPr lang="uk-UA" b="1" i="0" dirty="0" smtClean="0">
                <a:ln w="9525" cap="flat" cmpd="sng">
                  <a:solidFill>
                    <a:srgbClr val="0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  <a:solidFill>
                  <a:schemeClr val="accent1"/>
                </a:solidFill>
                <a:latin typeface="+mj-lt"/>
              </a:rPr>
              <a:t>е</a:t>
            </a:r>
            <a:endParaRPr b="1" i="0"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38" name="Google Shape;138;p19"/>
          <p:cNvSpPr txBox="1"/>
          <p:nvPr/>
        </p:nvSpPr>
        <p:spPr>
          <a:xfrm>
            <a:off x="346076" y="3776662"/>
            <a:ext cx="5084054" cy="2678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1800" b="0" i="0" u="non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Плоскорельєфне</a:t>
            </a:r>
            <a:r>
              <a:rPr lang="en-US" sz="18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художнє</a:t>
            </a: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різьблення</a:t>
            </a: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</a:t>
            </a: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дереву</a:t>
            </a: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характеризується</a:t>
            </a: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в </a:t>
            </a:r>
            <a:r>
              <a:rPr lang="en-US" sz="1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першу</a:t>
            </a: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чергу</a:t>
            </a: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невисоким</a:t>
            </a: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рівнем</a:t>
            </a: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рельєфу</a:t>
            </a: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800"/>
          </a:p>
        </p:txBody>
      </p:sp>
      <p:pic>
        <p:nvPicPr>
          <p:cNvPr id="140" name="Google Shape;140;p19" descr="Ploskorelefnaya-rezb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10212" y="1616075"/>
            <a:ext cx="3206750" cy="43195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0"/>
          <p:cNvSpPr txBox="1"/>
          <p:nvPr/>
        </p:nvSpPr>
        <p:spPr>
          <a:xfrm>
            <a:off x="562707" y="618978"/>
            <a:ext cx="4501661" cy="4811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uk-UA" sz="18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lang="uk-UA" sz="1800" b="0" i="0" u="non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lang="uk-UA" sz="1800" b="0" i="0" u="non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algn="ctr">
              <a:buClr>
                <a:schemeClr val="dk1"/>
              </a:buClr>
              <a:buSzPts val="1800"/>
            </a:pPr>
            <a:r>
              <a:rPr lang="uk-UA" sz="2800" b="1" dirty="0" smtClean="0">
                <a:solidFill>
                  <a:schemeClr val="accent1"/>
                </a:solidFill>
                <a:latin typeface="+mj-lt"/>
              </a:rPr>
              <a:t>Рельєфне</a:t>
            </a:r>
          </a:p>
          <a:p>
            <a:pPr lvl="0">
              <a:buClr>
                <a:schemeClr val="dk1"/>
              </a:buClr>
              <a:buSzPts val="1800"/>
            </a:pPr>
            <a:r>
              <a:rPr lang="en-US" sz="1800" b="0" i="0" u="non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Рельєфн</a:t>
            </a:r>
            <a:r>
              <a:rPr lang="uk-UA" sz="18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е</a:t>
            </a:r>
            <a:r>
              <a:rPr lang="en-US" sz="18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художн</a:t>
            </a:r>
            <a:r>
              <a:rPr lang="uk-UA" sz="18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є</a:t>
            </a:r>
            <a:r>
              <a:rPr lang="en-US" sz="18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різьб</a:t>
            </a:r>
            <a:r>
              <a:rPr lang="uk-UA" sz="1800" b="0" i="0" u="non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лення</a:t>
            </a:r>
            <a:r>
              <a:rPr lang="en-US" sz="18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uk-UA" sz="1800" dirty="0" smtClean="0">
                <a:solidFill>
                  <a:schemeClr val="dk1"/>
                </a:solidFill>
              </a:rPr>
              <a:t>в</a:t>
            </a:r>
            <a:r>
              <a:rPr lang="en-US" sz="18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порівнянні</a:t>
            </a: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з </a:t>
            </a:r>
            <a:r>
              <a:rPr lang="en-US" sz="1800" b="0" i="0" u="non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плоскорель</a:t>
            </a:r>
            <a:r>
              <a:rPr lang="uk-UA" sz="18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є</a:t>
            </a:r>
            <a:r>
              <a:rPr lang="en-US" sz="1800" b="0" i="0" u="non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фн</a:t>
            </a:r>
            <a:r>
              <a:rPr lang="uk-UA" sz="1800" b="0" i="0" u="non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им</a:t>
            </a:r>
            <a:r>
              <a:rPr lang="en-US" sz="18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відрізняється</a:t>
            </a: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, </a:t>
            </a:r>
            <a:r>
              <a:rPr lang="en-US" sz="1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більш</a:t>
            </a: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високим</a:t>
            </a: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рельєфом</a:t>
            </a: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візерунка</a:t>
            </a: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lang="uk-UA" sz="1800" b="0" i="0" u="non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uk-UA" sz="1800" dirty="0" smtClean="0">
                <a:solidFill>
                  <a:schemeClr val="dk1"/>
                </a:solidFill>
              </a:rPr>
              <a:t>	</a:t>
            </a:r>
            <a:r>
              <a:rPr lang="en-US" sz="1800" b="0" i="0" u="non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Цей</a:t>
            </a:r>
            <a:r>
              <a:rPr lang="en-US" sz="18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вид</a:t>
            </a: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різьблення</a:t>
            </a: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відрізняється</a:t>
            </a: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повною</a:t>
            </a: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відсутністю</a:t>
            </a: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плоск</a:t>
            </a:r>
            <a:r>
              <a:rPr lang="uk-UA" sz="1800" b="0" i="0" u="non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ої</a:t>
            </a:r>
            <a:r>
              <a:rPr lang="en-US" sz="18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поверхні</a:t>
            </a: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lang="en-US" sz="1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всі</a:t>
            </a: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елементи</a:t>
            </a: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тут</a:t>
            </a: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різної</a:t>
            </a: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висоти</a:t>
            </a:r>
            <a:r>
              <a:rPr lang="en-US" sz="18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uk-UA" sz="18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1800" b="0" i="0" u="non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Застосовують</a:t>
            </a:r>
            <a:r>
              <a:rPr lang="en-US" sz="18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рельєфн</a:t>
            </a:r>
            <a:r>
              <a:rPr lang="uk-UA" sz="18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е</a:t>
            </a:r>
            <a:r>
              <a:rPr lang="en-US" sz="18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різьблення</a:t>
            </a: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зазвичай</a:t>
            </a: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для</a:t>
            </a: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прикраси</a:t>
            </a: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меблів</a:t>
            </a: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стін</a:t>
            </a: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дверей</a:t>
            </a: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або</a:t>
            </a: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різного</a:t>
            </a: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дерев'яного</a:t>
            </a: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обладнання</a:t>
            </a: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/>
          </a:p>
        </p:txBody>
      </p:sp>
      <p:pic>
        <p:nvPicPr>
          <p:cNvPr id="149" name="Google Shape;149;p20" descr="0022szzk"/>
          <p:cNvPicPr preferRelativeResize="0"/>
          <p:nvPr/>
        </p:nvPicPr>
        <p:blipFill rotWithShape="1">
          <a:blip r:embed="rId3">
            <a:alphaModFix/>
          </a:blip>
          <a:srcRect l="13587" r="15912"/>
          <a:stretch/>
        </p:blipFill>
        <p:spPr>
          <a:xfrm>
            <a:off x="5303519" y="1924930"/>
            <a:ext cx="3501463" cy="343486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502920" y="5584874"/>
            <a:ext cx="8183880" cy="450166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11" name="Текст 10"/>
          <p:cNvSpPr>
            <a:spLocks noGrp="1"/>
          </p:cNvSpPr>
          <p:nvPr>
            <p:ph idx="1"/>
          </p:nvPr>
        </p:nvSpPr>
        <p:spPr>
          <a:xfrm>
            <a:off x="5247249" y="1600200"/>
            <a:ext cx="3439550" cy="4083148"/>
          </a:xfrm>
        </p:spPr>
        <p:txBody>
          <a:bodyPr/>
          <a:lstStyle/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Google Shape;162;p22" descr="00233sqr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62709" y="1406770"/>
            <a:ext cx="8102990" cy="4754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Аспект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111</TotalTime>
  <Words>794</Words>
  <PresentationFormat>Экран (4:3)</PresentationFormat>
  <Paragraphs>93</Paragraphs>
  <Slides>19</Slides>
  <Notes>8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0" baseType="lpstr">
      <vt:lpstr>Аспект</vt:lpstr>
      <vt:lpstr>Різьблення як технологія оздоблення. Деревина придатна для різьблення. Інструменти для різьблення</vt:lpstr>
      <vt:lpstr>Види художнього різьблення</vt:lpstr>
      <vt:lpstr>Слайд 3</vt:lpstr>
      <vt:lpstr>Слайд 4</vt:lpstr>
      <vt:lpstr>Слайд 5</vt:lpstr>
      <vt:lpstr>Контурне</vt:lpstr>
      <vt:lpstr>Слайд 7</vt:lpstr>
      <vt:lpstr>Слайд 8</vt:lpstr>
      <vt:lpstr>Слайд 9</vt:lpstr>
      <vt:lpstr>Слайд 10</vt:lpstr>
      <vt:lpstr>Слайд 11</vt:lpstr>
      <vt:lpstr>Деревина для різьблення</vt:lpstr>
      <vt:lpstr>Слайд 13</vt:lpstr>
      <vt:lpstr>Слайд 14</vt:lpstr>
      <vt:lpstr>Послідовність виконання роботи</vt:lpstr>
      <vt:lpstr>Послідовність виконання роботи</vt:lpstr>
      <vt:lpstr>Практична  робота</vt:lpstr>
      <vt:lpstr>Домашнє завдання</vt:lpstr>
      <vt:lpstr>Використані джерела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cp:lastModifiedBy>Валентина Капуста</cp:lastModifiedBy>
  <cp:revision>27</cp:revision>
  <dcterms:modified xsi:type="dcterms:W3CDTF">2022-04-19T23:04:45Z</dcterms:modified>
</cp:coreProperties>
</file>