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70" r:id="rId3"/>
    <p:sldId id="278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82" r:id="rId13"/>
    <p:sldId id="290" r:id="rId14"/>
    <p:sldId id="303" r:id="rId15"/>
    <p:sldId id="291" r:id="rId16"/>
    <p:sldId id="292" r:id="rId17"/>
    <p:sldId id="294" r:id="rId18"/>
    <p:sldId id="293" r:id="rId19"/>
    <p:sldId id="295" r:id="rId20"/>
    <p:sldId id="296" r:id="rId21"/>
    <p:sldId id="301" r:id="rId22"/>
    <p:sldId id="302" r:id="rId23"/>
    <p:sldId id="297" r:id="rId24"/>
    <p:sldId id="274" r:id="rId25"/>
    <p:sldId id="298" r:id="rId26"/>
    <p:sldId id="299" r:id="rId27"/>
    <p:sldId id="279" r:id="rId28"/>
    <p:sldId id="26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131"/>
    <a:srgbClr val="2F3242"/>
    <a:srgbClr val="1694E9"/>
    <a:srgbClr val="FFFF00"/>
    <a:srgbClr val="295FFF"/>
    <a:srgbClr val="FFB441"/>
    <a:srgbClr val="709E32"/>
    <a:srgbClr val="00B05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.ranok.com.ua/qr.php?code=1812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№110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7721" y="3236495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Досліджуємо одиницю вимірювання довжини «дециметр».</a:t>
            </a:r>
            <a:endParaRPr lang="ru-RU" sz="115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8BE99-FC02-40A7-A146-CB653FB916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12330" y="440137"/>
            <a:ext cx="4087115" cy="134577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Заміни десятки одиницями. Назви одержані круглі числа.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351EBD1-122C-42AB-A7A0-8A0A2ED672A3}"/>
              </a:ext>
            </a:extLst>
          </p:cNvPr>
          <p:cNvSpPr/>
          <p:nvPr/>
        </p:nvSpPr>
        <p:spPr>
          <a:xfrm>
            <a:off x="2756644" y="1082438"/>
            <a:ext cx="7164141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4400" b="1" dirty="0">
                <a:solidFill>
                  <a:srgbClr val="2F3242"/>
                </a:solidFill>
              </a:rPr>
              <a:t>5 д.</a:t>
            </a:r>
          </a:p>
        </p:txBody>
      </p:sp>
    </p:spTree>
    <p:extLst>
      <p:ext uri="{BB962C8B-B14F-4D97-AF65-F5344CB8AC3E}">
        <p14:creationId xmlns:p14="http://schemas.microsoft.com/office/powerpoint/2010/main" val="39522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Заміни десятки одиницями. Назви одержані круглі числа.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351EBD1-122C-42AB-A7A0-8A0A2ED672A3}"/>
              </a:ext>
            </a:extLst>
          </p:cNvPr>
          <p:cNvSpPr/>
          <p:nvPr/>
        </p:nvSpPr>
        <p:spPr>
          <a:xfrm>
            <a:off x="2756644" y="1082438"/>
            <a:ext cx="7164141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4400" b="1" dirty="0">
                <a:solidFill>
                  <a:srgbClr val="2F3242"/>
                </a:solidFill>
              </a:rPr>
              <a:t>1 д.</a:t>
            </a:r>
          </a:p>
        </p:txBody>
      </p:sp>
    </p:spTree>
    <p:extLst>
      <p:ext uri="{BB962C8B-B14F-4D97-AF65-F5344CB8AC3E}">
        <p14:creationId xmlns:p14="http://schemas.microsoft.com/office/powerpoint/2010/main" val="244905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Порівняй числа.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78D554-ED5A-4004-8D35-5EEE5BDFC2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9998" y="4322915"/>
            <a:ext cx="4085924" cy="20405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0159C-5888-4D8B-983C-DE1E344B77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166" b="-3668"/>
          <a:stretch/>
        </p:blipFill>
        <p:spPr>
          <a:xfrm>
            <a:off x="5678667" y="4322915"/>
            <a:ext cx="4085924" cy="20405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5F94F2-700C-44C4-88A5-C46CF5183F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003" y="1821184"/>
            <a:ext cx="11641994" cy="16078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3F15E5-33B1-4D08-B59F-EEE9380AB8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6238" y="2122645"/>
            <a:ext cx="385012" cy="4077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4A9FC4-1100-4DB2-B509-B9E26C36D0B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6238" y="2837390"/>
            <a:ext cx="385012" cy="4077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EBDCE6D-25D0-489B-8C67-EF43E899618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8978" y="2122645"/>
            <a:ext cx="385012" cy="40778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407C12E-C6BE-4634-AF9A-59B10D1DDA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82318" y="2831889"/>
            <a:ext cx="385012" cy="40778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DC82AAF-C791-4E21-80B9-02ED029A565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8857" y="2120773"/>
            <a:ext cx="385012" cy="40778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1813BE8-C5CF-40FF-86ED-8AADE35A9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058" y="2828145"/>
            <a:ext cx="385012" cy="40778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292A4E6-8427-4E4F-81B4-8EFC97509B8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62071" y="2120772"/>
            <a:ext cx="385012" cy="40778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1703F7E-3FFE-48D8-9239-F402B0008D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27798" y="2837390"/>
            <a:ext cx="385012" cy="4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9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Знайди значення виразів.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81CB28-DDD7-49DC-9AF6-5078D6D2FD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1073" y="1893803"/>
            <a:ext cx="8523740" cy="175179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EF921A4-8BB9-450C-AE0F-7A8BCD3171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6" y="4005132"/>
            <a:ext cx="5474694" cy="175179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3169E6E-A41C-4A48-8E40-0FF2F9129D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398"/>
          <a:stretch/>
        </p:blipFill>
        <p:spPr>
          <a:xfrm>
            <a:off x="4966636" y="2180397"/>
            <a:ext cx="750771" cy="56000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A88ADB3-7C91-4CDF-A351-E05F1C58D2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6635" y="3079463"/>
            <a:ext cx="750771" cy="56000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1A180DB-9DC3-415F-9F30-D91FF12599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3507" y="2180397"/>
            <a:ext cx="750771" cy="56000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B1D113B-9696-455C-B283-EA123EB6C4C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8754" y="3093896"/>
            <a:ext cx="885523" cy="56000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326DD40-7072-425E-BD38-DC6DFA7374F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2555" y="4264664"/>
            <a:ext cx="1027735" cy="56000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D317531-1EE3-4DCC-8E1B-A925AA32B5F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2586" y="5134208"/>
            <a:ext cx="1027735" cy="5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3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Попрацюй з арифметичними штангами.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256F38-1E3F-41D5-9AF1-53B6DD9769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049" y="2138362"/>
            <a:ext cx="11369675" cy="26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8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Виміряй довжину відрізка АВ різними мірками: </a:t>
            </a:r>
            <a:r>
              <a:rPr lang="en-US" sz="2000" b="1">
                <a:solidFill>
                  <a:schemeClr val="bg1"/>
                </a:solidFill>
              </a:rPr>
              <a:t>a, b, c.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0472F3-DA17-413D-AB40-D2CD363F5F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50" y="1919585"/>
            <a:ext cx="11532354" cy="25285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B6FC5A-07A9-4D4B-AC64-D6D8D681F1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4114" y="3704397"/>
            <a:ext cx="750771" cy="5600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8D9AB3-4F64-459A-B8A6-A687A00361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8078" y="3665312"/>
            <a:ext cx="848947" cy="6381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9824AE-5AC6-4140-97AE-A2685A9181A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5134" y="3704397"/>
            <a:ext cx="750771" cy="5600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2D6381-8E84-4081-84CB-15D54336E9B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9256" y="3704397"/>
            <a:ext cx="750771" cy="56000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37D9F75-ACED-4657-884A-A491EFE7817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6866" y="3743481"/>
            <a:ext cx="750771" cy="5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Виміряй довжину відрізка АВ різними мірками: а, b, c, k.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F11355-F239-4208-898E-BC28C430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540" y="2325029"/>
            <a:ext cx="11670919" cy="21501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73BE57-50C2-4370-A14A-9A8A97C310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6071" y="3915184"/>
            <a:ext cx="586857" cy="4377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25370-4F0E-4E31-80E1-B5D2AF645A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7321" y="3915183"/>
            <a:ext cx="586857" cy="4377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079052-4EE8-45FC-97A8-9B82ED887F9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5296" y="3915183"/>
            <a:ext cx="586857" cy="4377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F9FF9A0-DEA5-4D4E-BB88-87F223A123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89072" y="3915182"/>
            <a:ext cx="586857" cy="43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Графічний диктант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464FDB2-0E46-411C-AE0C-03FEDB177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887" y="2581275"/>
            <a:ext cx="11558588" cy="22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8182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Поміркуй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чи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зручно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вимірювати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довжину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парти</a:t>
            </a:r>
            <a:r>
              <a:rPr lang="ru-RU" sz="2000" b="1" dirty="0">
                <a:solidFill>
                  <a:schemeClr val="bg1"/>
                </a:solidFill>
              </a:rPr>
              <a:t> в сантиметрах. </a:t>
            </a:r>
            <a:r>
              <a:rPr lang="ru-RU" sz="2000" b="1" dirty="0" err="1">
                <a:solidFill>
                  <a:schemeClr val="bg1"/>
                </a:solidFill>
              </a:rPr>
              <a:t>Можна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використати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більшу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одиницю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вимірювання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довжини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наприклад</a:t>
            </a:r>
            <a:r>
              <a:rPr lang="ru-RU" sz="2000" b="1" dirty="0">
                <a:solidFill>
                  <a:schemeClr val="bg1"/>
                </a:solidFill>
              </a:rPr>
              <a:t> 10 см.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767507-B369-4110-B4E1-91072B5CCD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050" y="4371929"/>
            <a:ext cx="11220450" cy="1108049"/>
          </a:xfrm>
          <a:prstGeom prst="rect">
            <a:avLst/>
          </a:prstGeom>
        </p:spPr>
      </p:pic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CB0B3DDB-0041-413A-A3AC-5399A052A979}"/>
              </a:ext>
            </a:extLst>
          </p:cNvPr>
          <p:cNvSpPr/>
          <p:nvPr/>
        </p:nvSpPr>
        <p:spPr>
          <a:xfrm>
            <a:off x="616360" y="1424816"/>
            <a:ext cx="11131140" cy="1286092"/>
          </a:xfrm>
          <a:prstGeom prst="round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10 см — це 1 десяток сантиметрів, або 1 дециметр.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507360-D9C1-46AF-82FB-BBC9137C08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360" y="3615651"/>
            <a:ext cx="1166996" cy="7562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9F2E2A-B4E4-4D88-B5A3-AA14EFA053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0898" y="2823626"/>
            <a:ext cx="9866109" cy="15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Попрацюй із математичними матеріалами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291F09-03B2-4878-BC3A-0BF5A7BD12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090" y="2103136"/>
            <a:ext cx="11531066" cy="24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Заміни десятки одиницями; дециметри — сантиметрами.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BB0A44-70AD-43B5-8DF4-9838C63C6D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719" y="1756958"/>
            <a:ext cx="11338561" cy="11935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5C66A0-A0DA-4998-AC3F-A32D034CDA2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6014" y="3452213"/>
            <a:ext cx="2154329" cy="29112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367ACE-D9CF-4424-B4F4-260A63367F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6950" y="1821158"/>
            <a:ext cx="782633" cy="5573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83363F-9272-49A7-BEA4-ABCF8BFC92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6949" y="2365394"/>
            <a:ext cx="782633" cy="5573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69EC92-780E-4E34-AD98-E13AED20DB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8424" y="1837827"/>
            <a:ext cx="782633" cy="5573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A3CEA5-FB42-4C61-AFCA-8219C40A8A2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8424" y="2365393"/>
            <a:ext cx="782633" cy="5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FC6925-291D-4FAE-AF40-6C8E107674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1078" y="1204246"/>
            <a:ext cx="2614041" cy="3483209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E91BE929-1C55-4A85-9EEB-BF95BF7794C2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Заміни десятки одиницями; дециметри — сантиметрами.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1F4B79-66F9-4646-AA30-0A9A3A8916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390" y="4346061"/>
            <a:ext cx="10493375" cy="11306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388187-BF19-4142-A089-9D7A04F02D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4683" y="4426930"/>
            <a:ext cx="782633" cy="5573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6BF0F5-1D5B-43F3-8152-8F412704C5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0560" y="4900610"/>
            <a:ext cx="782633" cy="55732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316E7A2-C3A2-4BC3-9E67-750AF8F982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0125" y="4426930"/>
            <a:ext cx="782633" cy="5573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980790E-61E8-42AF-9815-A8812E91AD4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2255" y="4886989"/>
            <a:ext cx="782633" cy="5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2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9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Заміни одиниці десятками; сантиметри — дециметрами.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E6364CA-5219-485E-82D0-4346F47DA8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290" y="1559293"/>
            <a:ext cx="10751420" cy="1183907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4B91EEF-829B-48E7-8F1B-5C34F5EEE059}"/>
              </a:ext>
            </a:extLst>
          </p:cNvPr>
          <p:cNvSpPr/>
          <p:nvPr/>
        </p:nvSpPr>
        <p:spPr>
          <a:xfrm>
            <a:off x="1113790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5DA82B-8D5F-4940-BB77-7502613861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2990" y="4398745"/>
            <a:ext cx="10404910" cy="1076558"/>
          </a:xfrm>
          <a:prstGeom prst="rect">
            <a:avLst/>
          </a:prstGeom>
        </p:spPr>
      </p:pic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9D3041D4-8246-4EAE-BE20-C2625779A8EF}"/>
              </a:ext>
            </a:extLst>
          </p:cNvPr>
          <p:cNvSpPr/>
          <p:nvPr/>
        </p:nvSpPr>
        <p:spPr>
          <a:xfrm>
            <a:off x="732990" y="2876835"/>
            <a:ext cx="11131140" cy="1286092"/>
          </a:xfrm>
          <a:prstGeom prst="round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Дециметрів у числі стільки, скільки десятків.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7F40F0-F36C-4A15-89AD-5B9B3472BA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4173" y="1544860"/>
            <a:ext cx="587141" cy="52457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44199F4-A272-4152-AA89-5AD146B65B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4173" y="2074250"/>
            <a:ext cx="587141" cy="52457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660F55-08A8-4F2C-A897-1102ABCB37B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7533" y="1544859"/>
            <a:ext cx="587141" cy="5245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82D4AEA-D23F-4111-8E3C-939E785B59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7533" y="2074249"/>
            <a:ext cx="587141" cy="52457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91CA53-806E-4FE8-83D9-0DAAEED0DC9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9794" y="4348217"/>
            <a:ext cx="587141" cy="52457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05AE7F9-F218-4A68-9FEB-955B12B18C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9793" y="4774134"/>
            <a:ext cx="587141" cy="52457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4799DEF-8236-4AC6-BA54-648FB285689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9523" y="4333783"/>
            <a:ext cx="587141" cy="52457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EE54B1E-82A3-4191-8E6B-8BF1CC10BA8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96571" y="4803012"/>
            <a:ext cx="587141" cy="5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8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08371" y="620773"/>
            <a:ext cx="7467536" cy="600252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>
                <a:solidFill>
                  <a:schemeClr val="bg1"/>
                </a:solidFill>
              </a:rPr>
              <a:t>Черепаха проповзла 50  см, а рак — 5  дм. Хто з тварин подолав більшу відстань?</a:t>
            </a:r>
            <a:endParaRPr lang="uk-UA" sz="6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A1478E4C-18D4-4D62-AF63-23D35489E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56402"/>
            <a:ext cx="3848928" cy="410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8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Доповни ряд круглих чисел.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52800D-EE9E-4E5A-AE98-67DF4A69F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604" y="1288365"/>
            <a:ext cx="10664792" cy="15977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F7B837-6A10-4A6C-9A35-925E8A3846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3911" y="3429000"/>
            <a:ext cx="3404135" cy="31894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3981D0-3EDC-4F7B-82D5-69201ADDAA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6003" y="2006133"/>
            <a:ext cx="673379" cy="4940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F10405-1D6B-4489-A8AE-0681E94F90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2081524"/>
            <a:ext cx="673379" cy="49405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A5BA1A2-F800-48BE-9E67-3F65165291B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1890" y="2081524"/>
            <a:ext cx="673379" cy="49405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EFE383-1FC7-440B-8EB4-43050E66297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0590" y="2114550"/>
            <a:ext cx="673379" cy="49405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C8F491-D0EF-4E33-BDD4-90AA7AC43BC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9290" y="2114550"/>
            <a:ext cx="673379" cy="49405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AA3819E-3A25-4702-92BC-E90ADA3C1DA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0264"/>
          <a:stretch/>
        </p:blipFill>
        <p:spPr>
          <a:xfrm>
            <a:off x="9230015" y="2015035"/>
            <a:ext cx="673379" cy="4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43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9525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Перевір, чи правильно записано круглі числа під малюнками. Склади із записаними числами нерівності усно.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881BE0-37A7-469E-AF09-7DA6D58A33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630" y="2021305"/>
            <a:ext cx="11482939" cy="30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Заміни десятки одиницями. Назви одержані круглі числа.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351EBD1-122C-42AB-A7A0-8A0A2ED672A3}"/>
              </a:ext>
            </a:extLst>
          </p:cNvPr>
          <p:cNvSpPr/>
          <p:nvPr/>
        </p:nvSpPr>
        <p:spPr>
          <a:xfrm>
            <a:off x="2756644" y="1082438"/>
            <a:ext cx="7164141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4400" b="1" dirty="0">
                <a:solidFill>
                  <a:srgbClr val="2F3242"/>
                </a:solidFill>
              </a:rPr>
              <a:t>3 д.</a:t>
            </a:r>
          </a:p>
        </p:txBody>
      </p:sp>
    </p:spTree>
    <p:extLst>
      <p:ext uri="{BB962C8B-B14F-4D97-AF65-F5344CB8AC3E}">
        <p14:creationId xmlns:p14="http://schemas.microsoft.com/office/powerpoint/2010/main" val="4041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Заміни десятки одиницями. Назви одержані круглі числа.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351EBD1-122C-42AB-A7A0-8A0A2ED672A3}"/>
              </a:ext>
            </a:extLst>
          </p:cNvPr>
          <p:cNvSpPr/>
          <p:nvPr/>
        </p:nvSpPr>
        <p:spPr>
          <a:xfrm>
            <a:off x="2756644" y="1082438"/>
            <a:ext cx="7164141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4400" b="1" dirty="0">
                <a:solidFill>
                  <a:srgbClr val="2F3242"/>
                </a:solidFill>
              </a:rPr>
              <a:t>7 д.</a:t>
            </a:r>
          </a:p>
        </p:txBody>
      </p:sp>
    </p:spTree>
    <p:extLst>
      <p:ext uri="{BB962C8B-B14F-4D97-AF65-F5344CB8AC3E}">
        <p14:creationId xmlns:p14="http://schemas.microsoft.com/office/powerpoint/2010/main" val="41897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Заміни десятки одиницями. Назви одержані круглі числа.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351EBD1-122C-42AB-A7A0-8A0A2ED672A3}"/>
              </a:ext>
            </a:extLst>
          </p:cNvPr>
          <p:cNvSpPr/>
          <p:nvPr/>
        </p:nvSpPr>
        <p:spPr>
          <a:xfrm>
            <a:off x="2756644" y="1082438"/>
            <a:ext cx="7164141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4400" b="1" dirty="0">
                <a:solidFill>
                  <a:srgbClr val="2F3242"/>
                </a:solidFill>
              </a:rPr>
              <a:t>2 д.</a:t>
            </a:r>
          </a:p>
        </p:txBody>
      </p:sp>
    </p:spTree>
    <p:extLst>
      <p:ext uri="{BB962C8B-B14F-4D97-AF65-F5344CB8AC3E}">
        <p14:creationId xmlns:p14="http://schemas.microsoft.com/office/powerpoint/2010/main" val="16803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Заміни десятки одиницями. Назви одержані круглі числа.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351EBD1-122C-42AB-A7A0-8A0A2ED672A3}"/>
              </a:ext>
            </a:extLst>
          </p:cNvPr>
          <p:cNvSpPr/>
          <p:nvPr/>
        </p:nvSpPr>
        <p:spPr>
          <a:xfrm>
            <a:off x="2756644" y="1082438"/>
            <a:ext cx="7164141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4400" b="1" dirty="0">
                <a:solidFill>
                  <a:srgbClr val="2F3242"/>
                </a:solidFill>
              </a:rPr>
              <a:t>9 д.</a:t>
            </a:r>
          </a:p>
        </p:txBody>
      </p:sp>
    </p:spTree>
    <p:extLst>
      <p:ext uri="{BB962C8B-B14F-4D97-AF65-F5344CB8AC3E}">
        <p14:creationId xmlns:p14="http://schemas.microsoft.com/office/powerpoint/2010/main" val="28479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Заміни десятки одиницями. Назви одержані круглі числа.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351EBD1-122C-42AB-A7A0-8A0A2ED672A3}"/>
              </a:ext>
            </a:extLst>
          </p:cNvPr>
          <p:cNvSpPr/>
          <p:nvPr/>
        </p:nvSpPr>
        <p:spPr>
          <a:xfrm>
            <a:off x="2756644" y="1082438"/>
            <a:ext cx="7164141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4400" b="1" dirty="0">
                <a:solidFill>
                  <a:srgbClr val="2F3242"/>
                </a:solidFill>
              </a:rPr>
              <a:t>4 д.</a:t>
            </a:r>
          </a:p>
        </p:txBody>
      </p:sp>
    </p:spTree>
    <p:extLst>
      <p:ext uri="{BB962C8B-B14F-4D97-AF65-F5344CB8AC3E}">
        <p14:creationId xmlns:p14="http://schemas.microsoft.com/office/powerpoint/2010/main" val="236791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Заміни десятки одиницями. Назви одержані круглі числа.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351EBD1-122C-42AB-A7A0-8A0A2ED672A3}"/>
              </a:ext>
            </a:extLst>
          </p:cNvPr>
          <p:cNvSpPr/>
          <p:nvPr/>
        </p:nvSpPr>
        <p:spPr>
          <a:xfrm>
            <a:off x="2756644" y="1082438"/>
            <a:ext cx="7164141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4400" b="1" dirty="0">
                <a:solidFill>
                  <a:srgbClr val="2F3242"/>
                </a:solidFill>
              </a:rPr>
              <a:t>8 д.</a:t>
            </a:r>
          </a:p>
        </p:txBody>
      </p:sp>
    </p:spTree>
    <p:extLst>
      <p:ext uri="{BB962C8B-B14F-4D97-AF65-F5344CB8AC3E}">
        <p14:creationId xmlns:p14="http://schemas.microsoft.com/office/powerpoint/2010/main" val="7594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431</Words>
  <Application>Microsoft Office PowerPoint</Application>
  <PresentationFormat>Широкоэкранный</PresentationFormat>
  <Paragraphs>164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67</cp:revision>
  <dcterms:created xsi:type="dcterms:W3CDTF">2018-01-05T16:38:53Z</dcterms:created>
  <dcterms:modified xsi:type="dcterms:W3CDTF">2022-04-20T05:49:40Z</dcterms:modified>
</cp:coreProperties>
</file>