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753" r:id="rId3"/>
    <p:sldId id="454" r:id="rId4"/>
    <p:sldId id="761" r:id="rId5"/>
    <p:sldId id="759" r:id="rId6"/>
    <p:sldId id="736" r:id="rId7"/>
    <p:sldId id="762" r:id="rId8"/>
    <p:sldId id="763" r:id="rId9"/>
    <p:sldId id="749" r:id="rId10"/>
    <p:sldId id="766" r:id="rId11"/>
    <p:sldId id="767" r:id="rId12"/>
    <p:sldId id="740" r:id="rId13"/>
    <p:sldId id="768" r:id="rId14"/>
    <p:sldId id="769" r:id="rId15"/>
    <p:sldId id="770" r:id="rId16"/>
    <p:sldId id="771" r:id="rId17"/>
    <p:sldId id="289" r:id="rId18"/>
    <p:sldId id="732" r:id="rId19"/>
    <p:sldId id="75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FAF225"/>
    <a:srgbClr val="E9912D"/>
    <a:srgbClr val="E34DB5"/>
    <a:srgbClr val="FFB441"/>
    <a:srgbClr val="87BCE8"/>
    <a:srgbClr val="DB4037"/>
    <a:srgbClr val="BB75A9"/>
    <a:srgbClr val="E24ED0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№83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1347" y="4734342"/>
            <a:ext cx="859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2F3242"/>
                </a:solidFill>
              </a:rPr>
              <a:t>Що впливає на ваш вибір</a:t>
            </a:r>
            <a:endParaRPr lang="uk-UA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Занадто великий вибір спантеличує | Громадський центр «ДУМА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914" y="1660783"/>
            <a:ext cx="4284189" cy="32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37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з якою метою потрібно йти в магазин з готовим списком продуктів. У чому його користь?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2018408"/>
            <a:ext cx="10522711" cy="465002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929110" y="2059312"/>
            <a:ext cx="7129288" cy="79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Обирайте якісні продукти, на упакованні яких зазначена повна інформація про продукт.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9109" y="3020605"/>
            <a:ext cx="7129289" cy="112162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Надавайте перевагу якості продукту, а не його бренду. Дорожче ми платимо саме за бренд, а не за якість продукту.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19872" y="4303690"/>
            <a:ext cx="7129289" cy="1155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Звертайте увагу на зовнішній вигляд покупки. Деформоване упаковання або неприродний запах – перші ознаки, які вказують, що товар зіпсувався.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19874" y="5582654"/>
            <a:ext cx="7129287" cy="1019313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Пам'ятайте</a:t>
            </a:r>
            <a:r>
              <a:rPr lang="uk-UA" sz="2400"/>
              <a:t>, що будь-який </a:t>
            </a:r>
            <a:r>
              <a:rPr lang="uk-UA" sz="2400" dirty="0"/>
              <a:t>продукт має термін зберігання, після закінчення якого продукт не можна споживати.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9606" y="1239599"/>
            <a:ext cx="11878056" cy="718157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/>
              <a:t>У ваших родинах купують продукти, які корисні для вашого організму. Для того, щоб захистити себе та родину від небезпечних продуктів, варто керуватися такими правилами.</a:t>
            </a:r>
          </a:p>
        </p:txBody>
      </p:sp>
    </p:spTree>
    <p:extLst>
      <p:ext uri="{BB962C8B-B14F-4D97-AF65-F5344CB8AC3E}">
        <p14:creationId xmlns:p14="http://schemas.microsoft.com/office/powerpoint/2010/main" val="14511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82116" y="1456402"/>
            <a:ext cx="74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Бренд</a:t>
            </a:r>
            <a:r>
              <a:rPr lang="uk-UA" sz="4800" dirty="0"/>
              <a:t> — назва фірми, компанії або виробника товару. Це слово походить від давньонорвезького, що означає «ставити клеймо».</a:t>
            </a:r>
          </a:p>
        </p:txBody>
      </p:sp>
    </p:spTree>
    <p:extLst>
      <p:ext uri="{BB962C8B-B14F-4D97-AF65-F5344CB8AC3E}">
        <p14:creationId xmlns:p14="http://schemas.microsoft.com/office/powerpoint/2010/main" val="319393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191165" y="2528962"/>
            <a:ext cx="5678920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88447" y="3203700"/>
            <a:ext cx="10586501" cy="44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Продовж речення та прокоментуй свої судження.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206202" y="6713326"/>
            <a:ext cx="7554293" cy="3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4099" y="4022713"/>
            <a:ext cx="8684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Реклама має бути інформативною, правдивою, переконливою, яскравою, своєчасною,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9168" y="4502474"/>
            <a:ext cx="280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оригінальною, 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059168" y="6318504"/>
            <a:ext cx="2603067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4099" y="4976820"/>
            <a:ext cx="487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точною, простою.  </a:t>
            </a:r>
          </a:p>
        </p:txBody>
      </p:sp>
    </p:spTree>
    <p:extLst>
      <p:ext uri="{BB962C8B-B14F-4D97-AF65-F5344CB8AC3E}">
        <p14:creationId xmlns:p14="http://schemas.microsoft.com/office/powerpoint/2010/main" val="19741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6477" y="1088457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614886"/>
            <a:ext cx="11637034" cy="936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Розглянь зображення товарів. Закресли ті з них, які, на твою думку, не слід рекламувати. Поясни свої міркування.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pic>
        <p:nvPicPr>
          <p:cNvPr id="14338" name="Picture 2" descr="Купить Петарды P200 Big Big Silver Cracker 36 шт в Пиро Лайф ✅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4100" y="2743189"/>
            <a:ext cx="1856232" cy="18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Маркер для доски Centropen 8559/красный - Вечный картридж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732" y="2682250"/>
            <a:ext cx="1974977" cy="19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Детские игрушки на прозрачном фоне 21 png » Шапки сайтов jpg бесплатн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4471" y="2302276"/>
            <a:ext cx="333375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Сыр 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4508" y="4928517"/>
            <a:ext cx="2459431" cy="14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Наклейка красное платье PNG - AVATAN PLUS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7343" y="4626865"/>
            <a:ext cx="2502413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СПИСОК. Які препарати в українських лікарнях видаватимуть безкоштовно — ІА  «Вчасно»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5015" y="4788302"/>
            <a:ext cx="2713920" cy="162164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22376" y="2743189"/>
            <a:ext cx="2534692" cy="18530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527050" y="2743190"/>
            <a:ext cx="2730018" cy="1853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657113" y="4626865"/>
            <a:ext cx="3190975" cy="1892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6618424" y="4626865"/>
            <a:ext cx="3311960" cy="1993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Зошит.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4"/>
            <a:ext cx="11637034" cy="32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Упиши пропущені слова в схемі «Спосіб життя», доповни прикладами.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84672" y="2034549"/>
            <a:ext cx="2648230" cy="5089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Праця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779074" y="2032698"/>
            <a:ext cx="2648230" cy="5089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Відпочинок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87344" y="2032698"/>
            <a:ext cx="2648230" cy="5089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Їжа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65998" y="2840033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розумова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4800" y="2840033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4397" y="3824315"/>
            <a:ext cx="1699403" cy="161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088272" y="3824314"/>
            <a:ext cx="1699403" cy="161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</a:t>
            </a:r>
          </a:p>
        </p:txBody>
      </p:sp>
      <p:cxnSp>
        <p:nvCxnSpPr>
          <p:cNvPr id="14" name="Прямая со стрелкой 13"/>
          <p:cNvCxnSpPr>
            <a:endCxn id="31" idx="0"/>
          </p:cNvCxnSpPr>
          <p:nvPr/>
        </p:nvCxnSpPr>
        <p:spPr>
          <a:xfrm>
            <a:off x="1054098" y="2541656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595351" y="2541656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1" idx="2"/>
            <a:endCxn id="10" idx="0"/>
          </p:cNvCxnSpPr>
          <p:nvPr/>
        </p:nvCxnSpPr>
        <p:spPr>
          <a:xfrm flipH="1">
            <a:off x="1054099" y="3308179"/>
            <a:ext cx="1" cy="516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35" idx="0"/>
          </p:cNvCxnSpPr>
          <p:nvPr/>
        </p:nvCxnSpPr>
        <p:spPr>
          <a:xfrm>
            <a:off x="2932899" y="3308179"/>
            <a:ext cx="5075" cy="516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0233" y="2843273"/>
            <a:ext cx="213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фізична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663" y="4272017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читання,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9445" y="4564384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навчання,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9" y="4863337"/>
            <a:ext cx="186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за комп'ютером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66269" y="4287385"/>
            <a:ext cx="160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на будівництві,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14490" y="4848782"/>
            <a:ext cx="197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в шахті,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19757" y="5125781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водія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4371554" y="2840033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активний</a:t>
            </a: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6250356" y="2840033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</a:t>
            </a:r>
          </a:p>
        </p:txBody>
      </p:sp>
      <p:cxnSp>
        <p:nvCxnSpPr>
          <p:cNvPr id="58" name="Прямая со стрелкой 57"/>
          <p:cNvCxnSpPr>
            <a:endCxn id="53" idx="0"/>
          </p:cNvCxnSpPr>
          <p:nvPr/>
        </p:nvCxnSpPr>
        <p:spPr>
          <a:xfrm>
            <a:off x="5259654" y="2541656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6800907" y="2541656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61941" y="2863714"/>
            <a:ext cx="213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пасивний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4366481" y="3831873"/>
            <a:ext cx="1699403" cy="161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250356" y="3831872"/>
            <a:ext cx="1699403" cy="161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</a:t>
            </a:r>
          </a:p>
        </p:txBody>
      </p:sp>
      <p:cxnSp>
        <p:nvCxnSpPr>
          <p:cNvPr id="64" name="Прямая со стрелкой 63"/>
          <p:cNvCxnSpPr>
            <a:endCxn id="62" idx="0"/>
          </p:cNvCxnSpPr>
          <p:nvPr/>
        </p:nvCxnSpPr>
        <p:spPr>
          <a:xfrm flipH="1">
            <a:off x="5216183" y="3315737"/>
            <a:ext cx="1" cy="516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63" idx="0"/>
          </p:cNvCxnSpPr>
          <p:nvPr/>
        </p:nvCxnSpPr>
        <p:spPr>
          <a:xfrm>
            <a:off x="7094983" y="3315737"/>
            <a:ext cx="5075" cy="516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9268" y="4295670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похід,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97126" y="4594047"/>
            <a:ext cx="174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гра в теніс,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20958" y="4874241"/>
            <a:ext cx="160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катання на велосипеді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2567" y="4295670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читання,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1419" y="4594046"/>
            <a:ext cx="178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перегляд телевізора,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00907" y="5121778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сон</a:t>
            </a: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0292088" y="2847591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шкідлива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8410381" y="2847591"/>
            <a:ext cx="1776203" cy="4681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</a:t>
            </a:r>
          </a:p>
        </p:txBody>
      </p:sp>
      <p:cxnSp>
        <p:nvCxnSpPr>
          <p:cNvPr id="84" name="Прямая со стрелкой 83"/>
          <p:cNvCxnSpPr>
            <a:endCxn id="82" idx="0"/>
          </p:cNvCxnSpPr>
          <p:nvPr/>
        </p:nvCxnSpPr>
        <p:spPr>
          <a:xfrm>
            <a:off x="11180188" y="2549214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10857665" y="2549214"/>
            <a:ext cx="2" cy="298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8423239" y="3839431"/>
            <a:ext cx="1699403" cy="161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10307114" y="3839430"/>
            <a:ext cx="1699403" cy="161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Наприклад: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_______________________________________</a:t>
            </a:r>
          </a:p>
        </p:txBody>
      </p:sp>
      <p:cxnSp>
        <p:nvCxnSpPr>
          <p:cNvPr id="88" name="Прямая со стрелкой 87"/>
          <p:cNvCxnSpPr>
            <a:endCxn id="86" idx="0"/>
          </p:cNvCxnSpPr>
          <p:nvPr/>
        </p:nvCxnSpPr>
        <p:spPr>
          <a:xfrm flipH="1">
            <a:off x="9272941" y="3323295"/>
            <a:ext cx="1" cy="516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endCxn id="87" idx="0"/>
          </p:cNvCxnSpPr>
          <p:nvPr/>
        </p:nvCxnSpPr>
        <p:spPr>
          <a:xfrm>
            <a:off x="11151741" y="3323295"/>
            <a:ext cx="5075" cy="516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634195" y="2861630"/>
            <a:ext cx="213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корисна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38771" y="4295670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фрукти і овочі,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57821" y="4585523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соки,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23128" y="4867559"/>
            <a:ext cx="160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молочні продукти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26164" y="4295446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чипси</a:t>
            </a: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557206" y="4597602"/>
            <a:ext cx="16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бургери,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43800" y="4874241"/>
            <a:ext cx="18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солодкі газовані напої</a:t>
            </a:r>
          </a:p>
        </p:txBody>
      </p:sp>
    </p:spTree>
    <p:extLst>
      <p:ext uri="{BB962C8B-B14F-4D97-AF65-F5344CB8AC3E}">
        <p14:creationId xmlns:p14="http://schemas.microsoft.com/office/powerpoint/2010/main" val="36965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6" grpId="0"/>
      <p:bldP spid="47" grpId="0"/>
      <p:bldP spid="49" grpId="0"/>
      <p:bldP spid="51" grpId="0"/>
      <p:bldP spid="52" grpId="0"/>
      <p:bldP spid="61" grpId="0"/>
      <p:bldP spid="75" grpId="0"/>
      <p:bldP spid="76" grpId="0"/>
      <p:bldP spid="78" grpId="0"/>
      <p:bldP spid="79" grpId="0"/>
      <p:bldP spid="80" grpId="0"/>
      <p:bldP spid="81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Зошит.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3345602" y="1191156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Завдання 2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75979" y="182106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Познач       те, що є сигналом про можливість захворіти.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67325" y="2486846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367325" y="2981165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358164" y="3475484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9554" y="2449181"/>
            <a:ext cx="63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 тебе підвищена температура (37   С)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49554" y="2933072"/>
            <a:ext cx="484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Ти втратив/-ла апетит.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49554" y="3416963"/>
            <a:ext cx="484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 тебе поганий настрій.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1367325" y="3968457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358164" y="5453723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58164" y="4466767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60502" y="3900854"/>
            <a:ext cx="694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Ти в гарному настрої, сповнений/-на бадьорості.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0502" y="4403850"/>
            <a:ext cx="694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Ти відчуваєш напруження або біль у животі.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60502" y="4907720"/>
            <a:ext cx="746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Ти страждаєш від запаморочення або слабкості.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77" y="1867046"/>
            <a:ext cx="247685" cy="304843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1358164" y="4960245"/>
            <a:ext cx="374904" cy="356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592824" y="2556243"/>
            <a:ext cx="100584" cy="835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60502" y="5401198"/>
            <a:ext cx="746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 тебе свербіж, набряк або почервоніння на шкірі.</a:t>
            </a: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45" y="2499505"/>
            <a:ext cx="247685" cy="304843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44" y="2979819"/>
            <a:ext cx="247685" cy="304843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70" y="3498702"/>
            <a:ext cx="247685" cy="304843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69" y="4489906"/>
            <a:ext cx="247685" cy="304843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68" y="4972975"/>
            <a:ext cx="247685" cy="304843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67" y="5479608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Зошит.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Завдання 3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67419" y="1540176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Допоможи дітям дати відповідь на запитання.</a:t>
            </a:r>
          </a:p>
        </p:txBody>
      </p:sp>
      <p:sp>
        <p:nvSpPr>
          <p:cNvPr id="2" name="Блок-схема: перфолента 1"/>
          <p:cNvSpPr/>
          <p:nvPr/>
        </p:nvSpPr>
        <p:spPr>
          <a:xfrm>
            <a:off x="3537770" y="2022058"/>
            <a:ext cx="5843974" cy="244021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 чому відмінність між утратою грошей і втратою 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часу</a:t>
            </a: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2354" y="2743200"/>
            <a:ext cx="1718525" cy="27477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346" y="2022058"/>
            <a:ext cx="1271271" cy="2726053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1733068" y="5490934"/>
            <a:ext cx="764867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V="1">
            <a:off x="1733068" y="5952948"/>
            <a:ext cx="764867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1733068" y="6414962"/>
            <a:ext cx="764867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84710" y="5018101"/>
            <a:ext cx="7815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Гроші можна повернути, заробивши їх. А от втрачений час ми не зможемо повернути. Тому варто все робити вчасно!</a:t>
            </a:r>
          </a:p>
        </p:txBody>
      </p:sp>
    </p:spTree>
    <p:extLst>
      <p:ext uri="{BB962C8B-B14F-4D97-AF65-F5344CB8AC3E}">
        <p14:creationId xmlns:p14="http://schemas.microsoft.com/office/powerpoint/2010/main" val="20237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88721" y="1154545"/>
            <a:ext cx="10860116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>
                <a:solidFill>
                  <a:prstClr val="white"/>
                </a:solidFill>
              </a:rPr>
              <a:t>Дуже важливо навчитися робити правильний вибір, тобто знаходити найкращий варіант розв'язання проблеми.</a:t>
            </a:r>
            <a:endParaRPr lang="uk-UA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ст. 92-95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Зошит ст. </a:t>
            </a:r>
            <a:r>
              <a:rPr lang="uk-UA" sz="4400" i="1" smtClean="0">
                <a:solidFill>
                  <a:srgbClr val="2F3242"/>
                </a:solidFill>
              </a:rPr>
              <a:t>35 – 36, 37 (1, 2, 3)</a:t>
            </a:r>
            <a:endParaRPr lang="uk-UA" sz="44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Що допомагає людям здійснювати вибір під час покупок?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89432" y="1550015"/>
            <a:ext cx="7231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>
                <a:solidFill>
                  <a:srgbClr val="FF0000"/>
                </a:solidFill>
              </a:rPr>
              <a:t>Рекла́ма</a:t>
            </a:r>
            <a:r>
              <a:rPr lang="uk-UA" sz="3600" dirty="0">
                <a:solidFill>
                  <a:srgbClr val="FF0000"/>
                </a:solidFill>
              </a:rPr>
              <a:t> </a:t>
            </a:r>
            <a:r>
              <a:rPr lang="uk-UA" sz="3600" dirty="0"/>
              <a:t>— розповсюдження інформації про товари чи послуги з метою їхнього продажу. З латинської мови це слово перекладається як «викрикувати».</a:t>
            </a:r>
          </a:p>
        </p:txBody>
      </p:sp>
    </p:spTree>
    <p:extLst>
      <p:ext uri="{BB962C8B-B14F-4D97-AF65-F5344CB8AC3E}">
        <p14:creationId xmlns:p14="http://schemas.microsoft.com/office/powerpoint/2010/main" val="44609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Робота з подручником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29670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Выноска-облако 7"/>
          <p:cNvSpPr/>
          <p:nvPr/>
        </p:nvSpPr>
        <p:spPr>
          <a:xfrm>
            <a:off x="6742287" y="1188720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ст.92</a:t>
            </a:r>
          </a:p>
        </p:txBody>
      </p:sp>
    </p:spTree>
    <p:extLst>
      <p:ext uri="{BB962C8B-B14F-4D97-AF65-F5344CB8AC3E}">
        <p14:creationId xmlns:p14="http://schemas.microsoft.com/office/powerpoint/2010/main" val="31966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531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Припустіть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Проект То зробила книг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43" y="4110545"/>
            <a:ext cx="1809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21208" y="1298448"/>
            <a:ext cx="11393424" cy="81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Що можна рекламувати. Наведіть приклади.</a:t>
            </a:r>
            <a:endParaRPr lang="uk-UA" sz="4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50073" y="2415974"/>
            <a:ext cx="8540496" cy="335388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Рекламувати можна товари, послуги, події, підприємства, фірми, заклади тощо. Якщо реклама цікава, яскрава, несе певну інформацію, вона може збільшити продажі та шанси на успіх у продавців і покупців.</a:t>
            </a:r>
          </a:p>
        </p:txBody>
      </p:sp>
    </p:spTree>
    <p:extLst>
      <p:ext uri="{BB962C8B-B14F-4D97-AF65-F5344CB8AC3E}">
        <p14:creationId xmlns:p14="http://schemas.microsoft.com/office/powerpoint/2010/main" val="7350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3018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Пригадайте, які існують види реклами. Оберіть найкориснішу рекламу для споживачів. Обґрунтуйте свій вибір.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2308" y="1376065"/>
            <a:ext cx="10193020" cy="232725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Реклама нового прального порошку.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Реклама цукерок.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Анонс вистави в дитячому музичному театрі.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dirty="0"/>
              <a:t>Реклама ліків на телебаченні.</a:t>
            </a:r>
          </a:p>
        </p:txBody>
      </p:sp>
      <p:pic>
        <p:nvPicPr>
          <p:cNvPr id="10242" name="Picture 2" descr="ФАС оштрафовала Procter &amp; Gamble за рекламу порошка Ariel - Adindex.ru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9387" y="4457116"/>
            <a:ext cx="2617123" cy="176394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Австралийцы оценивали спорную рекламу M&amp;M's два месяца: Медиа: Lenta.ru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0412" y="4300641"/>
            <a:ext cx="2560556" cy="192041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Дитяча вистава Тролі у пошуках Радості 20-10-2018 - Афіша Хмельницького -  moemisto.ua.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92822" y="3811058"/>
            <a:ext cx="2174820" cy="276860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Запрет рекламы лекарств рассмотрит Госдума | &quot;Новое Время&quot; - рекламное  агентство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4446" y="4457116"/>
            <a:ext cx="2982916" cy="165458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727" y="737416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36980" y="1870331"/>
            <a:ext cx="74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Ано́нс</a:t>
            </a:r>
            <a:r>
              <a:rPr lang="uk-UA" sz="4800" dirty="0">
                <a:solidFill>
                  <a:srgbClr val="FF0000"/>
                </a:solidFill>
              </a:rPr>
              <a:t> </a:t>
            </a:r>
            <a:r>
              <a:rPr lang="uk-UA" sz="4800" dirty="0"/>
              <a:t>— попереднє коротке повідомлення, оголошення.</a:t>
            </a:r>
          </a:p>
        </p:txBody>
      </p:sp>
    </p:spTree>
    <p:extLst>
      <p:ext uri="{BB962C8B-B14F-4D97-AF65-F5344CB8AC3E}">
        <p14:creationId xmlns:p14="http://schemas.microsoft.com/office/powerpoint/2010/main" val="42920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5448" y="1385408"/>
            <a:ext cx="11850624" cy="105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1. Чому кольорова газована вода, </a:t>
            </a:r>
            <a:r>
              <a:rPr lang="uk-UA" sz="2400" dirty="0" err="1"/>
              <a:t>чипси</a:t>
            </a:r>
            <a:r>
              <a:rPr lang="uk-UA" sz="2400" dirty="0"/>
              <a:t>, сухарики шкідливі для організму? Чи доводилося вам самим відмовлятися від шкідливих продуктів та ще й переконувати у цьому ваших друзів?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5448" y="2538227"/>
            <a:ext cx="11850624" cy="732297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2. Пригадайте, яку інформацію повинно містити упако́вання. З якою метою на упако́ванні вказують термін придатності?</a:t>
            </a:r>
          </a:p>
        </p:txBody>
      </p:sp>
      <p:pic>
        <p:nvPicPr>
          <p:cNvPr id="14" name="Picture 2" descr="Проект То зробила книг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6634" y="4463047"/>
            <a:ext cx="1599438" cy="223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Види та функції сучасної упаковк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907" y="3326671"/>
            <a:ext cx="3293843" cy="227275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Продукти, які мають найбільший термін придатності | Новини на Gazeta.u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4718" y="3326671"/>
            <a:ext cx="2840939" cy="227275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217906" y="5856055"/>
            <a:ext cx="9069093" cy="84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Припустіть, які є ризики, якщо придбати харчовий продукт із пошкодженим упако́ванням.</a:t>
            </a:r>
          </a:p>
        </p:txBody>
      </p:sp>
    </p:spTree>
    <p:extLst>
      <p:ext uri="{BB962C8B-B14F-4D97-AF65-F5344CB8AC3E}">
        <p14:creationId xmlns:p14="http://schemas.microsoft.com/office/powerpoint/2010/main" val="22024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10971</TotalTime>
  <Words>864</Words>
  <Application>Microsoft Office PowerPoint</Application>
  <PresentationFormat>Широкоэкранный</PresentationFormat>
  <Paragraphs>199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2057</cp:revision>
  <dcterms:created xsi:type="dcterms:W3CDTF">2018-01-05T16:38:53Z</dcterms:created>
  <dcterms:modified xsi:type="dcterms:W3CDTF">2022-04-20T05:30:33Z</dcterms:modified>
</cp:coreProperties>
</file>