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015" r:id="rId3"/>
    <p:sldId id="2022" r:id="rId4"/>
    <p:sldId id="2028" r:id="rId5"/>
    <p:sldId id="2026" r:id="rId6"/>
    <p:sldId id="267" r:id="rId7"/>
    <p:sldId id="2031" r:id="rId8"/>
    <p:sldId id="2032" r:id="rId9"/>
    <p:sldId id="2033" r:id="rId10"/>
    <p:sldId id="2034" r:id="rId11"/>
    <p:sldId id="2035" r:id="rId12"/>
    <p:sldId id="2036" r:id="rId13"/>
    <p:sldId id="2038" r:id="rId14"/>
    <p:sldId id="2037" r:id="rId15"/>
    <p:sldId id="2041" r:id="rId16"/>
    <p:sldId id="2040" r:id="rId17"/>
    <p:sldId id="203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B050"/>
    <a:srgbClr val="F628CF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3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17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430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gi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139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Юный книголюб»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8889" y="4230481"/>
            <a:ext cx="4865227" cy="24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907957" y="44633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14. Множення та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і </a:t>
            </a:r>
            <a:r>
              <a:rPr lang="ru-RU" sz="2400" b="1" dirty="0" err="1">
                <a:solidFill>
                  <a:prstClr val="white"/>
                </a:solidFill>
              </a:rPr>
              <a:t>трицифрові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81920" y="1847765"/>
            <a:ext cx="74031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Множення на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двоцифрове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трицифрове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число.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задач 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вивчених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видів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рівнянь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1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Для випікання 15 кг кондитерських виробів потрібно 5 кг борошна. Скільки борошна потрібно для випікання 75 кг таких самих кондитерських виробів?</a:t>
            </a:r>
            <a:endParaRPr lang="x-none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75:15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0079" y="398455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=5(р.) більше;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5·5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08730" y="4582087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=25(кг)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69065" y="5238205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08730" y="5238205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 25 кг борошна.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9CF92D2-3486-4F35-8BFC-AC5CE0B972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2" b="99446" l="0" r="99344">
                        <a14:foregroundMark x1="55361" y1="26384" x2="55361" y2="26384"/>
                        <a14:foregroundMark x1="61488" y1="21771" x2="61488" y2="21771"/>
                        <a14:foregroundMark x1="68928" y1="24723" x2="68928" y2="24723"/>
                        <a14:foregroundMark x1="64114" y1="25646" x2="64114" y2="25646"/>
                        <a14:foregroundMark x1="64989" y1="22878" x2="64989" y2="22878"/>
                        <a14:foregroundMark x1="58206" y1="20664" x2="58206" y2="20664"/>
                        <a14:foregroundMark x1="58643" y1="26384" x2="58643" y2="26384"/>
                        <a14:foregroundMark x1="55361" y1="33395" x2="55361" y2="33395"/>
                        <a14:foregroundMark x1="58643" y1="31181" x2="58643" y2="31181"/>
                        <a14:foregroundMark x1="54048" y1="27860" x2="54048" y2="27860"/>
                        <a14:foregroundMark x1="38074" y1="25830" x2="38074" y2="25830"/>
                        <a14:foregroundMark x1="43982" y1="22878" x2="43982" y2="22878"/>
                        <a14:foregroundMark x1="43545" y1="20664" x2="43545" y2="20664"/>
                        <a14:foregroundMark x1="36324" y1="24170" x2="36324" y2="24170"/>
                        <a14:foregroundMark x1="31729" y1="30812" x2="31729" y2="30812"/>
                        <a14:foregroundMark x1="20131" y1="27491" x2="20131" y2="27491"/>
                        <a14:foregroundMark x1="13567" y1="25277" x2="13567" y2="25277"/>
                        <a14:foregroundMark x1="8753" y1="24170" x2="8753" y2="24170"/>
                        <a14:foregroundMark x1="7002" y1="27306" x2="7002" y2="27306"/>
                        <a14:foregroundMark x1="7659" y1="24539" x2="8753" y2="25092"/>
                        <a14:foregroundMark x1="24070" y1="29705" x2="24070" y2="29705"/>
                        <a14:foregroundMark x1="32385" y1="30627" x2="32385" y2="30627"/>
                        <a14:foregroundMark x1="36105" y1="33579" x2="36105" y2="33579"/>
                        <a14:foregroundMark x1="44201" y1="32288" x2="44201" y2="32288"/>
                        <a14:foregroundMark x1="46827" y1="30812" x2="46827" y2="30812"/>
                        <a14:foregroundMark x1="46827" y1="30812" x2="46827" y2="30812"/>
                        <a14:foregroundMark x1="47484" y1="30258" x2="47484" y2="30258"/>
                        <a14:foregroundMark x1="47702" y1="30258" x2="47702" y2="30258"/>
                        <a14:foregroundMark x1="50109" y1="30258" x2="50109" y2="30258"/>
                        <a14:foregroundMark x1="51641" y1="30074" x2="51641" y2="30074"/>
                        <a14:foregroundMark x1="52735" y1="26384" x2="52735" y2="26384"/>
                        <a14:foregroundMark x1="57987" y1="23616" x2="57987" y2="23616"/>
                        <a14:foregroundMark x1="54267" y1="23432" x2="54267" y2="23432"/>
                        <a14:foregroundMark x1="40919" y1="24170" x2="40919" y2="24170"/>
                        <a14:foregroundMark x1="40700" y1="21218" x2="40700" y2="21218"/>
                        <a14:foregroundMark x1="38074" y1="20480" x2="38074" y2="20480"/>
                        <a14:foregroundMark x1="33698" y1="20480" x2="33698" y2="20480"/>
                        <a14:foregroundMark x1="32385" y1="22878" x2="32385" y2="22878"/>
                        <a14:foregroundMark x1="29540" y1="29705" x2="29540" y2="29705"/>
                        <a14:foregroundMark x1="29322" y1="29520" x2="29322" y2="29520"/>
                        <a14:foregroundMark x1="31729" y1="27306" x2="31729" y2="27306"/>
                        <a14:foregroundMark x1="29540" y1="25092" x2="29540" y2="25092"/>
                        <a14:foregroundMark x1="29540" y1="25092" x2="29540" y2="25092"/>
                        <a14:foregroundMark x1="30197" y1="25830" x2="30197" y2="25830"/>
                        <a14:foregroundMark x1="36980" y1="42066" x2="36980" y2="42066"/>
                        <a14:foregroundMark x1="36980" y1="43542" x2="36980" y2="43542"/>
                        <a14:foregroundMark x1="36980" y1="43542" x2="36980" y2="43542"/>
                        <a14:foregroundMark x1="34792" y1="45203" x2="34792" y2="45203"/>
                        <a14:foregroundMark x1="33042" y1="42435" x2="33042" y2="42435"/>
                        <a14:foregroundMark x1="42232" y1="32472" x2="42232" y2="32472"/>
                        <a14:foregroundMark x1="39387" y1="33948" x2="39387" y2="33948"/>
                        <a14:foregroundMark x1="44858" y1="29151" x2="44858" y2="29151"/>
                        <a14:foregroundMark x1="46171" y1="25830" x2="46171" y2="25830"/>
                        <a14:foregroundMark x1="44639" y1="24170" x2="44639" y2="24170"/>
                        <a14:foregroundMark x1="45295" y1="23432" x2="45295" y2="23432"/>
                        <a14:foregroundMark x1="34136" y1="35055" x2="34136" y2="35055"/>
                        <a14:foregroundMark x1="32385" y1="34502" x2="32385" y2="34502"/>
                        <a14:foregroundMark x1="30853" y1="33395" x2="30853" y2="33395"/>
                        <a14:foregroundMark x1="30416" y1="33026" x2="28228" y2="28413"/>
                        <a14:foregroundMark x1="27571" y1="30074" x2="27571" y2="30074"/>
                        <a14:foregroundMark x1="26696" y1="30074" x2="26696" y2="30074"/>
                        <a14:foregroundMark x1="24070" y1="30258" x2="24070" y2="30258"/>
                        <a14:foregroundMark x1="22757" y1="29520" x2="21444" y2="28967"/>
                        <a14:foregroundMark x1="21007" y1="28598" x2="21007" y2="28598"/>
                        <a14:foregroundMark x1="17724" y1="27491" x2="17724" y2="27491"/>
                        <a14:foregroundMark x1="16411" y1="26384" x2="16411" y2="26384"/>
                        <a14:foregroundMark x1="14880" y1="25646" x2="14880" y2="25646"/>
                        <a14:foregroundMark x1="10722" y1="25646" x2="10722" y2="25646"/>
                        <a14:foregroundMark x1="8753" y1="25830" x2="8753" y2="25830"/>
                        <a14:foregroundMark x1="6783" y1="27491" x2="6346" y2="28967"/>
                        <a14:foregroundMark x1="6346" y1="28967" x2="6346" y2="28967"/>
                        <a14:foregroundMark x1="5033" y1="30627" x2="5033" y2="30627"/>
                        <a14:foregroundMark x1="4376" y1="30812" x2="4376" y2="30812"/>
                        <a14:foregroundMark x1="4376" y1="30812" x2="4376" y2="30812"/>
                        <a14:foregroundMark x1="4376" y1="30812" x2="4376" y2="30812"/>
                        <a14:foregroundMark x1="69365" y1="58118" x2="69365" y2="58118"/>
                        <a14:foregroundMark x1="68709" y1="59779" x2="68709" y2="597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66533" y="3868683"/>
            <a:ext cx="2089379" cy="24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2644877" y="1553497"/>
            <a:ext cx="9289236" cy="1886746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Маса 1 л олії 925 г. Чи поміститься 3 кг олії в трилітровій банці. Скільки олії поміститься в трилітровій банці?</a:t>
            </a:r>
            <a:endParaRPr lang="x-none" sz="3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925·3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49638" y="4002844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=2775(г)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72711" y="4545725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54118" y="4545725"/>
            <a:ext cx="7870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кг олії не поміститься в трилітровій банці;</a:t>
            </a:r>
          </a:p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поміститься 2 л 775 г 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7094" y="1446737"/>
            <a:ext cx="2891971" cy="28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Які із цілих чисел є розв'язками нерівностей?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03557" y="1646925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 &lt; x &lt; 9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766488" y="1646925"/>
            <a:ext cx="4289021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х= 6,7,8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03557" y="3033204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190 &lt; x &lt; 200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766488" y="2753032"/>
            <a:ext cx="4289021" cy="949207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х= 191,192,193,194,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195,196,197,198,199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03557" y="4281087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2198 &lt; x &lt; 2206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766488" y="4281087"/>
            <a:ext cx="4289021" cy="1028333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х= 2199, 2200, 2101, 2102, 2203, 2204, 2205</a:t>
            </a:r>
            <a:endParaRPr lang="x-none" sz="3200" b="1" dirty="0">
              <a:solidFill>
                <a:schemeClr val="tx1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5947" y="2789770"/>
            <a:ext cx="2697898" cy="26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на вибір</a:t>
            </a:r>
          </a:p>
        </p:txBody>
      </p:sp>
      <p:sp>
        <p:nvSpPr>
          <p:cNvPr id="7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1494366" y="1325325"/>
            <a:ext cx="2959647" cy="6561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9 = 420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501447" y="1983747"/>
            <a:ext cx="2959647" cy="3094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420 · 9</a:t>
            </a:r>
          </a:p>
          <a:p>
            <a:pPr algn="ctr"/>
            <a:r>
              <a:rPr lang="uk-UA" sz="3200" b="1" u="sng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3780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3780 : 9 = 420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420 = 420</a:t>
            </a:r>
          </a:p>
        </p:txBody>
      </p:sp>
      <p:sp>
        <p:nvSpPr>
          <p:cNvPr id="14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5029132" y="1325325"/>
            <a:ext cx="2959647" cy="6561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- 456 = 903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5036213" y="1983747"/>
            <a:ext cx="2959647" cy="3094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903 + 456</a:t>
            </a:r>
          </a:p>
          <a:p>
            <a:pPr algn="ctr"/>
            <a:r>
              <a:rPr lang="uk-UA" sz="3200" b="1" u="sng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1359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1359 - 456 = 903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903 = 903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8563898" y="1325325"/>
            <a:ext cx="3448372" cy="6561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8400 : х + 6 = 606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8570979" y="1983747"/>
            <a:ext cx="3448371" cy="3094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8400 : х = 606 - 6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8400 : х = 600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8400 : 600</a:t>
            </a:r>
          </a:p>
          <a:p>
            <a:pPr algn="ctr"/>
            <a:r>
              <a:rPr lang="uk-UA" sz="3200" b="1" u="sng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14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8400 : 14 + 6 = 606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606 = 606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726" y="4467225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на вибір</a:t>
            </a:r>
          </a:p>
        </p:txBody>
      </p:sp>
      <p:sp>
        <p:nvSpPr>
          <p:cNvPr id="7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1494366" y="1325325"/>
            <a:ext cx="4446135" cy="6561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334 + 5318 = 74296 : 4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494365" y="1983747"/>
            <a:ext cx="4446135" cy="3607056"/>
          </a:xfrm>
          <a:prstGeom prst="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334 + 5318 = 18 574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334 = 18 574 - 5318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334 = 13 256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13256 · 334</a:t>
            </a:r>
          </a:p>
          <a:p>
            <a:pPr algn="ctr"/>
            <a:r>
              <a:rPr lang="uk-UA" sz="3200" b="1" u="sng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4 427 504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4427504:334+5318=74296:4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18 574 = 18 574</a:t>
            </a:r>
          </a:p>
        </p:txBody>
      </p:sp>
      <p:sp>
        <p:nvSpPr>
          <p:cNvPr id="14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6966087" y="1325325"/>
            <a:ext cx="4755654" cy="76482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52803 - х : 125 = 5040 : 40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6973168" y="1983747"/>
            <a:ext cx="4746884" cy="3607056"/>
          </a:xfrm>
          <a:prstGeom prst="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53803 - х : 125 = 126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125 = 52 803 - 126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125 = 52 677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52 677 · 125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6 584 625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52 803 - х : 125 = 5 040 : 40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 = 126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2490" y="4799651"/>
            <a:ext cx="2186168" cy="21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Зала й коридор мають однакову довжину.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Площа зали 300 м</a:t>
            </a:r>
            <a:r>
              <a:rPr lang="uk-UA" sz="3000" b="1" baseline="30000" dirty="0">
                <a:solidFill>
                  <a:schemeClr val="tx1"/>
                </a:solidFill>
              </a:rPr>
              <a:t>2</a:t>
            </a:r>
            <a:r>
              <a:rPr lang="uk-UA" sz="3000" b="1" dirty="0">
                <a:solidFill>
                  <a:schemeClr val="tx1"/>
                </a:solidFill>
              </a:rPr>
              <a:t>, а площа коридора - 120 м</a:t>
            </a:r>
            <a:r>
              <a:rPr lang="uk-UA" sz="3000" b="1" baseline="30000" dirty="0">
                <a:solidFill>
                  <a:schemeClr val="tx1"/>
                </a:solidFill>
              </a:rPr>
              <a:t>2</a:t>
            </a:r>
            <a:r>
              <a:rPr lang="uk-UA" sz="3000" b="1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Ширина зали 10 м. Визнач ширину коридора.</a:t>
            </a:r>
            <a:endParaRPr lang="x-none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300:10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50810" y="398455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=30(м) довжина;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120:30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82600" y="4593617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=4(м)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5226058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92843" y="5226058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м ширина коридора. </a:t>
            </a:r>
          </a:p>
        </p:txBody>
      </p:sp>
      <p:pic>
        <p:nvPicPr>
          <p:cNvPr id="24" name="Picture 4" descr="Идеи на тему «Школьники» (900+) в 2021 г | школьники, школьные темы,  школьные идеи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18542" y="3796792"/>
            <a:ext cx="1583702" cy="225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0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99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№564, 565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 99 №564, 565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7FA9CE-DB27-4C48-AD83-C6B26AD492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799" y="1068403"/>
            <a:ext cx="3611863" cy="5566737"/>
          </a:xfrm>
          <a:prstGeom prst="rect">
            <a:avLst/>
          </a:prstGeom>
        </p:spPr>
      </p:pic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B69736E4-24D0-403C-B591-EC6D74101AF2}"/>
              </a:ext>
            </a:extLst>
          </p:cNvPr>
          <p:cNvSpPr/>
          <p:nvPr/>
        </p:nvSpPr>
        <p:spPr>
          <a:xfrm>
            <a:off x="490888" y="1459893"/>
            <a:ext cx="7802031" cy="4783756"/>
          </a:xfrm>
          <a:prstGeom prst="roundRect">
            <a:avLst/>
          </a:prstGeom>
          <a:solidFill>
            <a:srgbClr val="8EC222"/>
          </a:solidFill>
          <a:ln w="76200">
            <a:solidFill>
              <a:srgbClr val="4D57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Любі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діти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добрий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день! </a:t>
            </a:r>
          </a:p>
          <a:p>
            <a:pPr algn="ctr"/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Зичу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праці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старання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</a:p>
          <a:p>
            <a:pPr algn="ctr"/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друзі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всім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бажаю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Справдити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</a:t>
            </a:r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сподівання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5840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0425" y="3478146"/>
            <a:ext cx="517446" cy="64554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4524" y="3469306"/>
            <a:ext cx="531616" cy="663225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579" y="3473755"/>
            <a:ext cx="521963" cy="651182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3184" y="3465560"/>
            <a:ext cx="533662" cy="665776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8126" y="3485790"/>
            <a:ext cx="517446" cy="64554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2225" y="3476950"/>
            <a:ext cx="531616" cy="663225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8280" y="3481399"/>
            <a:ext cx="521963" cy="651182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0885" y="3473204"/>
            <a:ext cx="533662" cy="665776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2981" y="3465273"/>
            <a:ext cx="517446" cy="64554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7080" y="3456433"/>
            <a:ext cx="531616" cy="663225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3135" y="3460882"/>
            <a:ext cx="521963" cy="651182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5740" y="3452687"/>
            <a:ext cx="533662" cy="665776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7245" y="3473468"/>
            <a:ext cx="517446" cy="64554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91344" y="3464628"/>
            <a:ext cx="531616" cy="663225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399" y="3469077"/>
            <a:ext cx="521963" cy="651182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0004" y="3460882"/>
            <a:ext cx="533662" cy="665776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67930" y="3481663"/>
            <a:ext cx="517446" cy="645546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2029" y="3472823"/>
            <a:ext cx="531616" cy="663225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8084" y="3477272"/>
            <a:ext cx="521963" cy="651182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70689" y="3469077"/>
            <a:ext cx="533662" cy="6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6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97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9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1) Порівняй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68;p7">
                <a:extLst>
                  <a:ext uri="{FF2B5EF4-FFF2-40B4-BE49-F238E27FC236}">
                    <a16:creationId xmlns:a16="http://schemas.microsoft.com/office/drawing/2014/main" id="{395D7A19-7FDF-46F5-9EC0-E1D7019C4E8B}"/>
                  </a:ext>
                </a:extLst>
              </p:cNvPr>
              <p:cNvSpPr/>
              <p:nvPr/>
            </p:nvSpPr>
            <p:spPr>
              <a:xfrm>
                <a:off x="1534034" y="1588988"/>
                <a:ext cx="2595515" cy="157699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uk-UA" sz="4400" b="1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𝟐𝟓</m:t>
                        </m:r>
                      </m:den>
                    </m:f>
                  </m:oMath>
                </a14:m>
                <a:endParaRPr lang="uk-UA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Google Shape;168;p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95D7A19-7FDF-46F5-9EC0-E1D7019C4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34" y="1588988"/>
                <a:ext cx="2595515" cy="1576999"/>
              </a:xfrm>
              <a:prstGeom prst="roundRect">
                <a:avLst>
                  <a:gd name="adj" fmla="val 1666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168;p7">
                <a:extLst>
                  <a:ext uri="{FF2B5EF4-FFF2-40B4-BE49-F238E27FC236}">
                    <a16:creationId xmlns:a16="http://schemas.microsoft.com/office/drawing/2014/main" id="{395D7A19-7FDF-46F5-9EC0-E1D7019C4E8B}"/>
                  </a:ext>
                </a:extLst>
              </p:cNvPr>
              <p:cNvSpPr/>
              <p:nvPr/>
            </p:nvSpPr>
            <p:spPr>
              <a:xfrm>
                <a:off x="2158383" y="3491530"/>
                <a:ext cx="2595515" cy="157699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𝟏𝟗</m:t>
                        </m:r>
                      </m:den>
                    </m:f>
                    <m:r>
                      <a:rPr lang="uk-UA" sz="4400" b="1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𝟏𝟗</m:t>
                        </m:r>
                      </m:den>
                    </m:f>
                  </m:oMath>
                </a14:m>
                <a:endParaRPr lang="uk-UA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Google Shape;168;p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95D7A19-7FDF-46F5-9EC0-E1D7019C4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383" y="3491530"/>
                <a:ext cx="2595515" cy="1576999"/>
              </a:xfrm>
              <a:prstGeom prst="roundRect">
                <a:avLst>
                  <a:gd name="adj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68;p7">
                <a:extLst>
                  <a:ext uri="{FF2B5EF4-FFF2-40B4-BE49-F238E27FC236}">
                    <a16:creationId xmlns:a16="http://schemas.microsoft.com/office/drawing/2014/main" id="{395D7A19-7FDF-46F5-9EC0-E1D7019C4E8B}"/>
                  </a:ext>
                </a:extLst>
              </p:cNvPr>
              <p:cNvSpPr/>
              <p:nvPr/>
            </p:nvSpPr>
            <p:spPr>
              <a:xfrm>
                <a:off x="6189609" y="1588988"/>
                <a:ext cx="2595515" cy="157699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  <m:r>
                      <a:rPr lang="uk-UA" sz="4400" b="1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uk-UA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Google Shape;168;p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95D7A19-7FDF-46F5-9EC0-E1D7019C4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609" y="1588988"/>
                <a:ext cx="2595515" cy="1576999"/>
              </a:xfrm>
              <a:prstGeom prst="roundRect">
                <a:avLst>
                  <a:gd name="adj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68;p7">
                <a:extLst>
                  <a:ext uri="{FF2B5EF4-FFF2-40B4-BE49-F238E27FC236}">
                    <a16:creationId xmlns:a16="http://schemas.microsoft.com/office/drawing/2014/main" id="{395D7A19-7FDF-46F5-9EC0-E1D7019C4E8B}"/>
                  </a:ext>
                </a:extLst>
              </p:cNvPr>
              <p:cNvSpPr/>
              <p:nvPr/>
            </p:nvSpPr>
            <p:spPr>
              <a:xfrm>
                <a:off x="6681221" y="3491530"/>
                <a:ext cx="2595515" cy="157699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  <m:r>
                      <a:rPr lang="uk-UA" sz="4400" b="1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</m:oMath>
                </a14:m>
                <a:endParaRPr lang="uk-UA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Google Shape;168;p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95D7A19-7FDF-46F5-9EC0-E1D7019C4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221" y="3491530"/>
                <a:ext cx="2595515" cy="1576999"/>
              </a:xfrm>
              <a:prstGeom prst="roundRect">
                <a:avLst>
                  <a:gd name="adj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2495068" y="2079414"/>
            <a:ext cx="476663" cy="5961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3217808" y="3981956"/>
            <a:ext cx="476663" cy="5961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7249034" y="2079414"/>
            <a:ext cx="476663" cy="5961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7740646" y="4058923"/>
            <a:ext cx="476663" cy="5961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3078" y="3361948"/>
            <a:ext cx="3120767" cy="31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2)</a:t>
            </a:r>
            <a:r>
              <a:rPr lang="uk-UA" sz="2000" dirty="0">
                <a:solidFill>
                  <a:schemeClr val="bg1"/>
                </a:solidFill>
              </a:rPr>
              <a:t> Знайди значення кожного </a:t>
            </a:r>
            <a:r>
              <a:rPr lang="uk-UA" sz="2000" dirty="0" err="1">
                <a:solidFill>
                  <a:schemeClr val="bg1"/>
                </a:solidFill>
              </a:rPr>
              <a:t>знака</a:t>
            </a:r>
            <a:r>
              <a:rPr lang="uk-UA" sz="2000" dirty="0">
                <a:solidFill>
                  <a:schemeClr val="bg1"/>
                </a:solidFill>
              </a:rPr>
              <a:t> «?»</a:t>
            </a:r>
          </a:p>
        </p:txBody>
      </p:sp>
      <p:sp>
        <p:nvSpPr>
          <p:cNvPr id="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65603" y="2572142"/>
            <a:ext cx="817573" cy="91210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?</a:t>
            </a:r>
            <a:endParaRPr lang="x-none" sz="3200" b="1" dirty="0">
              <a:solidFill>
                <a:schemeClr val="tx1"/>
              </a:solidFill>
            </a:endParaRPr>
          </a:p>
        </p:txBody>
      </p:sp>
      <p:cxnSp>
        <p:nvCxnSpPr>
          <p:cNvPr id="3" name="Прямая со стрелкой 2"/>
          <p:cNvCxnSpPr>
            <a:stCxn id="7" idx="3"/>
          </p:cNvCxnSpPr>
          <p:nvPr/>
        </p:nvCxnSpPr>
        <p:spPr>
          <a:xfrm>
            <a:off x="1483176" y="3028196"/>
            <a:ext cx="10118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1507002" y="2051032"/>
            <a:ext cx="817573" cy="912108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·9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2528726" y="2580672"/>
            <a:ext cx="817573" cy="91210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126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454340" y="2051032"/>
            <a:ext cx="817573" cy="912108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+?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91849" y="2580672"/>
            <a:ext cx="817573" cy="91210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172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5365344" y="2051032"/>
            <a:ext cx="817573" cy="912108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:43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322515" y="2580672"/>
            <a:ext cx="817573" cy="91210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?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274378" y="2051032"/>
            <a:ext cx="817573" cy="912108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·?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307147" y="2584303"/>
            <a:ext cx="817573" cy="91210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276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259010" y="2051032"/>
            <a:ext cx="817573" cy="912108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·6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10210873" y="2580672"/>
            <a:ext cx="817573" cy="91210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?</a:t>
            </a:r>
            <a:endParaRPr lang="x-none" sz="3200" b="1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3365102" y="3036726"/>
            <a:ext cx="10118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268184" y="3036726"/>
            <a:ext cx="10118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7177218" y="3061167"/>
            <a:ext cx="10118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9064691" y="3061167"/>
            <a:ext cx="10118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65603" y="2580672"/>
            <a:ext cx="817573" cy="912108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14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434678" y="2051032"/>
            <a:ext cx="817573" cy="912108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+46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317267" y="2580672"/>
            <a:ext cx="817573" cy="912108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4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304531" y="2051032"/>
            <a:ext cx="817573" cy="912108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 ·69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10220387" y="2580672"/>
            <a:ext cx="1066448" cy="912108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1656</a:t>
            </a:r>
            <a:endParaRPr lang="x-none" sz="3200" b="1" dirty="0">
              <a:solidFill>
                <a:schemeClr val="tx1"/>
              </a:solidFill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7267" y="3583387"/>
            <a:ext cx="3120767" cy="31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400332" y="1363155"/>
            <a:ext cx="6580999" cy="321646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Порівняй записи множення на двоцифрове та трицифрове числа.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534903" y="2606547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29282</a:t>
            </a:r>
            <a:endParaRPr lang="x-none" sz="3200" i="1" dirty="0">
              <a:solidFill>
                <a:schemeClr val="bg2"/>
              </a:solidFill>
            </a:endParaRP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534905" y="178412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4184</a:t>
            </a:r>
          </a:p>
          <a:p>
            <a:pPr algn="r"/>
            <a:r>
              <a:rPr lang="uk-UA" sz="3200" i="1" dirty="0">
                <a:solidFill>
                  <a:schemeClr val="bg2"/>
                </a:solidFill>
              </a:rPr>
              <a:t>37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96815" y="193546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х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257068" y="299498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12552</a:t>
            </a:r>
            <a:endParaRPr lang="x-none" sz="3200" i="1" dirty="0">
              <a:solidFill>
                <a:schemeClr val="bg2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257068" y="3389431"/>
            <a:ext cx="1528632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154808</a:t>
            </a:r>
            <a:endParaRPr lang="x-none" sz="3200" i="1" dirty="0">
              <a:solidFill>
                <a:schemeClr val="bg2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3534902" y="2575666"/>
            <a:ext cx="1233763" cy="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3257068" y="3389318"/>
            <a:ext cx="1528632" cy="11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562461" y="2606547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29288</a:t>
            </a:r>
            <a:endParaRPr lang="x-none" sz="3200" i="1" dirty="0">
              <a:solidFill>
                <a:schemeClr val="bg2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562463" y="178412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4184</a:t>
            </a:r>
          </a:p>
          <a:p>
            <a:pPr algn="r"/>
            <a:r>
              <a:rPr lang="uk-UA" sz="3200" i="1" dirty="0">
                <a:solidFill>
                  <a:schemeClr val="bg2"/>
                </a:solidFill>
              </a:rPr>
              <a:t>237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524373" y="193546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х</a:t>
            </a: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347117" y="299498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12552</a:t>
            </a:r>
            <a:endParaRPr lang="x-none" sz="3200" i="1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347117" y="3376367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8368</a:t>
            </a:r>
            <a:endParaRPr lang="x-none" sz="3200" i="1" dirty="0">
              <a:solidFill>
                <a:schemeClr val="bg2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6562460" y="2575666"/>
            <a:ext cx="1233763" cy="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6364150" y="3732968"/>
            <a:ext cx="1449108" cy="48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364150" y="3764808"/>
            <a:ext cx="1449108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991608</a:t>
            </a:r>
            <a:endParaRPr lang="x-none" sz="3200" i="1" dirty="0">
              <a:solidFill>
                <a:schemeClr val="bg2"/>
              </a:solidFill>
            </a:endParaRPr>
          </a:p>
        </p:txBody>
      </p:sp>
      <p:pic>
        <p:nvPicPr>
          <p:cNvPr id="28" name="Picture 2" descr="ᐈ Мультяшный учитель фото, векторные картинки мультфильм учитель с  указателем | скачать на Depositphotos®">
            <a:extLst>
              <a:ext uri="{FF2B5EF4-FFF2-40B4-BE49-F238E27FC236}">
                <a16:creationId xmlns:a16="http://schemas.microsoft.com/office/drawing/2014/main" id="{182B193E-FFCA-47B1-9B5A-F0930FB50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7" b="98667" l="0" r="95785">
                        <a14:backgroundMark x1="13115" y1="11333" x2="13115" y2="11333"/>
                        <a14:backgroundMark x1="9602" y1="55667" x2="9602" y2="55667"/>
                        <a14:backgroundMark x1="81967" y1="6833" x2="81967" y2="6833"/>
                        <a14:backgroundMark x1="89461" y1="31833" x2="89461" y2="31833"/>
                        <a14:backgroundMark x1="14988" y1="96667" x2="14988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58646" y="2779675"/>
            <a:ext cx="2693026" cy="37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75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29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943950" y="1299602"/>
            <a:ext cx="9766269" cy="85843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284·366      568·475      2488·249       2081·353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609498" y="345212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1704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609500" y="262969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284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366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1943950" y="272023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609499" y="3831309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1704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609499" y="4235006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852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1609497" y="3421241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406013" y="4614405"/>
            <a:ext cx="1437247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103944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1609497" y="4613812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092143" y="3440570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2840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092145" y="2618144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568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475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4285204" y="276902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4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092144" y="3819757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3976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852632" y="4224903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2272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092142" y="3409689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791947" y="4602853"/>
            <a:ext cx="1533958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269800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3852632" y="4592178"/>
            <a:ext cx="1473272" cy="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558008" y="342882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22392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558010" y="260639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2488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249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607515" y="276902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5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558009" y="380800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9952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274592" y="4193596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4976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6558007" y="339794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274592" y="4591104"/>
            <a:ext cx="1517178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619512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6274592" y="4590991"/>
            <a:ext cx="1517178" cy="8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090158" y="345212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6243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090160" y="262969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2081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353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9160225" y="2781043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5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910693" y="3831309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10405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906631" y="4214338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6243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9090157" y="3421241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850647" y="4614405"/>
            <a:ext cx="1473273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734593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8906631" y="4614292"/>
            <a:ext cx="1417289" cy="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Рисунок 6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623" y="4488203"/>
            <a:ext cx="2257247" cy="22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7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/>
      <p:bldP spid="53" grpId="0"/>
      <p:bldP spid="55" grpId="0"/>
      <p:bldP spid="56" grpId="0"/>
      <p:bldP spid="57" grpId="0"/>
      <p:bldP spid="58" grpId="0"/>
      <p:bldP spid="59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285135" y="1245745"/>
                <a:ext cx="11635666" cy="2200358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spc="-150" dirty="0">
                    <a:solidFill>
                      <a:schemeClr val="tx1"/>
                    </a:solidFill>
                  </a:rPr>
                  <a:t>Першого дня на продаж з морозильної камери вивезли 600 пачок морозива. Це становило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000" b="1" spc="-150" dirty="0">
                    <a:solidFill>
                      <a:schemeClr val="tx1"/>
                    </a:solidFill>
                  </a:rPr>
                  <a:t> морозива, що вивезли другого дня. А третього дня вивезли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uk-UA" sz="30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uk-UA" sz="3000" b="1" spc="-150" dirty="0">
                    <a:solidFill>
                      <a:schemeClr val="tx1"/>
                    </a:solidFill>
                  </a:rPr>
                  <a:t> від кількості морозива, вивезеного за перші два дні разом. Скільки морозива вивезли на продаж за три дні разом?</a:t>
                </a:r>
                <a:endParaRPr lang="x-none" sz="3000" b="1" spc="-1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5" y="1245745"/>
                <a:ext cx="11635666" cy="2200358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blipFill>
                <a:blip r:embed="rId2"/>
                <a:stretch>
                  <a:fillRect t="-5769" b="-11264"/>
                </a:stretch>
              </a:blipFill>
              <a:ln w="19050">
                <a:solidFill>
                  <a:srgbClr val="00B050"/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600:1·3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75490" y="3783494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=1800(п.) другого дня;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1800+600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120914" y="430145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=2400(п.) за два дні;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2400:12·5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124119" y="4922022"/>
            <a:ext cx="414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=1000(п.) третього дня;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2400+1000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340078" y="5543557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=3400(п.)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49470" y="6088754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три дні вивезли 3400 пачок морозива. </a:t>
            </a:r>
          </a:p>
        </p:txBody>
      </p:sp>
      <p:pic>
        <p:nvPicPr>
          <p:cNvPr id="27" name="Picture 12" descr="Школа мультфильмов, мультфильм ребенок, ребенок, фотография, рука png |  PNGWi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355" y="3693241"/>
            <a:ext cx="2622298" cy="291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1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4319</TotalTime>
  <Words>796</Words>
  <Application>Microsoft Office PowerPoint</Application>
  <PresentationFormat>Широкоэкранный</PresentationFormat>
  <Paragraphs>263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Monotype Corsiva</vt:lpstr>
      <vt:lpstr>Times New Roman</vt:lpstr>
      <vt:lpstr>Презентація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449</cp:revision>
  <dcterms:created xsi:type="dcterms:W3CDTF">2018-01-05T16:38:53Z</dcterms:created>
  <dcterms:modified xsi:type="dcterms:W3CDTF">2022-04-20T05:46:38Z</dcterms:modified>
</cp:coreProperties>
</file>