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727" r:id="rId3"/>
    <p:sldId id="324" r:id="rId4"/>
    <p:sldId id="364" r:id="rId5"/>
    <p:sldId id="1099" r:id="rId6"/>
    <p:sldId id="970" r:id="rId7"/>
    <p:sldId id="1145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172" r:id="rId16"/>
    <p:sldId id="1173" r:id="rId17"/>
    <p:sldId id="1174" r:id="rId18"/>
    <p:sldId id="1142" r:id="rId19"/>
    <p:sldId id="1182" r:id="rId20"/>
    <p:sldId id="1183" r:id="rId21"/>
    <p:sldId id="1184" r:id="rId22"/>
    <p:sldId id="118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5" clrIdx="0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4343"/>
    <a:srgbClr val="3C4272"/>
    <a:srgbClr val="A6D724"/>
    <a:srgbClr val="D5F360"/>
    <a:srgbClr val="F0CC6C"/>
    <a:srgbClr val="3A6B40"/>
    <a:srgbClr val="539D5E"/>
    <a:srgbClr val="5649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2047" autoAdjust="0"/>
  </p:normalViewPr>
  <p:slideViewPr>
    <p:cSldViewPr snapToGrid="0">
      <p:cViewPr varScale="1">
        <p:scale>
          <a:sx n="51" d="100"/>
          <a:sy n="51" d="100"/>
        </p:scale>
        <p:origin x="-102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3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060679"/>
            <a:ext cx="8763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Право на життя. Василь Сухомлинський «Нехай будуть і Соловей, і Жук»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CC96A3C-B55F-4623-9C62-156F17C78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92" y="216874"/>
            <a:ext cx="5029334" cy="35188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</a:t>
            </a:r>
            <a:r>
              <a:rPr lang="uk-UA" sz="2000" i="1" dirty="0" smtClean="0">
                <a:solidFill>
                  <a:schemeClr val="bg1"/>
                </a:solidFill>
              </a:rPr>
              <a:t>букву </a:t>
            </a:r>
            <a:r>
              <a:rPr lang="uk-UA" sz="2000" i="1" dirty="0">
                <a:solidFill>
                  <a:schemeClr val="bg1"/>
                </a:solidFill>
              </a:rPr>
              <a:t>та 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Ф_н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</a:t>
            </a:r>
            <a:r>
              <a:rPr lang="uk-UA" sz="2000" i="1" dirty="0" smtClean="0">
                <a:solidFill>
                  <a:schemeClr val="bg1"/>
                </a:solidFill>
              </a:rPr>
              <a:t>букви  </a:t>
            </a:r>
            <a:r>
              <a:rPr lang="uk-UA" sz="2000" i="1" dirty="0">
                <a:solidFill>
                  <a:schemeClr val="bg1"/>
                </a:solidFill>
              </a:rPr>
              <a:t>та 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С_кр_т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35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</a:t>
            </a:r>
            <a:r>
              <a:rPr lang="uk-UA" sz="2000" i="1" dirty="0" smtClean="0">
                <a:solidFill>
                  <a:schemeClr val="bg1"/>
                </a:solidFill>
              </a:rPr>
              <a:t>букви  </a:t>
            </a:r>
            <a:r>
              <a:rPr lang="uk-UA" sz="2000" i="1" dirty="0">
                <a:solidFill>
                  <a:schemeClr val="bg1"/>
                </a:solidFill>
              </a:rPr>
              <a:t>та 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Ф_рм_р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5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букву </a:t>
            </a:r>
            <a:r>
              <a:rPr lang="uk-UA" sz="2000" i="1" dirty="0" smtClean="0">
                <a:solidFill>
                  <a:schemeClr val="bg1"/>
                </a:solidFill>
              </a:rPr>
              <a:t> </a:t>
            </a:r>
            <a:r>
              <a:rPr lang="uk-UA" sz="2000" i="1" dirty="0">
                <a:solidFill>
                  <a:schemeClr val="bg1"/>
                </a:solidFill>
              </a:rPr>
              <a:t>та 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Н_рв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5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</a:t>
            </a:r>
            <a:r>
              <a:rPr lang="uk-UA" sz="2000" i="1" dirty="0" smtClean="0">
                <a:solidFill>
                  <a:schemeClr val="bg1"/>
                </a:solidFill>
              </a:rPr>
              <a:t>букви та </a:t>
            </a:r>
            <a:r>
              <a:rPr lang="uk-UA" sz="2000" i="1" dirty="0">
                <a:solidFill>
                  <a:schemeClr val="bg1"/>
                </a:solidFill>
              </a:rPr>
              <a:t>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Ж_л</a:t>
            </a:r>
            <a:r>
              <a:rPr lang="uk-UA" sz="11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915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</a:t>
            </a:r>
            <a:r>
              <a:rPr lang="uk-UA" sz="2000" i="1" dirty="0" smtClean="0">
                <a:solidFill>
                  <a:schemeClr val="bg1"/>
                </a:solidFill>
              </a:rPr>
              <a:t>букви  </a:t>
            </a:r>
            <a:r>
              <a:rPr lang="uk-UA" sz="2000" i="1" dirty="0">
                <a:solidFill>
                  <a:schemeClr val="bg1"/>
                </a:solidFill>
              </a:rPr>
              <a:t>та 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С_рц</a:t>
            </a:r>
            <a:r>
              <a:rPr lang="uk-UA" sz="11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62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</a:t>
            </a:r>
            <a:r>
              <a:rPr lang="uk-UA" sz="2000" i="1" dirty="0" smtClean="0">
                <a:solidFill>
                  <a:schemeClr val="bg1"/>
                </a:solidFill>
              </a:rPr>
              <a:t>букви  </a:t>
            </a:r>
            <a:r>
              <a:rPr lang="uk-UA" sz="2000" i="1" dirty="0">
                <a:solidFill>
                  <a:schemeClr val="bg1"/>
                </a:solidFill>
              </a:rPr>
              <a:t>та 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Ч_р_п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</a:t>
            </a:r>
            <a:r>
              <a:rPr lang="uk-UA" sz="2000" i="1" dirty="0" smtClean="0">
                <a:solidFill>
                  <a:schemeClr val="bg1"/>
                </a:solidFill>
              </a:rPr>
              <a:t>букви та </a:t>
            </a:r>
            <a:r>
              <a:rPr lang="uk-UA" sz="2000" i="1" dirty="0">
                <a:solidFill>
                  <a:schemeClr val="bg1"/>
                </a:solidFill>
              </a:rPr>
              <a:t>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Ш_д_вр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6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«Нехай будуть і Соловей, і Жук»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D455451-86ED-4C1B-9B4E-AAA063859989}"/>
              </a:ext>
            </a:extLst>
          </p:cNvPr>
          <p:cNvSpPr/>
          <p:nvPr/>
        </p:nvSpPr>
        <p:spPr>
          <a:xfrm>
            <a:off x="4619864" y="1417859"/>
            <a:ext cx="7007088" cy="5076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У садку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співав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Соловей.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Його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пісня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була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чудова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знав,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його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пісню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люблять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і тому 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дивився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 г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о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рдістю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квітучий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сад, 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яскраве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синє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небо й 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маленьку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Дівчинку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яка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сиділа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саду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слухала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його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пісню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1026" name="Picture 2" descr="Результат пошуку зображень за запитом василь сухомлинський">
            <a:extLst>
              <a:ext uri="{FF2B5EF4-FFF2-40B4-BE49-F238E27FC236}">
                <a16:creationId xmlns:a16="http://schemas.microsoft.com/office/drawing/2014/main" xmlns="" id="{55C5C6FE-D134-4D3C-86CA-BDCE6277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8" y="1362075"/>
            <a:ext cx="3333750" cy="413385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B29A1C1-4800-4264-9643-515B7ECF8D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58" b="75996" l="31600" r="65700">
                        <a14:foregroundMark x1="49700" y1="15663" x2="55400" y2="17609"/>
                        <a14:foregroundMark x1="60200" y1="15477" x2="59000" y2="15663"/>
                        <a14:foregroundMark x1="53700" y1="14736" x2="52300" y2="14736"/>
                        <a14:foregroundMark x1="61300" y1="14458" x2="61300" y2="14458"/>
                        <a14:foregroundMark x1="53100" y1="14736" x2="52100" y2="14458"/>
                        <a14:foregroundMark x1="40700" y1="75996" x2="42200" y2="71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14" t="10003" r="29890" b="20287"/>
          <a:stretch/>
        </p:blipFill>
        <p:spPr>
          <a:xfrm>
            <a:off x="-269" y="3956271"/>
            <a:ext cx="1609769" cy="28359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A0660049-A2F5-443D-8185-B9E1333BDB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3" b="82963" l="9840" r="89817">
                        <a14:foregroundMark x1="32723" y1="5000" x2="32723" y2="5000"/>
                        <a14:foregroundMark x1="60870" y1="1204" x2="60870" y2="1204"/>
                        <a14:foregroundMark x1="32723" y1="833" x2="32723" y2="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70"/>
          <a:stretch/>
        </p:blipFill>
        <p:spPr>
          <a:xfrm>
            <a:off x="2644876" y="5353074"/>
            <a:ext cx="1390209" cy="15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«Нехай будуть і Соловей, і Жук»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B29A1C1-4800-4264-9643-515B7ECF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4" t="10003" r="29890" b="20287"/>
          <a:stretch/>
        </p:blipFill>
        <p:spPr>
          <a:xfrm>
            <a:off x="155449" y="1667117"/>
            <a:ext cx="2448501" cy="43135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937D79B-5C43-49B1-AA9C-C274509D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0"/>
          <a:stretch/>
        </p:blipFill>
        <p:spPr>
          <a:xfrm>
            <a:off x="9974933" y="4306529"/>
            <a:ext cx="2061618" cy="23496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D455451-86ED-4C1B-9B4E-AAA063859989}"/>
              </a:ext>
            </a:extLst>
          </p:cNvPr>
          <p:cNvSpPr/>
          <p:nvPr/>
        </p:nvSpPr>
        <p:spPr>
          <a:xfrm>
            <a:off x="2785897" y="1417859"/>
            <a:ext cx="7007088" cy="5076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поряд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Солов’єм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літав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великий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рогатий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Жук.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літав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гудів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Соловей перервав свою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пісню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каже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 досадою Жуку: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Припини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гудіти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даєш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мені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співати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Твоє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гудіння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потрібне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нік</a:t>
            </a:r>
            <a:r>
              <a:rPr lang="uk-UA" sz="3600" b="1">
                <a:solidFill>
                  <a:schemeClr val="accent6">
                    <a:lumMod val="50000"/>
                  </a:schemeClr>
                </a:solidFill>
              </a:rPr>
              <a:t>о</a:t>
            </a:r>
            <a:r>
              <a:rPr lang="ru-RU" sz="3600" b="1">
                <a:solidFill>
                  <a:schemeClr val="accent6">
                    <a:lumMod val="50000"/>
                  </a:schemeClr>
                </a:solidFill>
              </a:rPr>
              <a:t>му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взагалі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краще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б,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якби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тебе, Жука,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зовсім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sz="3600" b="1" dirty="0">
                <a:solidFill>
                  <a:srgbClr val="FF434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3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C13B928-0A6B-46C4-9B80-6F65CD3C7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" b="11593"/>
          <a:stretch/>
        </p:blipFill>
        <p:spPr>
          <a:xfrm>
            <a:off x="4611757" y="1441174"/>
            <a:ext cx="7387922" cy="496076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xmlns="" id="{69B8F106-52D3-4E2F-A595-3B4F8D378452}"/>
              </a:ext>
            </a:extLst>
          </p:cNvPr>
          <p:cNvSpPr/>
          <p:nvPr/>
        </p:nvSpPr>
        <p:spPr>
          <a:xfrm>
            <a:off x="441442" y="1357011"/>
            <a:ext cx="6108445" cy="51233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Щоб урок пройшов не марно,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Треба сісти рівно й гарно.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І довкола озирнутись, 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І сусіду посміхнутись.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А щоб знання здобути,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Треба уважним бути.</a:t>
            </a:r>
          </a:p>
        </p:txBody>
      </p:sp>
    </p:spTree>
    <p:extLst>
      <p:ext uri="{BB962C8B-B14F-4D97-AF65-F5344CB8AC3E}">
        <p14:creationId xmlns:p14="http://schemas.microsoft.com/office/powerpoint/2010/main" val="26368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«Нехай будуть і Соловей, і Жук»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B29A1C1-4800-4264-9643-515B7ECF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4" t="10003" r="29890" b="20287"/>
          <a:stretch/>
        </p:blipFill>
        <p:spPr>
          <a:xfrm>
            <a:off x="155449" y="1667117"/>
            <a:ext cx="2448501" cy="43135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937D79B-5C43-49B1-AA9C-C274509D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0"/>
          <a:stretch/>
        </p:blipFill>
        <p:spPr>
          <a:xfrm>
            <a:off x="9974933" y="4306529"/>
            <a:ext cx="2061618" cy="23496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D455451-86ED-4C1B-9B4E-AAA063859989}"/>
              </a:ext>
            </a:extLst>
          </p:cNvPr>
          <p:cNvSpPr/>
          <p:nvPr/>
        </p:nvSpPr>
        <p:spPr>
          <a:xfrm>
            <a:off x="2785897" y="1417859"/>
            <a:ext cx="7007088" cy="5076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Жук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гідністю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відповів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Ні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Солов’ю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без мене, Жука,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також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неможливий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як і без тебе, </a:t>
            </a:r>
            <a:r>
              <a:rPr lang="ru-RU" sz="36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Солов’я</a:t>
            </a:r>
            <a:r>
              <a:rPr lang="ru-RU" sz="36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Оце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так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мудрість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!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засміявся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Соловей.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Отже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теж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потрібний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людям?</a:t>
            </a:r>
          </a:p>
        </p:txBody>
      </p:sp>
    </p:spTree>
    <p:extLst>
      <p:ext uri="{BB962C8B-B14F-4D97-AF65-F5344CB8AC3E}">
        <p14:creationId xmlns:p14="http://schemas.microsoft.com/office/powerpoint/2010/main" val="33238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«Нехай будуть і Соловей, і Жук»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B29A1C1-4800-4264-9643-515B7ECF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4" t="10003" r="29890" b="20287"/>
          <a:stretch/>
        </p:blipFill>
        <p:spPr>
          <a:xfrm>
            <a:off x="155449" y="1667117"/>
            <a:ext cx="2448501" cy="43135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937D79B-5C43-49B1-AA9C-C274509D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0"/>
          <a:stretch/>
        </p:blipFill>
        <p:spPr>
          <a:xfrm>
            <a:off x="9974933" y="4306529"/>
            <a:ext cx="2061618" cy="23496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D455451-86ED-4C1B-9B4E-AAA063859989}"/>
              </a:ext>
            </a:extLst>
          </p:cNvPr>
          <p:cNvSpPr/>
          <p:nvPr/>
        </p:nvSpPr>
        <p:spPr>
          <a:xfrm>
            <a:off x="2785897" y="1417859"/>
            <a:ext cx="7007088" cy="5076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Ось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запитаємо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Дівчинки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вона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скаже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хто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потрібен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людям,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хто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потрібен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Полетіли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Соловей і Жук до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Дівчинки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запитують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Скажи,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Дівчинко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кого треба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залишити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світі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Солов’я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Жука? </a:t>
            </a:r>
          </a:p>
        </p:txBody>
      </p:sp>
    </p:spTree>
    <p:extLst>
      <p:ext uri="{BB962C8B-B14F-4D97-AF65-F5344CB8AC3E}">
        <p14:creationId xmlns:p14="http://schemas.microsoft.com/office/powerpoint/2010/main" val="344920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«Нехай будуть і Соловей, і Жук»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B29A1C1-4800-4264-9643-515B7ECF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4" t="10003" r="29890" b="20287"/>
          <a:stretch/>
        </p:blipFill>
        <p:spPr>
          <a:xfrm>
            <a:off x="125952" y="1308580"/>
            <a:ext cx="1975221" cy="34797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937D79B-5C43-49B1-AA9C-C274509D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0"/>
          <a:stretch/>
        </p:blipFill>
        <p:spPr>
          <a:xfrm>
            <a:off x="1013673" y="4640825"/>
            <a:ext cx="1626636" cy="185385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D455451-86ED-4C1B-9B4E-AAA063859989}"/>
              </a:ext>
            </a:extLst>
          </p:cNvPr>
          <p:cNvSpPr/>
          <p:nvPr/>
        </p:nvSpPr>
        <p:spPr>
          <a:xfrm>
            <a:off x="2785897" y="1417859"/>
            <a:ext cx="7007088" cy="5076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48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Нехай </a:t>
            </a:r>
            <a:r>
              <a:rPr lang="ru-RU" sz="48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будуть</a:t>
            </a:r>
            <a:r>
              <a:rPr lang="ru-RU" sz="48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Соловей, і Жук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, — </a:t>
            </a:r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відповіла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Дівчинка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. Подумавши, додала: — Як же </a:t>
            </a:r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можна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 без Жука?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708FE9E-EDCF-47F8-B674-099C712B22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707"/>
          <a:stretch/>
        </p:blipFill>
        <p:spPr>
          <a:xfrm>
            <a:off x="9970973" y="1433080"/>
            <a:ext cx="1975221" cy="4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039" y="1375373"/>
            <a:ext cx="5312919" cy="515624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Перевірка домашніх тренувальних вправ.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43D51A2-932C-4596-ACA7-C741AC68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2"/>
          <a:stretch/>
        </p:blipFill>
        <p:spPr>
          <a:xfrm>
            <a:off x="6191075" y="389940"/>
            <a:ext cx="5788404" cy="61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Психологічна настанова «Посмішка»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C67E9EC-15BE-45DB-91CE-A4307EB58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3748847" y="1272208"/>
            <a:ext cx="5154841" cy="52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Дихальна вправа</a:t>
            </a:r>
          </a:p>
        </p:txBody>
      </p:sp>
      <p:sp>
        <p:nvSpPr>
          <p:cNvPr id="6" name="Прямокутник: округлені кути 11">
            <a:extLst>
              <a:ext uri="{FF2B5EF4-FFF2-40B4-BE49-F238E27FC236}">
                <a16:creationId xmlns:a16="http://schemas.microsoft.com/office/drawing/2014/main" xmlns="" id="{D888C40D-FD34-4564-9E62-0116B8C1DD37}"/>
              </a:ext>
            </a:extLst>
          </p:cNvPr>
          <p:cNvSpPr/>
          <p:nvPr/>
        </p:nvSpPr>
        <p:spPr>
          <a:xfrm>
            <a:off x="237074" y="1456402"/>
            <a:ext cx="11717852" cy="14557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Швидко і глибко вдихніть носом повітря, спокійно повільно видихаючи ротом, </a:t>
            </a:r>
            <a:r>
              <a:rPr lang="uk-UA" sz="3600" b="1" dirty="0" err="1">
                <a:solidFill>
                  <a:schemeClr val="accent2">
                    <a:lumMod val="50000"/>
                  </a:schemeClr>
                </a:solidFill>
              </a:rPr>
              <a:t>вимовте</a:t>
            </a:r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 звуки …</a:t>
            </a: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EEEB75F5-3D4A-4A3F-860A-B16B5AF0B71D}"/>
              </a:ext>
            </a:extLst>
          </p:cNvPr>
          <p:cNvSpPr/>
          <p:nvPr/>
        </p:nvSpPr>
        <p:spPr>
          <a:xfrm>
            <a:off x="237074" y="3429000"/>
            <a:ext cx="11717852" cy="25300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uk-UA" sz="9600" b="1" dirty="0">
                <a:solidFill>
                  <a:schemeClr val="accent6">
                    <a:lumMod val="50000"/>
                  </a:schemeClr>
                </a:solidFill>
              </a:rPr>
              <a:t>з</a:t>
            </a:r>
            <a: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  <a:t>],[</a:t>
            </a:r>
            <a:r>
              <a:rPr lang="uk-UA" sz="9600" b="1" dirty="0">
                <a:solidFill>
                  <a:schemeClr val="accent6">
                    <a:lumMod val="50000"/>
                  </a:schemeClr>
                </a:solidFill>
              </a:rPr>
              <a:t>с</a:t>
            </a:r>
            <a: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  <a:t>],[</a:t>
            </a:r>
            <a:r>
              <a:rPr lang="uk-UA" sz="9600" b="1" dirty="0">
                <a:solidFill>
                  <a:schemeClr val="accent6">
                    <a:lumMod val="50000"/>
                  </a:schemeClr>
                </a:solidFill>
              </a:rPr>
              <a:t>ш</a:t>
            </a:r>
            <a: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  <a:t>],[</a:t>
            </a:r>
            <a:r>
              <a:rPr lang="uk-UA" sz="9600" b="1" dirty="0">
                <a:solidFill>
                  <a:schemeClr val="accent6">
                    <a:lumMod val="50000"/>
                  </a:schemeClr>
                </a:solidFill>
              </a:rPr>
              <a:t>ч</a:t>
            </a:r>
            <a: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  <a:t>].</a:t>
            </a:r>
            <a:endParaRPr lang="uk-UA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0608B72-D86B-48B7-BDE1-7099206E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3"/>
          <a:stretch/>
        </p:blipFill>
        <p:spPr>
          <a:xfrm>
            <a:off x="5823508" y="1441969"/>
            <a:ext cx="6189587" cy="418754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21D1848A-2991-4EFE-90F4-610D3A1160E8}"/>
              </a:ext>
            </a:extLst>
          </p:cNvPr>
          <p:cNvSpPr/>
          <p:nvPr/>
        </p:nvSpPr>
        <p:spPr>
          <a:xfrm>
            <a:off x="429860" y="1902675"/>
            <a:ext cx="5522610" cy="4460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Жив жучок між бур’янами,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Жив без тата і без мами.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Жив і жив, і не тужив –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Жовтим листям ворушив.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Жаба квакнула: «Попався!»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Жук завмер – так налякався. 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букву </a:t>
            </a:r>
            <a:r>
              <a:rPr lang="uk-UA" sz="2000" i="1" dirty="0" smtClean="0">
                <a:solidFill>
                  <a:schemeClr val="bg1"/>
                </a:solidFill>
              </a:rPr>
              <a:t> </a:t>
            </a:r>
            <a:r>
              <a:rPr lang="uk-UA" sz="2000" i="1" dirty="0">
                <a:solidFill>
                  <a:schemeClr val="bg1"/>
                </a:solidFill>
              </a:rPr>
              <a:t>та 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Л_в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7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букву </a:t>
            </a:r>
            <a:r>
              <a:rPr lang="uk-UA" sz="2000" i="1" dirty="0" smtClean="0">
                <a:solidFill>
                  <a:schemeClr val="bg1"/>
                </a:solidFill>
              </a:rPr>
              <a:t>та </a:t>
            </a:r>
            <a:r>
              <a:rPr lang="uk-UA" sz="2000" i="1" dirty="0">
                <a:solidFill>
                  <a:schemeClr val="bg1"/>
                </a:solidFill>
              </a:rPr>
              <a:t>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Б_р_г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Буква заховалась. </a:t>
            </a:r>
            <a:r>
              <a:rPr lang="uk-UA" sz="2000" i="1" dirty="0">
                <a:solidFill>
                  <a:schemeClr val="bg1"/>
                </a:solidFill>
              </a:rPr>
              <a:t>Встав букву </a:t>
            </a:r>
            <a:r>
              <a:rPr lang="uk-UA" sz="2000" i="1" dirty="0" smtClean="0">
                <a:solidFill>
                  <a:schemeClr val="bg1"/>
                </a:solidFill>
              </a:rPr>
              <a:t>та </a:t>
            </a:r>
            <a:r>
              <a:rPr lang="uk-UA" sz="2000" i="1" dirty="0">
                <a:solidFill>
                  <a:schemeClr val="bg1"/>
                </a:solidFill>
              </a:rPr>
              <a:t>прочитай слово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8EED3D5-C8C9-4A0F-A3ED-32823824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6417889" y="1763691"/>
            <a:ext cx="5392793" cy="486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6B8EA-DFA8-4601-AB05-D420D351B1F3}"/>
              </a:ext>
            </a:extLst>
          </p:cNvPr>
          <p:cNvSpPr txBox="1"/>
          <p:nvPr/>
        </p:nvSpPr>
        <p:spPr>
          <a:xfrm>
            <a:off x="188377" y="2353064"/>
            <a:ext cx="61373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Ск_л_т</a:t>
            </a:r>
            <a:endParaRPr lang="uk-UA" sz="11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1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513</Words>
  <Application>Microsoft Office PowerPoint</Application>
  <PresentationFormat>Произвольный</PresentationFormat>
  <Paragraphs>77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1300</cp:revision>
  <dcterms:created xsi:type="dcterms:W3CDTF">2018-01-05T16:38:53Z</dcterms:created>
  <dcterms:modified xsi:type="dcterms:W3CDTF">2022-02-15T18:58:22Z</dcterms:modified>
</cp:coreProperties>
</file>