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053" r:id="rId3"/>
    <p:sldId id="2081" r:id="rId4"/>
    <p:sldId id="2080" r:id="rId5"/>
    <p:sldId id="2082" r:id="rId6"/>
    <p:sldId id="1986" r:id="rId7"/>
    <p:sldId id="2075" r:id="rId8"/>
    <p:sldId id="2083" r:id="rId9"/>
    <p:sldId id="2094" r:id="rId10"/>
    <p:sldId id="2084" r:id="rId11"/>
    <p:sldId id="2059" r:id="rId12"/>
    <p:sldId id="2069" r:id="rId13"/>
    <p:sldId id="49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2053"/>
            <p14:sldId id="2081"/>
            <p14:sldId id="2080"/>
            <p14:sldId id="2082"/>
            <p14:sldId id="1986"/>
            <p14:sldId id="2075"/>
            <p14:sldId id="2083"/>
            <p14:sldId id="2094"/>
            <p14:sldId id="2084"/>
            <p14:sldId id="2059"/>
            <p14:sldId id="2069"/>
          </p14:sldIdLst>
        </p14:section>
        <p14:section name="Раздел без заголовка" id="{AC9334F8-F988-4E78-9E68-3A8F16322EC6}">
          <p14:sldIdLst>
            <p14:sldId id="4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xmlns="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xmlns="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xmlns="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FF00"/>
    <a:srgbClr val="C6109F"/>
    <a:srgbClr val="FF99FF"/>
    <a:srgbClr val="FF66FF"/>
    <a:srgbClr val="FF0000"/>
    <a:srgbClr val="FF6600"/>
    <a:srgbClr val="FF5050"/>
    <a:srgbClr val="9933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94322" autoAdjust="0"/>
  </p:normalViewPr>
  <p:slideViewPr>
    <p:cSldViewPr snapToGrid="0">
      <p:cViewPr>
        <p:scale>
          <a:sx n="50" d="100"/>
          <a:sy n="50" d="100"/>
        </p:scale>
        <p:origin x="-96" y="-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74" y="2308303"/>
            <a:ext cx="3289482" cy="4342116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16.02.2022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211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84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1874115"/>
            <a:ext cx="57638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Правила порядку виконання дій у виразах</a:t>
            </a: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і </a:t>
            </a:r>
            <a:r>
              <a:rPr lang="uk-UA" sz="2000" b="1" dirty="0" err="1">
                <a:solidFill>
                  <a:schemeClr val="bg1"/>
                </a:solidFill>
              </a:rPr>
              <a:t>перевір</a:t>
            </a:r>
            <a:r>
              <a:rPr lang="uk-UA" sz="2000" b="1" dirty="0">
                <a:solidFill>
                  <a:schemeClr val="bg1"/>
                </a:solidFill>
              </a:rPr>
              <a:t> правильність обчислень 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983074" y="1145945"/>
            <a:ext cx="8957914" cy="1021556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 – 8 </a:t>
            </a:r>
            <a:r>
              <a:rPr lang="uk-UA" sz="54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4 = 24 – 2 = 22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577" y="2363452"/>
            <a:ext cx="1842096" cy="4169169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983074" y="3433900"/>
            <a:ext cx="8957914" cy="309872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Якщо у виразі немає дужок, то спочатку виконують по порядку множення і ділення, а потім – додавання і віднімання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983074" y="2261136"/>
            <a:ext cx="8957914" cy="1021556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∙ 3 + 2 ∙ 6 = 12 + 12 = 24</a:t>
            </a:r>
          </a:p>
        </p:txBody>
      </p:sp>
    </p:spTree>
    <p:extLst>
      <p:ext uri="{BB962C8B-B14F-4D97-AF65-F5344CB8AC3E}">
        <p14:creationId xmlns:p14="http://schemas.microsoft.com/office/powerpoint/2010/main" val="194483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13471" t="14573" r="13903" b="33493"/>
          <a:stretch/>
        </p:blipFill>
        <p:spPr>
          <a:xfrm>
            <a:off x="79697" y="1283666"/>
            <a:ext cx="4727575" cy="3651143"/>
          </a:xfrm>
          <a:prstGeom prst="rect">
            <a:avLst/>
          </a:prstGeom>
        </p:spPr>
      </p:pic>
      <p:sp>
        <p:nvSpPr>
          <p:cNvPr id="41" name="Скругленный прямоугольник 40"/>
          <p:cNvSpPr/>
          <p:nvPr/>
        </p:nvSpPr>
        <p:spPr>
          <a:xfrm>
            <a:off x="4807272" y="994736"/>
            <a:ext cx="6988314" cy="552244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Біля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входу в зоопарк контро­лер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перевірив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у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групи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відвідува­чів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квитки. У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групі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було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5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дорос­лих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, а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дітей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— у 7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разів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біль­ше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.</a:t>
            </a:r>
          </a:p>
          <a:p>
            <a:pPr algn="ctr"/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Скільки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відвідувачів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було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в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цій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групі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85392" cy="3274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9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Скругленный прямоугольник 40"/>
          <p:cNvSpPr/>
          <p:nvPr/>
        </p:nvSpPr>
        <p:spPr>
          <a:xfrm>
            <a:off x="745588" y="1530764"/>
            <a:ext cx="11195400" cy="417479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На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пункті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пропуску 6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працівників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митниці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огляну­ли за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зміну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</a:t>
            </a:r>
          </a:p>
          <a:p>
            <a:pPr algn="ctr"/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по 4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машини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, а 9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інших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працівників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– по 5 машин.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Скільки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всього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машин оглянули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працівники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митниці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за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зміну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355596" y="494531"/>
            <a:ext cx="8585392" cy="3274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7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Домашні</a:t>
            </a:r>
            <a:r>
              <a:rPr lang="ru-RU" sz="2000" b="1" dirty="0"/>
              <a:t> </a:t>
            </a:r>
            <a:r>
              <a:rPr lang="ru-RU" sz="2000" b="1" dirty="0" err="1"/>
              <a:t>тренувальні</a:t>
            </a:r>
            <a:r>
              <a:rPr lang="ru-RU" sz="2000" b="1" dirty="0"/>
              <a:t> </a:t>
            </a:r>
            <a:r>
              <a:rPr lang="ru-RU" sz="2000" b="1" dirty="0" err="1"/>
              <a:t>вправи</a:t>
            </a:r>
            <a:r>
              <a:rPr lang="ru-RU" sz="2000" b="1" dirty="0"/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xmlns="" id="{F35B1DC1-1FB4-485D-B536-AB95778CE417}"/>
              </a:ext>
            </a:extLst>
          </p:cNvPr>
          <p:cNvSpPr/>
          <p:nvPr/>
        </p:nvSpPr>
        <p:spPr>
          <a:xfrm>
            <a:off x="5580530" y="1566479"/>
            <a:ext cx="6306670" cy="4747017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Опрацювати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задачу 8,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завдання 9   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на сторінці 101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Рисунок 1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8989147" y="5125192"/>
            <a:ext cx="2744228" cy="1627714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1026106" y="5125192"/>
            <a:ext cx="2744228" cy="162771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1491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Зменш числа у 4 рази</a:t>
            </a: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296729" y="1948230"/>
            <a:ext cx="3797768" cy="3749118"/>
          </a:xfrm>
          <a:prstGeom prst="rect">
            <a:avLst/>
          </a:prstGeom>
          <a:solidFill>
            <a:srgbClr val="FF99FF"/>
          </a:solidFill>
          <a:ln w="76200">
            <a:solidFill>
              <a:srgbClr val="C61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239611" y="2951311"/>
            <a:ext cx="200567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4</a:t>
            </a:r>
            <a:r>
              <a:rPr lang="uk-UA" sz="115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Прямоугольник 127"/>
          <p:cNvSpPr/>
          <p:nvPr/>
        </p:nvSpPr>
        <p:spPr>
          <a:xfrm>
            <a:off x="3060709" y="1208790"/>
            <a:ext cx="158408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Прямоугольник 129"/>
          <p:cNvSpPr/>
          <p:nvPr/>
        </p:nvSpPr>
        <p:spPr>
          <a:xfrm>
            <a:off x="7933476" y="1172221"/>
            <a:ext cx="158408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Прямоугольник 131"/>
          <p:cNvSpPr/>
          <p:nvPr/>
        </p:nvSpPr>
        <p:spPr>
          <a:xfrm>
            <a:off x="7933475" y="4950912"/>
            <a:ext cx="158408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4" name="Прямоугольник 133"/>
          <p:cNvSpPr/>
          <p:nvPr/>
        </p:nvSpPr>
        <p:spPr>
          <a:xfrm>
            <a:off x="3442577" y="4952369"/>
            <a:ext cx="10118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4" y="1558900"/>
            <a:ext cx="1783084" cy="3901448"/>
          </a:xfrm>
          <a:prstGeom prst="rect">
            <a:avLst/>
          </a:prstGeom>
        </p:spPr>
      </p:pic>
      <p:pic>
        <p:nvPicPr>
          <p:cNvPr id="135" name="Рисунок 1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1046" y="1558900"/>
            <a:ext cx="1783084" cy="3901448"/>
          </a:xfrm>
          <a:prstGeom prst="rect">
            <a:avLst/>
          </a:prstGeom>
        </p:spPr>
      </p:pic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55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Рисунок 1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8989147" y="5125192"/>
            <a:ext cx="2744228" cy="1627714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1026106" y="5125192"/>
            <a:ext cx="2744228" cy="162771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1491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Зменш числа на 4</a:t>
            </a: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296729" y="1948230"/>
            <a:ext cx="3797768" cy="3749118"/>
          </a:xfrm>
          <a:prstGeom prst="rect">
            <a:avLst/>
          </a:prstGeom>
          <a:solidFill>
            <a:srgbClr val="FF99FF"/>
          </a:solidFill>
          <a:ln w="76200">
            <a:solidFill>
              <a:srgbClr val="C61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217169" y="2951311"/>
            <a:ext cx="2050561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- 4</a:t>
            </a:r>
            <a:r>
              <a:rPr lang="uk-UA" sz="115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Прямоугольник 127"/>
          <p:cNvSpPr/>
          <p:nvPr/>
        </p:nvSpPr>
        <p:spPr>
          <a:xfrm>
            <a:off x="3060709" y="1208790"/>
            <a:ext cx="158408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Прямоугольник 129"/>
          <p:cNvSpPr/>
          <p:nvPr/>
        </p:nvSpPr>
        <p:spPr>
          <a:xfrm>
            <a:off x="7933476" y="1172221"/>
            <a:ext cx="158408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Прямоугольник 131"/>
          <p:cNvSpPr/>
          <p:nvPr/>
        </p:nvSpPr>
        <p:spPr>
          <a:xfrm>
            <a:off x="7933475" y="4950912"/>
            <a:ext cx="158408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4" name="Прямоугольник 133"/>
          <p:cNvSpPr/>
          <p:nvPr/>
        </p:nvSpPr>
        <p:spPr>
          <a:xfrm>
            <a:off x="3442577" y="4952369"/>
            <a:ext cx="10118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4" y="1558900"/>
            <a:ext cx="1783084" cy="3901448"/>
          </a:xfrm>
          <a:prstGeom prst="rect">
            <a:avLst/>
          </a:prstGeom>
        </p:spPr>
      </p:pic>
      <p:pic>
        <p:nvPicPr>
          <p:cNvPr id="135" name="Рисунок 1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1046" y="1558900"/>
            <a:ext cx="1783084" cy="3901448"/>
          </a:xfrm>
          <a:prstGeom prst="rect">
            <a:avLst/>
          </a:prstGeom>
        </p:spPr>
      </p:pic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18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Рисунок 1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8989147" y="5125192"/>
            <a:ext cx="2744228" cy="1627714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1026106" y="5125192"/>
            <a:ext cx="2744228" cy="162771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1491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Збільш числа у 4 рази</a:t>
            </a: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296729" y="1948230"/>
            <a:ext cx="3797768" cy="3749118"/>
          </a:xfrm>
          <a:prstGeom prst="rect">
            <a:avLst/>
          </a:prstGeom>
          <a:solidFill>
            <a:srgbClr val="FF99FF"/>
          </a:solidFill>
          <a:ln w="76200">
            <a:solidFill>
              <a:srgbClr val="C61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246022" y="2951311"/>
            <a:ext cx="199285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4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Прямоугольник 127"/>
          <p:cNvSpPr/>
          <p:nvPr/>
        </p:nvSpPr>
        <p:spPr>
          <a:xfrm>
            <a:off x="3346845" y="1208790"/>
            <a:ext cx="10118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Прямоугольник 129"/>
          <p:cNvSpPr/>
          <p:nvPr/>
        </p:nvSpPr>
        <p:spPr>
          <a:xfrm>
            <a:off x="8219612" y="1172221"/>
            <a:ext cx="10118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Прямоугольник 131"/>
          <p:cNvSpPr/>
          <p:nvPr/>
        </p:nvSpPr>
        <p:spPr>
          <a:xfrm>
            <a:off x="8219611" y="4950912"/>
            <a:ext cx="10118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4" name="Прямоугольник 133"/>
          <p:cNvSpPr/>
          <p:nvPr/>
        </p:nvSpPr>
        <p:spPr>
          <a:xfrm>
            <a:off x="3442577" y="4952369"/>
            <a:ext cx="10118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4" y="1558900"/>
            <a:ext cx="1783084" cy="3901448"/>
          </a:xfrm>
          <a:prstGeom prst="rect">
            <a:avLst/>
          </a:prstGeom>
        </p:spPr>
      </p:pic>
      <p:pic>
        <p:nvPicPr>
          <p:cNvPr id="135" name="Рисунок 1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1046" y="1558900"/>
            <a:ext cx="1783084" cy="3901448"/>
          </a:xfrm>
          <a:prstGeom prst="rect">
            <a:avLst/>
          </a:prstGeom>
        </p:spPr>
      </p:pic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 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3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Рисунок 1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8989147" y="5125192"/>
            <a:ext cx="2744228" cy="1627714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1026106" y="5125192"/>
            <a:ext cx="2744228" cy="162771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1491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Збільш числа на 4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296729" y="1948230"/>
            <a:ext cx="3797768" cy="3749118"/>
          </a:xfrm>
          <a:prstGeom prst="rect">
            <a:avLst/>
          </a:prstGeom>
          <a:solidFill>
            <a:srgbClr val="FF99FF"/>
          </a:solidFill>
          <a:ln w="76200">
            <a:solidFill>
              <a:srgbClr val="C61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076104" y="2951311"/>
            <a:ext cx="233269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uk-UA" sz="115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Прямоугольник 127"/>
          <p:cNvSpPr/>
          <p:nvPr/>
        </p:nvSpPr>
        <p:spPr>
          <a:xfrm>
            <a:off x="3346845" y="1208790"/>
            <a:ext cx="10118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Прямоугольник 129"/>
          <p:cNvSpPr/>
          <p:nvPr/>
        </p:nvSpPr>
        <p:spPr>
          <a:xfrm>
            <a:off x="8219612" y="1172221"/>
            <a:ext cx="10118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Прямоугольник 131"/>
          <p:cNvSpPr/>
          <p:nvPr/>
        </p:nvSpPr>
        <p:spPr>
          <a:xfrm>
            <a:off x="8219611" y="4950912"/>
            <a:ext cx="10118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4" name="Прямоугольник 133"/>
          <p:cNvSpPr/>
          <p:nvPr/>
        </p:nvSpPr>
        <p:spPr>
          <a:xfrm>
            <a:off x="3442577" y="4952369"/>
            <a:ext cx="10118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4" y="1558900"/>
            <a:ext cx="1783084" cy="3901448"/>
          </a:xfrm>
          <a:prstGeom prst="rect">
            <a:avLst/>
          </a:prstGeom>
        </p:spPr>
      </p:pic>
      <p:pic>
        <p:nvPicPr>
          <p:cNvPr id="135" name="Рисунок 1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1046" y="1558900"/>
            <a:ext cx="1783084" cy="3901448"/>
          </a:xfrm>
          <a:prstGeom prst="rect">
            <a:avLst/>
          </a:prstGeom>
        </p:spPr>
      </p:pic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3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4470840" y="173231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2676999" y="3433360"/>
            <a:ext cx="567014" cy="707384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4807272" y="174696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xmlns="" id="{02ADAB77-86D1-4016-8864-B22D4B9582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80" y="1336502"/>
            <a:ext cx="3378905" cy="143106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920537" y="3433359"/>
            <a:ext cx="560714" cy="699526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2263122" y="3333641"/>
            <a:ext cx="560714" cy="699526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87769" y="3433359"/>
            <a:ext cx="560714" cy="69952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4923730" y="3433359"/>
            <a:ext cx="560714" cy="699526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6259691" y="3433359"/>
            <a:ext cx="560714" cy="699526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7601297" y="3433359"/>
            <a:ext cx="560714" cy="699526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8926923" y="3433359"/>
            <a:ext cx="560714" cy="699526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0262884" y="3433359"/>
            <a:ext cx="560714" cy="699526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1373901" y="3428611"/>
            <a:ext cx="568325" cy="70902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038739" y="3431723"/>
            <a:ext cx="568325" cy="709021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6716931" y="3431723"/>
            <a:ext cx="568325" cy="70902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9381427" y="3431722"/>
            <a:ext cx="568325" cy="70902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5306981" y="3433360"/>
            <a:ext cx="567014" cy="70738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8001096" y="3470355"/>
            <a:ext cx="567014" cy="70738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10548754" y="3459053"/>
            <a:ext cx="567014" cy="7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323" r="80719" b="74598"/>
          <a:stretch/>
        </p:blipFill>
        <p:spPr>
          <a:xfrm>
            <a:off x="1774497" y="1267072"/>
            <a:ext cx="7783676" cy="5748709"/>
          </a:xfrm>
          <a:prstGeom prst="rect">
            <a:avLst/>
          </a:prstGeom>
        </p:spPr>
      </p:pic>
      <p:pic>
        <p:nvPicPr>
          <p:cNvPr id="1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6286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 яких виразах виконаєш дії не по порядку? Чому? Який висновок можеш зробити?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4" name="Рисунок 7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1" t="43162" r="48698" b="42996"/>
          <a:stretch/>
        </p:blipFill>
        <p:spPr>
          <a:xfrm>
            <a:off x="3822655" y="1805915"/>
            <a:ext cx="823897" cy="102786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5808260" y="2076321"/>
            <a:ext cx="469092" cy="42266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6" t="42810" r="76433" b="43348"/>
          <a:stretch/>
        </p:blipFill>
        <p:spPr>
          <a:xfrm>
            <a:off x="2538138" y="1783106"/>
            <a:ext cx="823897" cy="1027864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4412311" y="2112904"/>
            <a:ext cx="630489" cy="413885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8720" y="1889289"/>
            <a:ext cx="796080" cy="815498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8" t="42686" r="57861" b="43472"/>
          <a:stretch/>
        </p:blipFill>
        <p:spPr>
          <a:xfrm>
            <a:off x="5091471" y="1773719"/>
            <a:ext cx="823897" cy="102786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088721" y="3319071"/>
            <a:ext cx="469092" cy="422660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8" t="43268" r="58141" b="42890"/>
          <a:stretch/>
        </p:blipFill>
        <p:spPr>
          <a:xfrm>
            <a:off x="5697710" y="5606110"/>
            <a:ext cx="823897" cy="102786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2398" y="4401307"/>
            <a:ext cx="796080" cy="815498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55" t="42736" r="48804" b="43422"/>
          <a:stretch/>
        </p:blipFill>
        <p:spPr>
          <a:xfrm>
            <a:off x="3166130" y="3039974"/>
            <a:ext cx="823897" cy="102786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3" t="43338" r="48646" b="42820"/>
          <a:stretch/>
        </p:blipFill>
        <p:spPr>
          <a:xfrm>
            <a:off x="2557418" y="4359940"/>
            <a:ext cx="823897" cy="102786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5808260" y="4611893"/>
            <a:ext cx="469092" cy="422660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61" t="42848" r="39398" b="43310"/>
          <a:stretch/>
        </p:blipFill>
        <p:spPr>
          <a:xfrm>
            <a:off x="6402248" y="3047450"/>
            <a:ext cx="823897" cy="102786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5" t="43156" r="39854" b="43002"/>
          <a:stretch/>
        </p:blipFill>
        <p:spPr>
          <a:xfrm>
            <a:off x="3166130" y="5603970"/>
            <a:ext cx="823897" cy="102786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t="12294" r="91177" b="82715"/>
          <a:stretch/>
        </p:blipFill>
        <p:spPr>
          <a:xfrm>
            <a:off x="3781822" y="3356029"/>
            <a:ext cx="630489" cy="413885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3" t="43316" r="76626" b="42842"/>
          <a:stretch/>
        </p:blipFill>
        <p:spPr>
          <a:xfrm>
            <a:off x="3803986" y="4350014"/>
            <a:ext cx="823897" cy="1027864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0" t="42509" r="85479" b="43649"/>
          <a:stretch/>
        </p:blipFill>
        <p:spPr>
          <a:xfrm>
            <a:off x="4443866" y="3030850"/>
            <a:ext cx="823897" cy="1027864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43" t="43861" r="31085" b="43103"/>
          <a:stretch/>
        </p:blipFill>
        <p:spPr>
          <a:xfrm>
            <a:off x="2667140" y="3122672"/>
            <a:ext cx="744008" cy="945166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81977" y="1505993"/>
            <a:ext cx="2248317" cy="4919393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9" t="43054" r="67230" b="43104"/>
          <a:stretch/>
        </p:blipFill>
        <p:spPr>
          <a:xfrm>
            <a:off x="5118060" y="3080460"/>
            <a:ext cx="823897" cy="1027864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t="12294" r="91177" b="82715"/>
          <a:stretch/>
        </p:blipFill>
        <p:spPr>
          <a:xfrm>
            <a:off x="5692024" y="3383030"/>
            <a:ext cx="630489" cy="413885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6" t="43316" r="85493" b="42842"/>
          <a:stretch/>
        </p:blipFill>
        <p:spPr>
          <a:xfrm>
            <a:off x="2534574" y="5629836"/>
            <a:ext cx="823897" cy="1027864"/>
          </a:xfrm>
          <a:prstGeom prst="rect">
            <a:avLst/>
          </a:prstGeom>
        </p:spPr>
      </p:pic>
      <p:grpSp>
        <p:nvGrpSpPr>
          <p:cNvPr id="104" name="Группа 103"/>
          <p:cNvGrpSpPr/>
          <p:nvPr/>
        </p:nvGrpSpPr>
        <p:grpSpPr>
          <a:xfrm>
            <a:off x="3764111" y="5643014"/>
            <a:ext cx="821689" cy="988820"/>
            <a:chOff x="2361639" y="2985697"/>
            <a:chExt cx="408812" cy="542922"/>
          </a:xfrm>
        </p:grpSpPr>
        <p:pic>
          <p:nvPicPr>
            <p:cNvPr id="105" name="Рисунок 10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6" name="Рисунок 105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452058" y="5860954"/>
            <a:ext cx="469092" cy="422660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24" t="44065" r="31004" b="42898"/>
          <a:stretch/>
        </p:blipFill>
        <p:spPr>
          <a:xfrm>
            <a:off x="5197949" y="4425327"/>
            <a:ext cx="744008" cy="945166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C9B32A92-A37A-4E58-9050-69E31D11BFED}"/>
              </a:ext>
            </a:extLst>
          </p:cNvPr>
          <p:cNvSpPr txBox="1"/>
          <p:nvPr/>
        </p:nvSpPr>
        <p:spPr>
          <a:xfrm>
            <a:off x="3608853" y="1780996"/>
            <a:ext cx="3622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dirty="0">
                <a:latin typeface="Monotype Corsiva" panose="03010101010201010101" pitchFamily="66" charset="0"/>
              </a:rPr>
              <a:t>(</a:t>
            </a:r>
            <a:r>
              <a:rPr lang="en-US" sz="6000" dirty="0">
                <a:latin typeface="Monotype Corsiva" panose="03010101010201010101" pitchFamily="66" charset="0"/>
              </a:rPr>
              <a:t>          </a:t>
            </a:r>
            <a:r>
              <a:rPr lang="uk-UA" sz="60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C9B32A92-A37A-4E58-9050-69E31D11BFED}"/>
              </a:ext>
            </a:extLst>
          </p:cNvPr>
          <p:cNvSpPr txBox="1"/>
          <p:nvPr/>
        </p:nvSpPr>
        <p:spPr>
          <a:xfrm>
            <a:off x="4243332" y="3072431"/>
            <a:ext cx="3622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dirty="0">
                <a:latin typeface="Monotype Corsiva" panose="03010101010201010101" pitchFamily="66" charset="0"/>
              </a:rPr>
              <a:t>(</a:t>
            </a:r>
            <a:r>
              <a:rPr lang="en-US" sz="6000" dirty="0">
                <a:latin typeface="Monotype Corsiva" panose="03010101010201010101" pitchFamily="66" charset="0"/>
              </a:rPr>
              <a:t>              </a:t>
            </a:r>
            <a:r>
              <a:rPr lang="uk-UA" sz="60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4382745" y="4631640"/>
            <a:ext cx="659556" cy="432966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3" t="43316" r="76626" b="42842"/>
          <a:stretch/>
        </p:blipFill>
        <p:spPr>
          <a:xfrm>
            <a:off x="4436491" y="5622145"/>
            <a:ext cx="823897" cy="102786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t="12294" r="91177" b="82715"/>
          <a:stretch/>
        </p:blipFill>
        <p:spPr>
          <a:xfrm>
            <a:off x="5058244" y="5910959"/>
            <a:ext cx="630489" cy="41388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C9B32A92-A37A-4E58-9050-69E31D11BFED}"/>
              </a:ext>
            </a:extLst>
          </p:cNvPr>
          <p:cNvSpPr txBox="1"/>
          <p:nvPr/>
        </p:nvSpPr>
        <p:spPr>
          <a:xfrm>
            <a:off x="3608853" y="4323373"/>
            <a:ext cx="2254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dirty="0">
                <a:latin typeface="Monotype Corsiva" panose="03010101010201010101" pitchFamily="66" charset="0"/>
              </a:rPr>
              <a:t>(</a:t>
            </a:r>
            <a:r>
              <a:rPr lang="en-US" sz="6000" dirty="0">
                <a:latin typeface="Monotype Corsiva" panose="03010101010201010101" pitchFamily="66" charset="0"/>
              </a:rPr>
              <a:t>          </a:t>
            </a:r>
            <a:r>
              <a:rPr lang="uk-UA" sz="6000" dirty="0">
                <a:latin typeface="Monotype Corsiva" panose="03010101010201010101" pitchFamily="66" charset="0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261984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і </a:t>
            </a:r>
            <a:r>
              <a:rPr lang="uk-UA" sz="2000" b="1" dirty="0" err="1">
                <a:solidFill>
                  <a:schemeClr val="bg1"/>
                </a:solidFill>
              </a:rPr>
              <a:t>перевір</a:t>
            </a:r>
            <a:r>
              <a:rPr lang="uk-UA" sz="2000" b="1" dirty="0">
                <a:solidFill>
                  <a:schemeClr val="bg1"/>
                </a:solidFill>
              </a:rPr>
              <a:t> правильність обчислень 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8195909" y="1254114"/>
            <a:ext cx="4293437" cy="1434717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115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043680" y="1403463"/>
            <a:ext cx="8957914" cy="1123712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 – (25 + 4) = 36 – 29 = 7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577" y="1668457"/>
            <a:ext cx="1842096" cy="4169169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043680" y="3283735"/>
            <a:ext cx="8957914" cy="255389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 виразах з дужками першою виконують дію над числами, записаними в дужках</a:t>
            </a:r>
          </a:p>
        </p:txBody>
      </p:sp>
    </p:spTree>
    <p:extLst>
      <p:ext uri="{BB962C8B-B14F-4D97-AF65-F5344CB8AC3E}">
        <p14:creationId xmlns:p14="http://schemas.microsoft.com/office/powerpoint/2010/main" val="32139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і </a:t>
            </a:r>
            <a:r>
              <a:rPr lang="uk-UA" sz="2000" b="1" dirty="0" err="1">
                <a:solidFill>
                  <a:schemeClr val="bg1"/>
                </a:solidFill>
              </a:rPr>
              <a:t>перевір</a:t>
            </a:r>
            <a:r>
              <a:rPr lang="uk-UA" sz="2000" b="1" dirty="0">
                <a:solidFill>
                  <a:schemeClr val="bg1"/>
                </a:solidFill>
              </a:rPr>
              <a:t> правильність обчислень 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8195909" y="1254114"/>
            <a:ext cx="4293437" cy="1434717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115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054100" y="1502705"/>
            <a:ext cx="5490720" cy="1123712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 – 12 + 8 = 36</a:t>
            </a:r>
            <a:endParaRPr lang="uk-UA" sz="6000" b="1" i="1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7353" y="3134385"/>
            <a:ext cx="1501469" cy="3398236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077863" y="3570763"/>
            <a:ext cx="8957914" cy="255389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36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Якщо вирази без дужок є тільки додавання та віднімання або тільки множення та ділення, їх виконують у тому порядку, у якому вони записані.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027452" y="1508984"/>
            <a:ext cx="4635468" cy="1123712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</a:t>
            </a:r>
            <a:r>
              <a:rPr lang="uk-UA" sz="60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 ∙ 8</a:t>
            </a:r>
            <a:r>
              <a:rPr lang="en-US" sz="60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32</a:t>
            </a:r>
            <a:endParaRPr lang="uk-UA" sz="6000" b="1" i="1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53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34622</TotalTime>
  <Words>373</Words>
  <Application>Microsoft Office PowerPoint</Application>
  <PresentationFormat>Произвольный</PresentationFormat>
  <Paragraphs>127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4175</cp:revision>
  <dcterms:created xsi:type="dcterms:W3CDTF">2018-01-05T16:38:53Z</dcterms:created>
  <dcterms:modified xsi:type="dcterms:W3CDTF">2022-02-15T19:30:16Z</dcterms:modified>
</cp:coreProperties>
</file>