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0" r:id="rId4"/>
    <p:sldId id="282" r:id="rId5"/>
    <p:sldId id="266" r:id="rId6"/>
    <p:sldId id="283" r:id="rId7"/>
    <p:sldId id="284" r:id="rId8"/>
    <p:sldId id="285" r:id="rId9"/>
    <p:sldId id="286" r:id="rId10"/>
    <p:sldId id="287" r:id="rId11"/>
    <p:sldId id="288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>
      <p:cViewPr varScale="1">
        <p:scale>
          <a:sx n="120" d="100"/>
          <a:sy n="120" d="100"/>
        </p:scale>
        <p:origin x="200" y="6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1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6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8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33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23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05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BAD6-5926-422B-BB1E-E4E804CCD0C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959A-9141-4E62-B68A-6C6341C5D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5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aQyRdH8w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88308"/>
            <a:ext cx="9144000" cy="5130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9043" y="986701"/>
            <a:ext cx="6159058" cy="1631216"/>
          </a:xfrm>
          <a:prstGeom prst="rect">
            <a:avLst/>
          </a:prstGeom>
          <a:noFill/>
          <a:effectLst>
            <a:glow rad="386953">
              <a:schemeClr val="accent1">
                <a:alpha val="65000"/>
              </a:schemeClr>
            </a:glo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uk-UA" sz="2800" b="1" i="1" dirty="0">
                <a:latin typeface="Georgia" panose="02040502050405020303" pitchFamily="18" charset="0"/>
              </a:rPr>
              <a:t>Образотворче мистецтво</a:t>
            </a:r>
          </a:p>
          <a:p>
            <a:pPr algn="ctr"/>
            <a:r>
              <a:rPr lang="uk-UA" sz="2800" b="1" i="1" dirty="0">
                <a:latin typeface="Georgia" panose="02040502050405020303" pitchFamily="18" charset="0"/>
              </a:rPr>
              <a:t>7 клас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  <a:latin typeface="Georgia" panose="02040502050405020303" pitchFamily="18" charset="0"/>
              </a:rPr>
              <a:t>«Інтер</a:t>
            </a:r>
            <a:r>
              <a:rPr lang="en-US" sz="4400" b="1" dirty="0">
                <a:solidFill>
                  <a:schemeClr val="bg1"/>
                </a:solidFill>
                <a:latin typeface="Georgia" panose="02040502050405020303" pitchFamily="18" charset="0"/>
              </a:rPr>
              <a:t>’</a:t>
            </a:r>
            <a:r>
              <a:rPr lang="uk-UA" sz="44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єр</a:t>
            </a:r>
            <a:r>
              <a:rPr lang="uk-UA" sz="4400" b="1" dirty="0">
                <a:solidFill>
                  <a:schemeClr val="bg1"/>
                </a:solidFill>
                <a:latin typeface="Georgia" panose="02040502050405020303" pitchFamily="18" charset="0"/>
              </a:rPr>
              <a:t> кімнати».</a:t>
            </a:r>
            <a:endParaRPr lang="uk-UA" sz="4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2571750"/>
            <a:ext cx="3118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uk-UA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Кутова перспектива. </a:t>
            </a:r>
            <a:endParaRPr lang="ru-RU" sz="2000" b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endParaRPr lang="ru-RU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84FB0-7CCA-EB48-9FC4-9599D9706B3A}"/>
              </a:ext>
            </a:extLst>
          </p:cNvPr>
          <p:cNvSpPr txBox="1"/>
          <p:nvPr/>
        </p:nvSpPr>
        <p:spPr>
          <a:xfrm>
            <a:off x="4932040" y="4163864"/>
            <a:ext cx="3967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2200" b="1" i="1" dirty="0">
                <a:latin typeface="Georgia" panose="02040502050405020303" pitchFamily="18" charset="0"/>
              </a:rPr>
              <a:t>Вчитель: Андрєєва Ж.В.</a:t>
            </a:r>
          </a:p>
        </p:txBody>
      </p:sp>
    </p:spTree>
    <p:extLst>
      <p:ext uri="{BB962C8B-B14F-4D97-AF65-F5344CB8AC3E}">
        <p14:creationId xmlns:p14="http://schemas.microsoft.com/office/powerpoint/2010/main" val="15353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pic>
        <p:nvPicPr>
          <p:cNvPr id="5122" name="Picture 2" descr="C:\Users\Grankina\Desktop\перспектива\угол\CProgram-FilesZennoLabZennoLabRUZennoPoster-Standard5.26.0.0ProgsTrashnew_2603_1339155928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4" y="339501"/>
            <a:ext cx="4883476" cy="250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Grankina\Desktop\перспектива\угол\unnamed (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27734"/>
            <a:ext cx="3456384" cy="243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99AD5-BA4B-3642-AD23-87710D378AFE}"/>
              </a:ext>
            </a:extLst>
          </p:cNvPr>
          <p:cNvSpPr txBox="1"/>
          <p:nvPr/>
        </p:nvSpPr>
        <p:spPr>
          <a:xfrm>
            <a:off x="1241884" y="699542"/>
            <a:ext cx="693051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Зворотній зв</a:t>
            </a:r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’</a:t>
            </a:r>
            <a:r>
              <a:rPr lang="uk-UA" sz="4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язок</a:t>
            </a:r>
            <a:r>
              <a:rPr lang="uk-UA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pPr algn="ctr"/>
            <a:endParaRPr lang="uk-UA" sz="4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342900" indent="-342900" algn="ctr">
              <a:buAutoNum type="arabicPeriod"/>
            </a:pPr>
            <a:r>
              <a:rPr lang="uk-UA" sz="3500" dirty="0" err="1">
                <a:solidFill>
                  <a:schemeClr val="bg1"/>
                </a:solidFill>
                <a:latin typeface="Georgia" panose="02040502050405020303" pitchFamily="18" charset="0"/>
              </a:rPr>
              <a:t>Вайбер</a:t>
            </a:r>
            <a:r>
              <a:rPr lang="uk-UA" sz="3500" dirty="0">
                <a:solidFill>
                  <a:schemeClr val="bg1"/>
                </a:solidFill>
                <a:latin typeface="Georgia" panose="02040502050405020303" pitchFamily="18" charset="0"/>
              </a:rPr>
              <a:t>: 0984971546</a:t>
            </a:r>
          </a:p>
          <a:p>
            <a:pPr marL="342900" indent="-342900" algn="ctr">
              <a:buAutoNum type="arabicPeriod"/>
            </a:pPr>
            <a:r>
              <a:rPr lang="uk-UA" sz="3500" dirty="0">
                <a:solidFill>
                  <a:schemeClr val="bg1"/>
                </a:solidFill>
                <a:latin typeface="Georgia" panose="02040502050405020303" pitchFamily="18" charset="0"/>
              </a:rPr>
              <a:t>Електронна пошта: </a:t>
            </a:r>
            <a:r>
              <a:rPr lang="en-US" sz="3500" dirty="0">
                <a:solidFill>
                  <a:schemeClr val="bg1"/>
                </a:solidFill>
                <a:latin typeface="Georgia" panose="02040502050405020303" pitchFamily="18" charset="0"/>
              </a:rPr>
              <a:t>zhannaandreeva95@ukr.net</a:t>
            </a:r>
            <a:endParaRPr lang="uk-UA" sz="35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4122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126635"/>
            <a:ext cx="8462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  <a:latin typeface="Georgia" panose="02040502050405020303" pitchFamily="18" charset="0"/>
              </a:rPr>
              <a:t>Завдання</a:t>
            </a:r>
            <a:r>
              <a:rPr lang="ru-RU" b="1" dirty="0">
                <a:solidFill>
                  <a:schemeClr val="bg1"/>
                </a:solidFill>
                <a:latin typeface="Georgia" panose="02040502050405020303" pitchFamily="18" charset="0"/>
              </a:rPr>
              <a:t> уроку: </a:t>
            </a:r>
          </a:p>
          <a:p>
            <a:pPr algn="ctr"/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Закріплювати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знання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удосконалювати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вміння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 з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передавання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глибини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простору за законами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перспективи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Фантазувати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логічно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та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образно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мислити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аналізувати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. Бути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уважними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спостережливими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допитливими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. </a:t>
            </a:r>
          </a:p>
        </p:txBody>
      </p:sp>
      <p:pic>
        <p:nvPicPr>
          <p:cNvPr id="1032" name="Picture 8" descr="C:\Users\Grankina\Desktop\перспектива\материал\00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718" r="3514" b="5176"/>
          <a:stretch/>
        </p:blipFill>
        <p:spPr bwMode="auto">
          <a:xfrm>
            <a:off x="1655676" y="1603963"/>
            <a:ext cx="5832648" cy="322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pic>
        <p:nvPicPr>
          <p:cNvPr id="3" name="Picture 3" descr="C:\Users\Grankina\Desktop\перспектива\угол\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34" y="635020"/>
            <a:ext cx="6847932" cy="387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40" y="483518"/>
            <a:ext cx="826888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727050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i="1" u="sng" dirty="0" err="1">
                <a:latin typeface="Georgia" panose="02040502050405020303" pitchFamily="18" charset="0"/>
              </a:rPr>
              <a:t>Фотоаналіз</a:t>
            </a:r>
            <a:r>
              <a:rPr lang="ru-RU" sz="1600" b="1" i="1" u="sng" dirty="0">
                <a:latin typeface="Georgia" panose="02040502050405020303" pitchFamily="18" charset="0"/>
              </a:rPr>
              <a:t>:</a:t>
            </a:r>
          </a:p>
          <a:p>
            <a:pPr algn="ctr"/>
            <a:r>
              <a:rPr lang="ru-RU" sz="1600" dirty="0" err="1">
                <a:latin typeface="Georgia" panose="02040502050405020303" pitchFamily="18" charset="0"/>
              </a:rPr>
              <a:t>знаходимо</a:t>
            </a:r>
            <a:r>
              <a:rPr lang="ru-RU" sz="1600" dirty="0">
                <a:latin typeface="Georgia" panose="02040502050405020303" pitchFamily="18" charset="0"/>
              </a:rPr>
              <a:t> точки сходу </a:t>
            </a:r>
          </a:p>
          <a:p>
            <a:pPr algn="ctr"/>
            <a:r>
              <a:rPr lang="ru-RU" sz="1600" dirty="0">
                <a:latin typeface="Georgia" panose="02040502050405020303" pitchFamily="18" charset="0"/>
              </a:rPr>
              <a:t>та </a:t>
            </a:r>
            <a:r>
              <a:rPr lang="ru-RU" sz="1600" dirty="0" err="1">
                <a:latin typeface="Georgia" panose="02040502050405020303" pitchFamily="18" charset="0"/>
              </a:rPr>
              <a:t>лінію</a:t>
            </a:r>
            <a:r>
              <a:rPr lang="ru-RU" sz="1600" dirty="0">
                <a:latin typeface="Georgia" panose="02040502050405020303" pitchFamily="18" charset="0"/>
              </a:rPr>
              <a:t> горизонту. </a:t>
            </a:r>
          </a:p>
        </p:txBody>
      </p:sp>
    </p:spTree>
    <p:extLst>
      <p:ext uri="{BB962C8B-B14F-4D97-AF65-F5344CB8AC3E}">
        <p14:creationId xmlns:p14="http://schemas.microsoft.com/office/powerpoint/2010/main" val="4819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pic>
        <p:nvPicPr>
          <p:cNvPr id="3" name="Рисунок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76497"/>
            <a:ext cx="1691680" cy="1660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6916" y="3545612"/>
            <a:ext cx="4392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Вам на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допомогу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!</a:t>
            </a:r>
          </a:p>
          <a:p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00B0F0"/>
                </a:solidFill>
                <a:latin typeface="Georgia" panose="02040502050405020303" pitchFamily="18" charset="0"/>
              </a:rPr>
              <a:t>Перегляньте відео </a:t>
            </a:r>
          </a:p>
          <a:p>
            <a:r>
              <a:rPr lang="ru-RU" dirty="0">
                <a:solidFill>
                  <a:srgbClr val="00B0F0"/>
                </a:solidFill>
                <a:latin typeface="Georgia" panose="02040502050405020303" pitchFamily="18" charset="0"/>
              </a:rPr>
              <a:t>«</a:t>
            </a:r>
            <a:r>
              <a:rPr lang="ru-RU" b="1" dirty="0" err="1">
                <a:solidFill>
                  <a:srgbClr val="00B0F0"/>
                </a:solidFill>
                <a:latin typeface="Georgia" panose="02040502050405020303" pitchFamily="18" charset="0"/>
              </a:rPr>
              <a:t>Кутова</a:t>
            </a:r>
            <a:r>
              <a:rPr lang="ru-RU" b="1" dirty="0">
                <a:solidFill>
                  <a:srgbClr val="00B0F0"/>
                </a:solidFill>
                <a:latin typeface="Georgia" panose="02040502050405020303" pitchFamily="18" charset="0"/>
              </a:rPr>
              <a:t> перспектива </a:t>
            </a:r>
            <a:r>
              <a:rPr lang="ru-RU" b="1" dirty="0" err="1">
                <a:solidFill>
                  <a:srgbClr val="00B0F0"/>
                </a:solidFill>
                <a:latin typeface="Georgia" panose="02040502050405020303" pitchFamily="18" charset="0"/>
              </a:rPr>
              <a:t>інтер'єру</a:t>
            </a:r>
            <a:r>
              <a:rPr lang="ru-RU" dirty="0">
                <a:solidFill>
                  <a:srgbClr val="00B0F0"/>
                </a:solidFill>
                <a:latin typeface="Georgia" panose="02040502050405020303" pitchFamily="18" charset="0"/>
              </a:rPr>
              <a:t>»</a:t>
            </a:r>
          </a:p>
          <a:p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83518"/>
            <a:ext cx="3528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solidFill>
                  <a:srgbClr val="00B0F0"/>
                </a:solidFill>
                <a:latin typeface="Georgia" panose="02040502050405020303" pitchFamily="18" charset="0"/>
              </a:rPr>
              <a:t>Завдання</a:t>
            </a:r>
            <a:r>
              <a:rPr lang="ru-RU" b="1" dirty="0">
                <a:solidFill>
                  <a:srgbClr val="00B0F0"/>
                </a:solidFill>
                <a:latin typeface="Georgia" panose="02040502050405020303" pitchFamily="18" charset="0"/>
              </a:rPr>
              <a:t> уроку:</a:t>
            </a:r>
          </a:p>
          <a:p>
            <a:pPr algn="ctr"/>
            <a:r>
              <a:rPr lang="ru-RU" dirty="0">
                <a:solidFill>
                  <a:srgbClr val="00B0F0"/>
                </a:solidFill>
                <a:latin typeface="Georgia" panose="02040502050405020303" pitchFamily="18" charset="0"/>
              </a:rPr>
              <a:t>Намалюйте </a:t>
            </a:r>
            <a:r>
              <a:rPr lang="ru-RU" dirty="0" err="1">
                <a:solidFill>
                  <a:srgbClr val="00B0F0"/>
                </a:solidFill>
                <a:latin typeface="Georgia" panose="02040502050405020303" pitchFamily="18" charset="0"/>
              </a:rPr>
              <a:t>власну</a:t>
            </a:r>
            <a:r>
              <a:rPr lang="ru-RU" dirty="0">
                <a:solidFill>
                  <a:srgbClr val="00B0F0"/>
                </a:solidFill>
                <a:latin typeface="Georgia" panose="02040502050405020303" pitchFamily="18" charset="0"/>
              </a:rPr>
              <a:t>  </a:t>
            </a:r>
            <a:r>
              <a:rPr lang="ru-RU" dirty="0" err="1">
                <a:solidFill>
                  <a:srgbClr val="00B0F0"/>
                </a:solidFill>
                <a:latin typeface="Georgia" panose="02040502050405020303" pitchFamily="18" charset="0"/>
              </a:rPr>
              <a:t>кімнату</a:t>
            </a:r>
            <a:r>
              <a:rPr lang="ru-RU" dirty="0">
                <a:solidFill>
                  <a:srgbClr val="00B0F0"/>
                </a:solidFill>
                <a:latin typeface="Georgia" panose="02040502050405020303" pitchFamily="18" charset="0"/>
              </a:rPr>
              <a:t> у </a:t>
            </a:r>
          </a:p>
          <a:p>
            <a:pPr algn="ctr"/>
            <a:r>
              <a:rPr lang="ru-RU" dirty="0" err="1">
                <a:solidFill>
                  <a:srgbClr val="00B0F0"/>
                </a:solidFill>
                <a:latin typeface="Georgia" panose="02040502050405020303" pitchFamily="18" charset="0"/>
              </a:rPr>
              <a:t>кутовій</a:t>
            </a:r>
            <a:r>
              <a:rPr lang="ru-RU" dirty="0">
                <a:solidFill>
                  <a:srgbClr val="00B0F0"/>
                </a:solidFill>
                <a:latin typeface="Georgia" panose="02040502050405020303" pitchFamily="18" charset="0"/>
              </a:rPr>
              <a:t> </a:t>
            </a:r>
            <a:r>
              <a:rPr lang="ru-RU" dirty="0" err="1">
                <a:solidFill>
                  <a:srgbClr val="00B0F0"/>
                </a:solidFill>
                <a:latin typeface="Georgia" panose="02040502050405020303" pitchFamily="18" charset="0"/>
              </a:rPr>
              <a:t>перспективі</a:t>
            </a:r>
            <a:r>
              <a:rPr lang="ru-RU" dirty="0">
                <a:solidFill>
                  <a:srgbClr val="00B0F0"/>
                </a:solidFill>
                <a:latin typeface="Georgia" panose="02040502050405020303" pitchFamily="18" charset="0"/>
              </a:rPr>
              <a:t>.</a:t>
            </a:r>
            <a:endParaRPr lang="uk-UA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 algn="ctr"/>
            <a:endParaRPr lang="ru-RU" b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Вам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знадобиться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аркуш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А4,  </a:t>
            </a:r>
          </a:p>
          <a:p>
            <a:pPr algn="ctr"/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графітний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олівець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Georgia" panose="02040502050405020303" pitchFamily="18" charset="0"/>
              </a:rPr>
              <a:t>лінійка</a:t>
            </a:r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,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Georgia" panose="02040502050405020303" pitchFamily="18" charset="0"/>
              </a:rPr>
              <a:t>ластик.</a:t>
            </a:r>
          </a:p>
          <a:p>
            <a:pPr algn="ctr"/>
            <a:endParaRPr lang="ru-RU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146" name="Picture 2" descr="E:\10 Школа\Дистанційне навчання\7 клас\КУТ\фото\P00408-16342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90" y="435408"/>
            <a:ext cx="4565663" cy="33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32"/>
            <a:ext cx="9144000" cy="5130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222" y="185167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>
                <a:solidFill>
                  <a:schemeClr val="bg1"/>
                </a:solidFill>
                <a:latin typeface="Georgia" panose="02040502050405020303" pitchFamily="18" charset="0"/>
              </a:rPr>
              <a:t>Роботи для </a:t>
            </a:r>
          </a:p>
          <a:p>
            <a:pPr algn="ctr"/>
            <a:r>
              <a:rPr lang="uk-UA" sz="2400" b="1" i="1" dirty="0">
                <a:solidFill>
                  <a:schemeClr val="bg1"/>
                </a:solidFill>
                <a:latin typeface="Georgia" panose="02040502050405020303" pitchFamily="18" charset="0"/>
              </a:rPr>
              <a:t>натхнення</a:t>
            </a:r>
            <a:endParaRPr lang="ru-RU" sz="2400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 descr="C:\Users\Grankina\Desktop\перспектива\угол\29db26d63c65c9abbf97d7235774f6a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5202"/>
            <a:ext cx="5946970" cy="4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pic>
        <p:nvPicPr>
          <p:cNvPr id="2050" name="Picture 2" descr="C:\Users\Grankina\Desktop\перспектива\угол\4b2dd34fde7964200c4a30b088deba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3517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rankina\Desktop\перспектива\угол\0a33ccc3c39282173aa0d2b703ff23d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0"/>
          <a:stretch/>
        </p:blipFill>
        <p:spPr bwMode="auto">
          <a:xfrm>
            <a:off x="4932040" y="503027"/>
            <a:ext cx="3315883" cy="40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pic>
        <p:nvPicPr>
          <p:cNvPr id="3075" name="Picture 3" descr="C:\Users\Grankina\Desktop\перспектива\угол\94382231c8508909f1078c0ae41cbea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8"/>
          <a:stretch/>
        </p:blipFill>
        <p:spPr bwMode="auto">
          <a:xfrm>
            <a:off x="899592" y="339502"/>
            <a:ext cx="709254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"/>
            <a:ext cx="9144000" cy="5130006"/>
          </a:xfrm>
          <a:prstGeom prst="rect">
            <a:avLst/>
          </a:prstGeom>
        </p:spPr>
      </p:pic>
      <p:pic>
        <p:nvPicPr>
          <p:cNvPr id="4098" name="Picture 2" descr="C:\Users\Grankina\Desktop\перспектива\угол\unnamed (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45" y="1995686"/>
            <a:ext cx="3919231" cy="259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rankina\Desktop\перспектива\угол\unnamed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510"/>
            <a:ext cx="388843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114</Words>
  <Application>Microsoft Macintosh PowerPoint</Application>
  <PresentationFormat>Экран (16:9)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Grankina</dc:creator>
  <cp:lastModifiedBy>zhannaandre95@gmail.com</cp:lastModifiedBy>
  <cp:revision>52</cp:revision>
  <dcterms:created xsi:type="dcterms:W3CDTF">2020-03-31T23:52:32Z</dcterms:created>
  <dcterms:modified xsi:type="dcterms:W3CDTF">2021-10-18T16:58:54Z</dcterms:modified>
</cp:coreProperties>
</file>