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0" r:id="rId3"/>
    <p:sldId id="278" r:id="rId4"/>
    <p:sldId id="282" r:id="rId5"/>
    <p:sldId id="292" r:id="rId6"/>
    <p:sldId id="284" r:id="rId7"/>
    <p:sldId id="288" r:id="rId8"/>
    <p:sldId id="290" r:id="rId9"/>
    <p:sldId id="293" r:id="rId10"/>
    <p:sldId id="294" r:id="rId11"/>
    <p:sldId id="295" r:id="rId12"/>
    <p:sldId id="296" r:id="rId13"/>
    <p:sldId id="297" r:id="rId14"/>
    <p:sldId id="279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FFF"/>
    <a:srgbClr val="2F3242"/>
    <a:srgbClr val="1694E9"/>
    <a:srgbClr val="FFFF00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3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.ranok.com.ua/qr.php?code=1810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2765018"/>
            <a:ext cx="8614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>
                <a:solidFill>
                  <a:srgbClr val="2F3242"/>
                </a:solidFill>
              </a:rPr>
              <a:t>Порівнюємо, додаємо і віднімаємо десятки. </a:t>
            </a:r>
            <a:endParaRPr lang="ru-RU" sz="199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ÐÐ¾Ð²âÑÐ·Ð°Ð½Ðµ Ð·Ð¾Ð±ÑÐ°Ð¶ÐµÐ½Ð½Ñ">
            <a:extLst>
              <a:ext uri="{FF2B5EF4-FFF2-40B4-BE49-F238E27FC236}">
                <a16:creationId xmlns:a16="http://schemas.microsoft.com/office/drawing/2014/main" id="{82299ED1-5DFB-45EE-B7BA-C10CA8FF7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66050" y="409711"/>
            <a:ext cx="3143384" cy="197511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Завдання №2, 3.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I\Downloads\изображение_viber_2022-04-15_08-48-01-00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845" y="1742537"/>
            <a:ext cx="10868845" cy="33125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8B1B9B-6093-408C-8CFA-F614CE8422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6264" y="2394527"/>
            <a:ext cx="322056" cy="2857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8B1B9B-6093-408C-8CFA-F614CE8422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9343" y="2912111"/>
            <a:ext cx="322056" cy="2857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484EC3-017D-4B34-AB80-6EBA1D5B64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0002" y="2449777"/>
            <a:ext cx="322056" cy="2857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484EC3-017D-4B34-AB80-6EBA1D5B64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1707" y="2967362"/>
            <a:ext cx="322056" cy="2857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8B1B9B-6093-408C-8CFA-F614CE8422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5449" y="2469289"/>
            <a:ext cx="322056" cy="2857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8B1B9B-6093-408C-8CFA-F614CE8422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1276" y="2978248"/>
            <a:ext cx="322056" cy="2857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484EC3-017D-4B34-AB80-6EBA1D5B64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25889" y="2498660"/>
            <a:ext cx="322056" cy="2857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B484EC3-017D-4B34-AB80-6EBA1D5B64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74462" y="2990366"/>
            <a:ext cx="322056" cy="2857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B484EC3-017D-4B34-AB80-6EBA1D5B64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7610" y="4301581"/>
            <a:ext cx="322056" cy="2857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8B1B9B-6093-408C-8CFA-F614CE8422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6189" y="4277961"/>
            <a:ext cx="322056" cy="28572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08B1B9B-6093-408C-8CFA-F614CE8422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5653" y="4252081"/>
            <a:ext cx="322056" cy="2857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B484EC3-017D-4B34-AB80-6EBA1D5B64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8840" y="4281452"/>
            <a:ext cx="322056" cy="285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Завдання №4.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I\Downloads\изображение_viber_2022-04-15_08-48-01-142 — копия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82" y="2044460"/>
            <a:ext cx="11232949" cy="247088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38BB07-7832-4452-9E10-661E628B35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356" y="3114136"/>
            <a:ext cx="528679" cy="4461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38BB07-7832-4452-9E10-661E628B35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8035" y="3663351"/>
            <a:ext cx="528679" cy="4461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EA139C-D0EA-49BB-81B3-B2E1EC04FA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9693" y="3193269"/>
            <a:ext cx="539014" cy="5563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EA139C-D0EA-49BB-81B3-B2E1EC04FA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7610" y="3728106"/>
            <a:ext cx="539014" cy="5563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38BB07-7832-4452-9E10-661E628B35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6088" y="3197524"/>
            <a:ext cx="528679" cy="44618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38BB07-7832-4452-9E10-661E628B35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14005" y="3732362"/>
            <a:ext cx="528679" cy="446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15.04.2022</a:t>
            </a:fld>
            <a:endParaRPr lang="ru-RU"/>
          </a:p>
        </p:txBody>
      </p:sp>
      <p:pic>
        <p:nvPicPr>
          <p:cNvPr id="4098" name="Picture 2" descr="C:\Users\I\Downloads\изображение_viber_2022-04-15_08-48-01-14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44" y="2484408"/>
            <a:ext cx="10569606" cy="16716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Завдання №5.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175403-F3D6-41CE-8EC4-44C5D6B66F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2179" y="3295290"/>
            <a:ext cx="788089" cy="4830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38E3CE-2326-4BF4-A08C-7717626911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6626" y="3210171"/>
            <a:ext cx="551898" cy="4657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013627-A72A-451A-A064-11D0068177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0581" y="3229426"/>
            <a:ext cx="518122" cy="4372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2FA52C-5DC7-4829-8B34-99A2BC46C7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7381" y="3364302"/>
            <a:ext cx="388189" cy="62972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2FA52C-5DC7-4829-8B34-99A2BC46C7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6573" y="3295290"/>
            <a:ext cx="388189" cy="62972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2FA52C-5DC7-4829-8B34-99A2BC46C7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52029" y="3338423"/>
            <a:ext cx="388189" cy="62972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Задача 6.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I\Downloads\изображение_viber_2022-04-15_08-48-01-30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775" y="1614488"/>
            <a:ext cx="10202863" cy="3627437"/>
          </a:xfrm>
          <a:prstGeom prst="rect">
            <a:avLst/>
          </a:prstGeom>
          <a:noFill/>
          <a:ln w="38100">
            <a:solidFill>
              <a:srgbClr val="295FFF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C675F-6069-4FBA-9AF1-C9017D55E364}"/>
              </a:ext>
            </a:extLst>
          </p:cNvPr>
          <p:cNvSpPr txBox="1"/>
          <p:nvPr/>
        </p:nvSpPr>
        <p:spPr>
          <a:xfrm>
            <a:off x="1019747" y="3729111"/>
            <a:ext cx="299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Miama Nueva" pitchFamily="2" charset="-52"/>
              </a:rPr>
              <a:t>Білих – </a:t>
            </a:r>
            <a:r>
              <a:rPr lang="uk-UA" sz="2400" b="1" dirty="0" smtClean="0">
                <a:latin typeface="Miama Nueva" pitchFamily="2" charset="-52"/>
              </a:rPr>
              <a:t>2 д</a:t>
            </a:r>
            <a:r>
              <a:rPr lang="uk-UA" sz="2800" b="1" dirty="0">
                <a:latin typeface="Miama Nueva" pitchFamily="2" charset="-52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C675F-6069-4FBA-9AF1-C9017D55E364}"/>
              </a:ext>
            </a:extLst>
          </p:cNvPr>
          <p:cNvSpPr txBox="1"/>
          <p:nvPr/>
        </p:nvSpPr>
        <p:spPr>
          <a:xfrm>
            <a:off x="921981" y="4381845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Miama Nueva" pitchFamily="2" charset="-52"/>
              </a:rPr>
              <a:t>Чорних </a:t>
            </a:r>
            <a:r>
              <a:rPr lang="uk-UA" sz="2400" b="1" dirty="0">
                <a:latin typeface="Miama Nueva" pitchFamily="2" charset="-52"/>
              </a:rPr>
              <a:t>– </a:t>
            </a:r>
            <a:r>
              <a:rPr lang="uk-UA" sz="2400" b="1" dirty="0" smtClean="0">
                <a:latin typeface="Miama Nueva" pitchFamily="2" charset="-52"/>
              </a:rPr>
              <a:t>3 д</a:t>
            </a:r>
            <a:r>
              <a:rPr lang="uk-UA" sz="2400" b="1" dirty="0">
                <a:latin typeface="Miama Nueva" pitchFamily="2" charset="-52"/>
              </a:rPr>
              <a:t>.</a:t>
            </a:r>
          </a:p>
        </p:txBody>
      </p:sp>
      <p:grpSp>
        <p:nvGrpSpPr>
          <p:cNvPr id="10" name="Групувати 13">
            <a:extLst>
              <a:ext uri="{FF2B5EF4-FFF2-40B4-BE49-F238E27FC236}">
                <a16:creationId xmlns:a16="http://schemas.microsoft.com/office/drawing/2014/main" id="{BDAC99EC-B2E3-48C4-B4F7-380187108B7E}"/>
              </a:ext>
            </a:extLst>
          </p:cNvPr>
          <p:cNvGrpSpPr/>
          <p:nvPr/>
        </p:nvGrpSpPr>
        <p:grpSpPr>
          <a:xfrm>
            <a:off x="2950235" y="3916392"/>
            <a:ext cx="698739" cy="940282"/>
            <a:chOff x="2605087" y="3533149"/>
            <a:chExt cx="828675" cy="967893"/>
          </a:xfrm>
        </p:grpSpPr>
        <p:sp>
          <p:nvSpPr>
            <p:cNvPr id="11" name="Дуга 10">
              <a:extLst>
                <a:ext uri="{FF2B5EF4-FFF2-40B4-BE49-F238E27FC236}">
                  <a16:creationId xmlns:a16="http://schemas.microsoft.com/office/drawing/2014/main" id="{5F74E7D2-B751-43D1-99DA-F0A5CDEEF099}"/>
                </a:ext>
              </a:extLst>
            </p:cNvPr>
            <p:cNvSpPr/>
            <p:nvPr/>
          </p:nvSpPr>
          <p:spPr>
            <a:xfrm>
              <a:off x="2605087" y="3614057"/>
              <a:ext cx="828675" cy="828675"/>
            </a:xfrm>
            <a:prstGeom prst="arc">
              <a:avLst>
                <a:gd name="adj1" fmla="val 16200000"/>
                <a:gd name="adj2" fmla="val 49724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івнобедрений трикутник 11">
              <a:extLst>
                <a:ext uri="{FF2B5EF4-FFF2-40B4-BE49-F238E27FC236}">
                  <a16:creationId xmlns:a16="http://schemas.microsoft.com/office/drawing/2014/main" id="{576ACD07-7168-42E3-9FF8-9D8E6950DA95}"/>
                </a:ext>
              </a:extLst>
            </p:cNvPr>
            <p:cNvSpPr/>
            <p:nvPr/>
          </p:nvSpPr>
          <p:spPr>
            <a:xfrm rot="16200000">
              <a:off x="2883122" y="3543246"/>
              <a:ext cx="146399" cy="12620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82C49C6-4A4E-4C15-877F-D97FC017FC5C}"/>
                </a:ext>
              </a:extLst>
            </p:cNvPr>
            <p:cNvSpPr/>
            <p:nvPr/>
          </p:nvSpPr>
          <p:spPr>
            <a:xfrm rot="16200000">
              <a:off x="2946223" y="4364740"/>
              <a:ext cx="146399" cy="12620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2E30A52-5F87-4D58-A74E-2A8384107C01}"/>
              </a:ext>
            </a:extLst>
          </p:cNvPr>
          <p:cNvSpPr txBox="1"/>
          <p:nvPr/>
        </p:nvSpPr>
        <p:spPr>
          <a:xfrm>
            <a:off x="3561747" y="4145650"/>
            <a:ext cx="12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Miama Nueva" pitchFamily="2" charset="-52"/>
                <a:cs typeface="Arial" pitchFamily="34" charset="0"/>
              </a:rPr>
              <a:t>На ?</a:t>
            </a:r>
          </a:p>
        </p:txBody>
      </p:sp>
      <p:grpSp>
        <p:nvGrpSpPr>
          <p:cNvPr id="15" name="Групувати 22">
            <a:extLst>
              <a:ext uri="{FF2B5EF4-FFF2-40B4-BE49-F238E27FC236}">
                <a16:creationId xmlns:a16="http://schemas.microsoft.com/office/drawing/2014/main" id="{C0954BA6-221E-4B55-BFF2-34BFFBB5BF51}"/>
              </a:ext>
            </a:extLst>
          </p:cNvPr>
          <p:cNvGrpSpPr/>
          <p:nvPr/>
        </p:nvGrpSpPr>
        <p:grpSpPr>
          <a:xfrm>
            <a:off x="5030342" y="4147903"/>
            <a:ext cx="1206556" cy="79040"/>
            <a:chOff x="3020681" y="4993571"/>
            <a:chExt cx="3876591" cy="161018"/>
          </a:xfrm>
        </p:grpSpPr>
        <p:cxnSp>
          <p:nvCxnSpPr>
            <p:cNvPr id="16" name="Пряма сполучна лінія 23">
              <a:extLst>
                <a:ext uri="{FF2B5EF4-FFF2-40B4-BE49-F238E27FC236}">
                  <a16:creationId xmlns:a16="http://schemas.microsoft.com/office/drawing/2014/main" id="{A76942E3-4D82-45BB-AFFE-89394541FDDC}"/>
                </a:ext>
              </a:extLst>
            </p:cNvPr>
            <p:cNvCxnSpPr>
              <a:cxnSpLocks/>
            </p:cNvCxnSpPr>
            <p:nvPr/>
          </p:nvCxnSpPr>
          <p:spPr>
            <a:xfrm>
              <a:off x="3062337" y="5060381"/>
              <a:ext cx="3775546" cy="12327"/>
            </a:xfrm>
            <a:prstGeom prst="line">
              <a:avLst/>
            </a:prstGeom>
            <a:solidFill>
              <a:srgbClr val="2F3242"/>
            </a:solidFill>
            <a:ln w="762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45D0C942-4361-4749-B436-23ECC84813AB}"/>
                </a:ext>
              </a:extLst>
            </p:cNvPr>
            <p:cNvSpPr/>
            <p:nvPr/>
          </p:nvSpPr>
          <p:spPr>
            <a:xfrm>
              <a:off x="6754397" y="4993571"/>
              <a:ext cx="142875" cy="155276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0BF2EC2-F58D-44B7-B191-5301773BC200}"/>
                </a:ext>
              </a:extLst>
            </p:cNvPr>
            <p:cNvSpPr/>
            <p:nvPr/>
          </p:nvSpPr>
          <p:spPr>
            <a:xfrm>
              <a:off x="3020681" y="4999314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9" name="Групувати 22">
            <a:extLst>
              <a:ext uri="{FF2B5EF4-FFF2-40B4-BE49-F238E27FC236}">
                <a16:creationId xmlns:a16="http://schemas.microsoft.com/office/drawing/2014/main" id="{C0954BA6-221E-4B55-BFF2-34BFFBB5BF51}"/>
              </a:ext>
            </a:extLst>
          </p:cNvPr>
          <p:cNvGrpSpPr/>
          <p:nvPr/>
        </p:nvGrpSpPr>
        <p:grpSpPr>
          <a:xfrm>
            <a:off x="5064846" y="4760378"/>
            <a:ext cx="1793154" cy="45719"/>
            <a:chOff x="3020681" y="4993571"/>
            <a:chExt cx="3876591" cy="161018"/>
          </a:xfrm>
        </p:grpSpPr>
        <p:cxnSp>
          <p:nvCxnSpPr>
            <p:cNvPr id="20" name="Пряма сполучна лінія 23">
              <a:extLst>
                <a:ext uri="{FF2B5EF4-FFF2-40B4-BE49-F238E27FC236}">
                  <a16:creationId xmlns:a16="http://schemas.microsoft.com/office/drawing/2014/main" id="{A76942E3-4D82-45BB-AFFE-89394541FDDC}"/>
                </a:ext>
              </a:extLst>
            </p:cNvPr>
            <p:cNvCxnSpPr>
              <a:cxnSpLocks/>
            </p:cNvCxnSpPr>
            <p:nvPr/>
          </p:nvCxnSpPr>
          <p:spPr>
            <a:xfrm>
              <a:off x="3062337" y="5060381"/>
              <a:ext cx="3775546" cy="12327"/>
            </a:xfrm>
            <a:prstGeom prst="line">
              <a:avLst/>
            </a:prstGeom>
            <a:solidFill>
              <a:srgbClr val="2F3242"/>
            </a:solidFill>
            <a:ln w="762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45D0C942-4361-4749-B436-23ECC84813AB}"/>
                </a:ext>
              </a:extLst>
            </p:cNvPr>
            <p:cNvSpPr/>
            <p:nvPr/>
          </p:nvSpPr>
          <p:spPr>
            <a:xfrm>
              <a:off x="6754397" y="4993571"/>
              <a:ext cx="142875" cy="155276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0BF2EC2-F58D-44B7-B191-5301773BC200}"/>
                </a:ext>
              </a:extLst>
            </p:cNvPr>
            <p:cNvSpPr/>
            <p:nvPr/>
          </p:nvSpPr>
          <p:spPr>
            <a:xfrm>
              <a:off x="3020681" y="4999314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3" name="Дуга 22">
            <a:extLst>
              <a:ext uri="{FF2B5EF4-FFF2-40B4-BE49-F238E27FC236}">
                <a16:creationId xmlns:a16="http://schemas.microsoft.com/office/drawing/2014/main" id="{3AD76F31-893D-4AE4-B911-34619D1F3A25}"/>
              </a:ext>
            </a:extLst>
          </p:cNvPr>
          <p:cNvSpPr/>
          <p:nvPr/>
        </p:nvSpPr>
        <p:spPr>
          <a:xfrm>
            <a:off x="5089586" y="3956923"/>
            <a:ext cx="1147312" cy="295900"/>
          </a:xfrm>
          <a:prstGeom prst="arc">
            <a:avLst>
              <a:gd name="adj1" fmla="val 10836319"/>
              <a:gd name="adj2" fmla="val 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C2F5692-E885-4C9C-83EF-A9786D67D7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2920" y="3458040"/>
            <a:ext cx="527128" cy="541971"/>
          </a:xfrm>
          <a:prstGeom prst="rect">
            <a:avLst/>
          </a:prstGeom>
        </p:spPr>
      </p:pic>
      <p:sp>
        <p:nvSpPr>
          <p:cNvPr id="25" name="Дуга 24">
            <a:extLst>
              <a:ext uri="{FF2B5EF4-FFF2-40B4-BE49-F238E27FC236}">
                <a16:creationId xmlns:a16="http://schemas.microsoft.com/office/drawing/2014/main" id="{46D93D93-0B76-4420-A0D3-5D3B559BE875}"/>
              </a:ext>
            </a:extLst>
          </p:cNvPr>
          <p:cNvSpPr/>
          <p:nvPr/>
        </p:nvSpPr>
        <p:spPr>
          <a:xfrm flipV="1">
            <a:off x="5016874" y="4523564"/>
            <a:ext cx="1823873" cy="557393"/>
          </a:xfrm>
          <a:prstGeom prst="arc">
            <a:avLst>
              <a:gd name="adj1" fmla="val 10954566"/>
              <a:gd name="adj2" fmla="val 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A013627-A72A-451A-A064-11D0068177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4294" y="5049599"/>
            <a:ext cx="518122" cy="437279"/>
          </a:xfrm>
          <a:prstGeom prst="rect">
            <a:avLst/>
          </a:prstGeom>
        </p:spPr>
      </p:pic>
      <p:sp>
        <p:nvSpPr>
          <p:cNvPr id="27" name="Дуга 26">
            <a:extLst>
              <a:ext uri="{FF2B5EF4-FFF2-40B4-BE49-F238E27FC236}">
                <a16:creationId xmlns:a16="http://schemas.microsoft.com/office/drawing/2014/main" id="{567D05D5-7B4D-43F1-AC4F-5AB03FE76E2B}"/>
              </a:ext>
            </a:extLst>
          </p:cNvPr>
          <p:cNvSpPr/>
          <p:nvPr/>
        </p:nvSpPr>
        <p:spPr>
          <a:xfrm>
            <a:off x="6254152" y="4528868"/>
            <a:ext cx="577969" cy="396815"/>
          </a:xfrm>
          <a:prstGeom prst="arc">
            <a:avLst>
              <a:gd name="adj1" fmla="val 10753039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ABEFC-35C6-4618-9470-55CAA7E4870A}"/>
              </a:ext>
            </a:extLst>
          </p:cNvPr>
          <p:cNvSpPr txBox="1"/>
          <p:nvPr/>
        </p:nvSpPr>
        <p:spPr>
          <a:xfrm>
            <a:off x="6251876" y="4032270"/>
            <a:ext cx="75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i="1" dirty="0"/>
              <a:t>?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C2F5692-E885-4C9C-83EF-A9786D67D7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4180" y="3481044"/>
            <a:ext cx="527128" cy="54197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A013627-A72A-451A-A064-11D0068177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71162" y="3485342"/>
            <a:ext cx="518122" cy="43727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A013627-A72A-451A-A064-11D0068177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1139" y="4069063"/>
            <a:ext cx="518122" cy="43727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4A5A3EC-C3E3-4F25-8B50-683B9397BC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69423" y="4254706"/>
            <a:ext cx="367721" cy="14899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CC2F5692-E885-4C9C-83EF-A9786D67D7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5153" y="4090644"/>
            <a:ext cx="527128" cy="54197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049A8BC-B8E5-4210-A555-8013C17113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44627" y="4161951"/>
            <a:ext cx="377308" cy="28849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F7953AE-E754-4E8E-923B-0E221F56354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2924" y="4157932"/>
            <a:ext cx="555513" cy="352027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9953274" y="4106977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b="1" dirty="0" smtClean="0">
                <a:latin typeface="Miama Nueva" pitchFamily="2" charset="-52"/>
              </a:rPr>
              <a:t>(</a:t>
            </a:r>
            <a:r>
              <a:rPr lang="uk-UA" sz="2400" b="1" dirty="0" smtClean="0">
                <a:latin typeface="Miama Nueva" pitchFamily="2" charset="-52"/>
              </a:rPr>
              <a:t>д.</a:t>
            </a:r>
            <a:r>
              <a:rPr lang="uk-UA" sz="1600" b="1" dirty="0" smtClean="0">
                <a:latin typeface="Miama Nueva" pitchFamily="2" charset="-52"/>
              </a:rPr>
              <a:t>)</a:t>
            </a:r>
            <a:endParaRPr lang="uk-UA" sz="1600" b="1" dirty="0">
              <a:latin typeface="Miama Nueva" pitchFamily="2" charset="-52"/>
            </a:endParaRPr>
          </a:p>
        </p:txBody>
      </p:sp>
      <p:pic>
        <p:nvPicPr>
          <p:cNvPr id="38" name="Picture 2" descr="https://lh6.googleusercontent.com/w0z97uD4RGySMM2ge1BILvxeF6D10CXAjYuX2j8k1Buqy4IJbhGOdvA3vxi2GP7bekaXw_NpIJGwfodqy3XZAM62E6EHo6hJ0pyPDBO-ch6I8vjngsU3fKenz6YsTvmo19Jv9IWUEcsS2Wc3q1E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7899" y="4599260"/>
            <a:ext cx="1887166" cy="719567"/>
          </a:xfrm>
          <a:prstGeom prst="rect">
            <a:avLst/>
          </a:prstGeom>
          <a:noFill/>
        </p:spPr>
      </p:pic>
      <p:sp>
        <p:nvSpPr>
          <p:cNvPr id="39" name="Прямоугольник 38"/>
          <p:cNvSpPr/>
          <p:nvPr/>
        </p:nvSpPr>
        <p:spPr>
          <a:xfrm>
            <a:off x="8912454" y="4684946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latin typeface="Miama Nueva" pitchFamily="2" charset="-52"/>
              </a:rPr>
              <a:t>на 1 десяток.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23" grpId="0" animBg="1"/>
      <p:bldP spid="25" grpId="0" animBg="1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43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Попрацюй із математичними матеріалами.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¼Ð°ÑÐµÐ¼Ð°ÑÐ¸ÑÐµÑÐºÐ¸Ðµ Ð·Ð½Ð°ÐºÐ¸&quot;">
            <a:extLst>
              <a:ext uri="{FF2B5EF4-FFF2-40B4-BE49-F238E27FC236}">
                <a16:creationId xmlns:a16="http://schemas.microsoft.com/office/drawing/2014/main" id="{55A5BBD5-1588-476B-B52F-414033676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928" y="1308408"/>
            <a:ext cx="5423556" cy="519827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663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намистинок у дівчинки? Скільки намистинок у хлопчика? Чи можна стверджувати, що 1 одиниця й 1 десяток – це те ж саме? Чому?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F57559-84A7-4496-B4FD-4A2FE19F1D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6248" y="1600781"/>
            <a:ext cx="10161070" cy="451544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337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 кожному малюнку полічи яйця десятками. Визнач. Яких яєць більше – білих чи коричневих. Обведи більшу кількість лінією.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F5CF21-9DEC-49BE-AF79-43407B27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853" y="1789951"/>
            <a:ext cx="10892591" cy="331892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71714142-CCAE-42D1-9C08-4BD3FA6BBCDC}"/>
              </a:ext>
            </a:extLst>
          </p:cNvPr>
          <p:cNvSpPr/>
          <p:nvPr/>
        </p:nvSpPr>
        <p:spPr>
          <a:xfrm>
            <a:off x="3089709" y="1886552"/>
            <a:ext cx="1549668" cy="30993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B6B742EA-10A7-4BE0-9CA0-CE856FD568A5}"/>
              </a:ext>
            </a:extLst>
          </p:cNvPr>
          <p:cNvSpPr/>
          <p:nvPr/>
        </p:nvSpPr>
        <p:spPr>
          <a:xfrm>
            <a:off x="9288378" y="1899748"/>
            <a:ext cx="1549668" cy="30993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69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8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9738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З’ясуй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скільки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окремих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намистинок-одиниць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зліва</a:t>
            </a:r>
            <a:r>
              <a:rPr lang="ru-RU" sz="2000" b="1" dirty="0">
                <a:solidFill>
                  <a:schemeClr val="bg1"/>
                </a:solidFill>
              </a:rPr>
              <a:t>; справа. </a:t>
            </a:r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числа. </a:t>
            </a:r>
            <a:r>
              <a:rPr lang="ru-RU" sz="2000" b="1" dirty="0" err="1">
                <a:solidFill>
                  <a:schemeClr val="bg1"/>
                </a:solidFill>
              </a:rPr>
              <a:t>З’ясуй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скільки</a:t>
            </a:r>
            <a:r>
              <a:rPr lang="ru-RU" sz="2000" b="1" dirty="0">
                <a:solidFill>
                  <a:schemeClr val="bg1"/>
                </a:solidFill>
              </a:rPr>
              <a:t> низок-</a:t>
            </a:r>
            <a:r>
              <a:rPr lang="ru-RU" sz="2000" b="1" dirty="0" err="1">
                <a:solidFill>
                  <a:schemeClr val="bg1"/>
                </a:solidFill>
              </a:rPr>
              <a:t>десятків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зліва</a:t>
            </a:r>
            <a:r>
              <a:rPr lang="ru-RU" sz="2000" b="1" dirty="0">
                <a:solidFill>
                  <a:schemeClr val="bg1"/>
                </a:solidFill>
              </a:rPr>
              <a:t>; справа. </a:t>
            </a:r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числа.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D66039-DACC-4414-9A73-0CE4440524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255" y="1828800"/>
            <a:ext cx="11656193" cy="34486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0E090B-8894-4A92-A86D-6AC552943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1068" y="4103401"/>
            <a:ext cx="322056" cy="2857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33E910-0649-4CC4-9511-FD059CC2EC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1189" y="4645057"/>
            <a:ext cx="322056" cy="2857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484EC3-017D-4B34-AB80-6EBA1D5B64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20402" y="2699943"/>
            <a:ext cx="322056" cy="2857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4CD18F-34E1-4742-8274-4E19EC89CA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0523" y="3241599"/>
            <a:ext cx="322056" cy="2857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CCD045-3D61-4751-B11C-19862593AC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0523" y="4112742"/>
            <a:ext cx="322056" cy="2857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4B57DB-98FB-4328-8CD2-FB89564CAF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6839" y="4654398"/>
            <a:ext cx="322056" cy="2857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0D1156-621E-4A8A-AC8E-0D5353B5DB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4723" y="2699943"/>
            <a:ext cx="322056" cy="2857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53D0927-CC03-450E-AE95-4AADA26B3D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41039" y="3241599"/>
            <a:ext cx="322056" cy="28572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9F4CA39-0988-43E9-B88F-D97E6D20C1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2727" y="4103401"/>
            <a:ext cx="322056" cy="2857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E6B4272-5219-4B59-BA63-9E46C33B74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2848" y="4645057"/>
            <a:ext cx="322056" cy="285720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AC655535-CF8C-4AB3-BDD7-D053EBEF6D1E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Попрацюй з намистинками (кружками).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F351F0-6212-4AD8-943D-F4773773A9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74" y="1833562"/>
            <a:ext cx="11630025" cy="37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6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3419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Спочатку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знайди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значення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виразу</a:t>
            </a:r>
            <a:r>
              <a:rPr lang="ru-RU" sz="2000" b="1" dirty="0">
                <a:solidFill>
                  <a:schemeClr val="bg1"/>
                </a:solidFill>
              </a:rPr>
              <a:t> в </a:t>
            </a:r>
            <a:r>
              <a:rPr lang="ru-RU" sz="2000" b="1" dirty="0" err="1">
                <a:solidFill>
                  <a:schemeClr val="bg1"/>
                </a:solidFill>
              </a:rPr>
              <a:t>першому</a:t>
            </a:r>
            <a:r>
              <a:rPr lang="ru-RU" sz="2000" b="1" dirty="0">
                <a:solidFill>
                  <a:schemeClr val="bg1"/>
                </a:solidFill>
              </a:rPr>
              <a:t> рядку </a:t>
            </a:r>
            <a:r>
              <a:rPr lang="ru-RU" sz="2000" b="1" dirty="0" err="1">
                <a:solidFill>
                  <a:schemeClr val="bg1"/>
                </a:solidFill>
              </a:rPr>
              <a:t>стовпчика</a:t>
            </a:r>
            <a:r>
              <a:rPr lang="ru-RU" sz="2000" b="1" dirty="0">
                <a:solidFill>
                  <a:schemeClr val="bg1"/>
                </a:solidFill>
              </a:rPr>
              <a:t>, а </a:t>
            </a:r>
            <a:r>
              <a:rPr lang="ru-RU" sz="2000" b="1" dirty="0" err="1">
                <a:solidFill>
                  <a:schemeClr val="bg1"/>
                </a:solidFill>
              </a:rPr>
              <a:t>потім</a:t>
            </a:r>
            <a:r>
              <a:rPr lang="ru-RU" sz="2000" b="1" dirty="0">
                <a:solidFill>
                  <a:schemeClr val="bg1"/>
                </a:solidFill>
              </a:rPr>
              <a:t> — у другому. У </a:t>
            </a:r>
            <a:r>
              <a:rPr lang="ru-RU" sz="2000" b="1" dirty="0" err="1">
                <a:solidFill>
                  <a:schemeClr val="bg1"/>
                </a:solidFill>
              </a:rPr>
              <a:t>чому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підказка</a:t>
            </a:r>
            <a:r>
              <a:rPr lang="ru-R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B9060B57-DD9C-4864-AF6A-9B82FEE1A622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29EA2B3-D233-42A4-A9FA-5CA5AA4FB5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0175" y="1771613"/>
            <a:ext cx="7283450" cy="18576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2C6DFC-45C3-4444-83A6-7E6C8458D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0175" y="3948980"/>
            <a:ext cx="7283450" cy="185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15.04.2022</a:t>
            </a:fld>
            <a:endParaRPr lang="ru-RU" dirty="0"/>
          </a:p>
        </p:txBody>
      </p:sp>
      <p:pic>
        <p:nvPicPr>
          <p:cNvPr id="1026" name="Picture 2" descr="C:\Users\I\Downloads\изображение_viber_2022-04-15_08-48-00-83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8489" y="1278117"/>
            <a:ext cx="10165029" cy="47172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Завдання №1.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2D54BC-3276-4F03-B7F9-58056C44E7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7811" y="5333615"/>
            <a:ext cx="669507" cy="4242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BE5305-5DE0-49D5-94DC-B7F92E7EC5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0514" y="5254999"/>
            <a:ext cx="505865" cy="4269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6A1DB1-D4B8-41B1-9958-CB7B33914F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1940" y="5274521"/>
            <a:ext cx="669507" cy="4242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AB7961-2837-4805-839B-717ED36AFB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52"/>
          <a:stretch/>
        </p:blipFill>
        <p:spPr>
          <a:xfrm>
            <a:off x="8957423" y="5158412"/>
            <a:ext cx="548278" cy="573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251</Words>
  <Application>Microsoft Office PowerPoint</Application>
  <PresentationFormat>Широкоэкранный</PresentationFormat>
  <Paragraphs>74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Miama Nueva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89</cp:revision>
  <dcterms:created xsi:type="dcterms:W3CDTF">2018-01-05T16:38:53Z</dcterms:created>
  <dcterms:modified xsi:type="dcterms:W3CDTF">2022-04-15T08:29:50Z</dcterms:modified>
</cp:coreProperties>
</file>