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307" r:id="rId2"/>
    <p:sldId id="276" r:id="rId3"/>
    <p:sldId id="280" r:id="rId4"/>
    <p:sldId id="314" r:id="rId5"/>
    <p:sldId id="315" r:id="rId6"/>
    <p:sldId id="302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33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Без стилю та сітки таблиці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B8A94-BA5C-41E0-ABD7-8913A54232E9}" type="datetimeFigureOut">
              <a:rPr lang="uk-UA" smtClean="0"/>
              <a:pPr/>
              <a:t>08.11.2021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EB1E2-0D66-4C4D-9D53-DEC4A0A6658C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561637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0566-4D52-4C73-B809-6CB0C8CB5C20}" type="datetimeFigureOut">
              <a:rPr lang="uk-UA" smtClean="0"/>
              <a:pPr/>
              <a:t>08.11.2021</a:t>
            </a:fld>
            <a:endParaRPr lang="uk-UA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9F01-1C73-4816-A13F-1E81B2C30B9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ransition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0566-4D52-4C73-B809-6CB0C8CB5C20}" type="datetimeFigureOut">
              <a:rPr lang="uk-UA" smtClean="0"/>
              <a:pPr/>
              <a:t>08.11.2021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9F01-1C73-4816-A13F-1E81B2C30B9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ransition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0566-4D52-4C73-B809-6CB0C8CB5C20}" type="datetimeFigureOut">
              <a:rPr lang="uk-UA" smtClean="0"/>
              <a:pPr/>
              <a:t>08.11.2021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9F01-1C73-4816-A13F-1E81B2C30B9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0566-4D52-4C73-B809-6CB0C8CB5C20}" type="datetimeFigureOut">
              <a:rPr lang="uk-UA" smtClean="0"/>
              <a:pPr/>
              <a:t>08.11.2021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9F01-1C73-4816-A13F-1E81B2C30B9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0566-4D52-4C73-B809-6CB0C8CB5C20}" type="datetimeFigureOut">
              <a:rPr lang="uk-UA" smtClean="0"/>
              <a:pPr/>
              <a:t>08.11.2021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9F01-1C73-4816-A13F-1E81B2C30B9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ransition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0566-4D52-4C73-B809-6CB0C8CB5C20}" type="datetimeFigureOut">
              <a:rPr lang="uk-UA" smtClean="0"/>
              <a:pPr/>
              <a:t>08.11.2021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9F01-1C73-4816-A13F-1E81B2C30B9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ransition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0566-4D52-4C73-B809-6CB0C8CB5C20}" type="datetimeFigureOut">
              <a:rPr lang="uk-UA" smtClean="0"/>
              <a:pPr/>
              <a:t>08.11.2021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9F01-1C73-4816-A13F-1E81B2C30B9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ransition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0566-4D52-4C73-B809-6CB0C8CB5C20}" type="datetimeFigureOut">
              <a:rPr lang="uk-UA" smtClean="0"/>
              <a:pPr/>
              <a:t>08.11.2021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9F01-1C73-4816-A13F-1E81B2C30B9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ransition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0566-4D52-4C73-B809-6CB0C8CB5C20}" type="datetimeFigureOut">
              <a:rPr lang="uk-UA" smtClean="0"/>
              <a:pPr/>
              <a:t>08.11.2021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9F01-1C73-4816-A13F-1E81B2C30B9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ransition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0566-4D52-4C73-B809-6CB0C8CB5C20}" type="datetimeFigureOut">
              <a:rPr lang="uk-UA" smtClean="0"/>
              <a:pPr/>
              <a:t>08.11.2021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9F01-1C73-4816-A13F-1E81B2C30B9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ransition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0566-4D52-4C73-B809-6CB0C8CB5C20}" type="datetimeFigureOut">
              <a:rPr lang="uk-UA" smtClean="0"/>
              <a:pPr/>
              <a:t>08.11.2021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7D39F01-1C73-4816-A13F-1E81B2C30B9B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D6D0566-4D52-4C73-B809-6CB0C8CB5C20}" type="datetimeFigureOut">
              <a:rPr lang="uk-UA" smtClean="0"/>
              <a:pPr/>
              <a:t>08.11.2021</a:t>
            </a:fld>
            <a:endParaRPr lang="uk-UA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7D39F01-1C73-4816-A13F-1E81B2C30B9B}" type="slidenum">
              <a:rPr lang="uk-UA" smtClean="0"/>
              <a:pPr/>
              <a:t>‹#›</a:t>
            </a:fld>
            <a:endParaRPr lang="uk-UA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wedge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7504"/>
            <a:ext cx="9144000" cy="7965504"/>
          </a:xfrm>
        </p:spPr>
      </p:pic>
    </p:spTree>
    <p:extLst>
      <p:ext uri="{BB962C8B-B14F-4D97-AF65-F5344CB8AC3E}">
        <p14:creationId xmlns="" xmlns:p14="http://schemas.microsoft.com/office/powerpoint/2010/main" val="3902682952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36083863"/>
              </p:ext>
            </p:extLst>
          </p:nvPr>
        </p:nvGraphicFramePr>
        <p:xfrm>
          <a:off x="677863" y="693738"/>
          <a:ext cx="7940675" cy="5842000"/>
        </p:xfrm>
        <a:graphic>
          <a:graphicData uri="http://schemas.openxmlformats.org/presentationml/2006/ole">
            <p:oleObj spid="_x0000_s35019" name="Документ" r:id="rId3" imgW="8253480" imgH="6083709" progId="Word.Document.12">
              <p:embed/>
            </p:oleObj>
          </a:graphicData>
        </a:graphic>
      </p:graphicFrame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srgbClr val="04617B"/>
                </a:solidFill>
              </a:rPr>
              <a:t>  F</a:t>
            </a:r>
            <a:r>
              <a:rPr lang="uk-UA" sz="3200" dirty="0" smtClean="0">
                <a:solidFill>
                  <a:srgbClr val="04617B"/>
                </a:solidFill>
              </a:rPr>
              <a:t>і</a:t>
            </a:r>
            <a:r>
              <a:rPr lang="en-US" sz="3200" dirty="0" err="1" smtClean="0">
                <a:solidFill>
                  <a:srgbClr val="04617B"/>
                </a:solidFill>
              </a:rPr>
              <a:t>nd</a:t>
            </a:r>
            <a:r>
              <a:rPr lang="uk-UA" sz="3200" dirty="0" smtClean="0">
                <a:solidFill>
                  <a:srgbClr val="04617B"/>
                </a:solidFill>
              </a:rPr>
              <a:t>  </a:t>
            </a:r>
            <a:r>
              <a:rPr lang="en-US" sz="3200" dirty="0" smtClean="0">
                <a:solidFill>
                  <a:srgbClr val="04617B"/>
                </a:solidFill>
              </a:rPr>
              <a:t>the  </a:t>
            </a:r>
            <a:r>
              <a:rPr lang="en-US" sz="3200" dirty="0">
                <a:solidFill>
                  <a:srgbClr val="04617B"/>
                </a:solidFill>
              </a:rPr>
              <a:t>words  of  the  topic:</a:t>
            </a:r>
            <a:br>
              <a:rPr lang="en-US" sz="3200" dirty="0">
                <a:solidFill>
                  <a:srgbClr val="04617B"/>
                </a:solidFill>
              </a:rPr>
            </a:br>
            <a:r>
              <a:rPr lang="en-US" sz="3200" dirty="0" smtClean="0">
                <a:solidFill>
                  <a:srgbClr val="04617B"/>
                </a:solidFill>
              </a:rPr>
              <a:t>“</a:t>
            </a:r>
            <a:r>
              <a:rPr lang="en-US" sz="3200" dirty="0" err="1" smtClean="0">
                <a:solidFill>
                  <a:srgbClr val="04617B"/>
                </a:solidFill>
              </a:rPr>
              <a:t>Hobb</a:t>
            </a:r>
            <a:r>
              <a:rPr lang="uk-UA" sz="3200" dirty="0" smtClean="0">
                <a:solidFill>
                  <a:srgbClr val="04617B"/>
                </a:solidFill>
              </a:rPr>
              <a:t>і</a:t>
            </a:r>
            <a:r>
              <a:rPr lang="en-US" sz="3200" dirty="0" err="1" smtClean="0">
                <a:solidFill>
                  <a:srgbClr val="04617B"/>
                </a:solidFill>
              </a:rPr>
              <a:t>es</a:t>
            </a:r>
            <a:r>
              <a:rPr lang="en-US" sz="3200" dirty="0" smtClean="0">
                <a:solidFill>
                  <a:srgbClr val="04617B"/>
                </a:solidFill>
              </a:rPr>
              <a:t>  and  </a:t>
            </a:r>
            <a:r>
              <a:rPr lang="uk-UA" sz="3200" dirty="0" smtClean="0">
                <a:solidFill>
                  <a:srgbClr val="04617B"/>
                </a:solidFill>
              </a:rPr>
              <a:t>і</a:t>
            </a:r>
            <a:r>
              <a:rPr lang="en-US" sz="3200" dirty="0" err="1" smtClean="0">
                <a:solidFill>
                  <a:srgbClr val="04617B"/>
                </a:solidFill>
              </a:rPr>
              <a:t>nterests</a:t>
            </a:r>
            <a:r>
              <a:rPr lang="en-US" sz="3200" dirty="0" smtClean="0">
                <a:solidFill>
                  <a:srgbClr val="04617B"/>
                </a:solidFill>
              </a:rPr>
              <a:t>”</a:t>
            </a:r>
            <a:endParaRPr lang="uk-UA" dirty="0"/>
          </a:p>
        </p:txBody>
      </p:sp>
      <p:graphicFrame>
        <p:nvGraphicFramePr>
          <p:cNvPr id="7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506158504"/>
              </p:ext>
            </p:extLst>
          </p:nvPr>
        </p:nvGraphicFramePr>
        <p:xfrm>
          <a:off x="1187624" y="1690072"/>
          <a:ext cx="7200800" cy="49072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900100"/>
                <a:gridCol w="900100"/>
                <a:gridCol w="900100"/>
                <a:gridCol w="900100"/>
                <a:gridCol w="900100"/>
                <a:gridCol w="900100"/>
                <a:gridCol w="900100"/>
                <a:gridCol w="900100"/>
              </a:tblGrid>
              <a:tr h="4176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onstantia" panose="02030602050306030303" pitchFamily="18" charset="0"/>
                          <a:ea typeface="Calibri"/>
                          <a:cs typeface="Times New Roman"/>
                        </a:rPr>
                        <a:t>a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onstantia" panose="02030602050306030303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o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b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l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onstantia" panose="02030602050306030303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onstantia" panose="02030602050306030303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g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w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e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n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x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n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q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k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r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v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e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w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e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r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w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r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onstantia" panose="02030602050306030303" pitchFamily="18" charset="0"/>
                          <a:ea typeface="Calibri"/>
                          <a:cs typeface="Times New Roman"/>
                        </a:rPr>
                        <a:t>і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onstantia" panose="02030602050306030303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s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і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l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i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f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p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q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z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h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i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e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r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t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i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l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і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t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e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uk-UA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96250982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36083863"/>
              </p:ext>
            </p:extLst>
          </p:nvPr>
        </p:nvGraphicFramePr>
        <p:xfrm>
          <a:off x="677863" y="762000"/>
          <a:ext cx="7635875" cy="5791200"/>
        </p:xfrm>
        <a:graphic>
          <a:graphicData uri="http://schemas.openxmlformats.org/presentationml/2006/ole">
            <p:oleObj spid="_x0000_s62466" name="Документ" r:id="rId3" imgW="7972328" imgH="6048437" progId="Word.Document.12">
              <p:embed/>
            </p:oleObj>
          </a:graphicData>
        </a:graphic>
      </p:graphicFrame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80120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dirty="0" smtClean="0"/>
              <a:t/>
            </a:r>
            <a:br>
              <a:rPr lang="uk-UA" b="1" dirty="0" smtClean="0"/>
            </a:br>
            <a:r>
              <a:rPr lang="uk-UA" b="1" dirty="0" smtClean="0"/>
              <a:t/>
            </a:r>
            <a:br>
              <a:rPr lang="uk-UA" b="1" dirty="0" smtClean="0"/>
            </a:br>
            <a:r>
              <a:rPr lang="uk-UA" b="1" dirty="0" smtClean="0"/>
              <a:t/>
            </a:r>
            <a:br>
              <a:rPr lang="uk-UA" b="1" dirty="0" smtClean="0"/>
            </a:br>
            <a:r>
              <a:rPr lang="uk-UA" b="1" dirty="0" smtClean="0"/>
              <a:t/>
            </a:r>
            <a:br>
              <a:rPr lang="uk-UA" b="1" dirty="0" smtClean="0"/>
            </a:br>
            <a:r>
              <a:rPr lang="uk-UA" b="1" dirty="0" smtClean="0"/>
              <a:t/>
            </a:r>
            <a:br>
              <a:rPr lang="uk-UA" b="1" dirty="0" smtClean="0"/>
            </a:br>
            <a:r>
              <a:rPr lang="uk-UA" b="1" dirty="0" smtClean="0"/>
              <a:t/>
            </a:r>
            <a:br>
              <a:rPr lang="uk-UA" b="1" dirty="0" smtClean="0"/>
            </a:br>
            <a:r>
              <a:rPr lang="uk-UA" b="1" dirty="0" smtClean="0"/>
              <a:t/>
            </a:r>
            <a:br>
              <a:rPr lang="uk-UA" b="1" dirty="0" smtClean="0"/>
            </a:br>
            <a:r>
              <a:rPr lang="en-US" b="1" dirty="0" smtClean="0"/>
              <a:t>Grammar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55840"/>
          </a:xfrm>
        </p:spPr>
        <p:txBody>
          <a:bodyPr/>
          <a:lstStyle/>
          <a:p>
            <a:r>
              <a:rPr lang="uk-UA" sz="3200" dirty="0" smtClean="0"/>
              <a:t>Ви вже знаєте, що англійське слово</a:t>
            </a:r>
            <a:r>
              <a:rPr lang="uk-UA" sz="3200" b="1" dirty="0" smtClean="0"/>
              <a:t> «</a:t>
            </a:r>
            <a:r>
              <a:rPr lang="en-US" sz="3200" b="1" dirty="0" smtClean="0"/>
              <a:t>play</a:t>
            </a:r>
            <a:r>
              <a:rPr lang="uk-UA" sz="3200" b="1" dirty="0" smtClean="0"/>
              <a:t>» </a:t>
            </a:r>
            <a:r>
              <a:rPr lang="uk-UA" sz="3200" dirty="0" smtClean="0"/>
              <a:t>перекладається</a:t>
            </a:r>
            <a:r>
              <a:rPr lang="uk-UA" sz="3200" b="1" dirty="0" smtClean="0"/>
              <a:t> «грати». Запам’ятайте: </a:t>
            </a:r>
            <a:r>
              <a:rPr lang="uk-UA" sz="3200" dirty="0" smtClean="0"/>
              <a:t>якщо мова йде про спорт, ми говоримо</a:t>
            </a:r>
            <a:r>
              <a:rPr lang="uk-UA" sz="3200" b="1" dirty="0" smtClean="0"/>
              <a:t> </a:t>
            </a:r>
            <a:r>
              <a:rPr lang="en-US" sz="3200" b="1" dirty="0" smtClean="0"/>
              <a:t>play tennis</a:t>
            </a:r>
            <a:r>
              <a:rPr lang="uk-UA" sz="3200" b="1" dirty="0" smtClean="0"/>
              <a:t>, </a:t>
            </a:r>
            <a:r>
              <a:rPr lang="en-US" sz="3200" b="1" dirty="0" smtClean="0"/>
              <a:t>play football</a:t>
            </a:r>
            <a:r>
              <a:rPr lang="uk-UA" sz="3200" b="1" dirty="0" smtClean="0"/>
              <a:t>.</a:t>
            </a:r>
          </a:p>
          <a:p>
            <a:pPr>
              <a:buNone/>
            </a:pPr>
            <a:endParaRPr lang="ru-RU" sz="3200" dirty="0" smtClean="0"/>
          </a:p>
          <a:p>
            <a:r>
              <a:rPr lang="uk-UA" sz="3200" dirty="0" smtClean="0"/>
              <a:t>Але, якщо мова йде про гру на музичних інструментах, то вживаємо артикль </a:t>
            </a:r>
            <a:r>
              <a:rPr lang="en-US" sz="3200" b="1" dirty="0" smtClean="0"/>
              <a:t>the</a:t>
            </a:r>
            <a:r>
              <a:rPr lang="uk-UA" sz="3200" dirty="0" smtClean="0"/>
              <a:t>, наприклад: </a:t>
            </a:r>
            <a:r>
              <a:rPr lang="en-US" sz="3200" b="1" dirty="0" smtClean="0"/>
              <a:t>play the piano</a:t>
            </a:r>
            <a:r>
              <a:rPr lang="uk-UA" sz="3200" b="1" dirty="0" smtClean="0"/>
              <a:t>, </a:t>
            </a:r>
            <a:r>
              <a:rPr lang="en-US" sz="3200" b="1" dirty="0" smtClean="0"/>
              <a:t>play the guitar</a:t>
            </a:r>
            <a:r>
              <a:rPr lang="uk-UA" sz="3200" b="1" dirty="0" smtClean="0"/>
              <a:t>.</a:t>
            </a:r>
            <a:endParaRPr lang="ru-RU" sz="3200" dirty="0" smtClean="0"/>
          </a:p>
          <a:p>
            <a:endParaRPr lang="ru-RU" dirty="0"/>
          </a:p>
        </p:txBody>
      </p:sp>
    </p:spTree>
  </p:cSld>
  <p:clrMapOvr>
    <a:masterClrMapping/>
  </p:clrMapOvr>
  <p:transition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54392"/>
          </a:xfrm>
        </p:spPr>
        <p:txBody>
          <a:bodyPr>
            <a:noAutofit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Homework  for  the  next  lesson:</a:t>
            </a:r>
            <a:br>
              <a:rPr lang="en-US" sz="4000" dirty="0" smtClean="0"/>
            </a:br>
            <a:endParaRPr lang="uk-UA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Exerc</a:t>
            </a:r>
            <a:r>
              <a:rPr lang="uk-UA" sz="2800" dirty="0" smtClean="0"/>
              <a:t>і</a:t>
            </a:r>
            <a:r>
              <a:rPr lang="en-US" sz="2800" dirty="0" smtClean="0"/>
              <a:t>se  </a:t>
            </a:r>
            <a:r>
              <a:rPr lang="uk-UA" sz="2800" dirty="0" smtClean="0"/>
              <a:t>2, 4</a:t>
            </a:r>
            <a:r>
              <a:rPr lang="uk-UA" sz="2800" dirty="0" smtClean="0"/>
              <a:t> </a:t>
            </a:r>
            <a:r>
              <a:rPr lang="en-US" sz="2800" dirty="0" smtClean="0"/>
              <a:t> </a:t>
            </a:r>
            <a:r>
              <a:rPr lang="en-US" sz="2800" dirty="0" smtClean="0"/>
              <a:t>page  </a:t>
            </a:r>
            <a:r>
              <a:rPr lang="uk-UA" sz="2800" dirty="0" smtClean="0"/>
              <a:t>57 (59)</a:t>
            </a:r>
            <a:r>
              <a:rPr lang="en-US" sz="2800" dirty="0" smtClean="0"/>
              <a:t>. </a:t>
            </a:r>
            <a:r>
              <a:rPr lang="uk-UA" sz="2800" dirty="0" smtClean="0"/>
              <a:t>Вивчити слова.</a:t>
            </a:r>
            <a:endParaRPr lang="uk-UA" sz="2800" dirty="0"/>
          </a:p>
        </p:txBody>
      </p:sp>
      <p:pic>
        <p:nvPicPr>
          <p:cNvPr id="39939" name="Picture 3" descr="C:\Users\Ігор\AppData\Local\Microsoft\Windows\INetCache\IE\N88G0X2P\Homework-wordcloud-shutterstock_71497285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935224"/>
            <a:ext cx="4320480" cy="28700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927776194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3435</TotalTime>
  <Words>162</Words>
  <Application>Microsoft Office PowerPoint</Application>
  <PresentationFormat>Экран (4:3)</PresentationFormat>
  <Paragraphs>87</Paragraphs>
  <Slides>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Поток</vt:lpstr>
      <vt:lpstr>Документ</vt:lpstr>
      <vt:lpstr>Слайд 1</vt:lpstr>
      <vt:lpstr>Слайд 2</vt:lpstr>
      <vt:lpstr>  Fіnd  the  words  of  the  topic: “Hobbіes  and  іnterests”</vt:lpstr>
      <vt:lpstr>Слайд 4</vt:lpstr>
      <vt:lpstr>       Grammar </vt:lpstr>
      <vt:lpstr>   Homework  for  the  next  lesson: </vt:lpstr>
    </vt:vector>
  </TitlesOfParts>
  <Company>MultiDVD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адмін</dc:creator>
  <cp:lastModifiedBy>Школа</cp:lastModifiedBy>
  <cp:revision>236</cp:revision>
  <dcterms:created xsi:type="dcterms:W3CDTF">2014-03-08T10:57:49Z</dcterms:created>
  <dcterms:modified xsi:type="dcterms:W3CDTF">2021-11-08T09:06:32Z</dcterms:modified>
</cp:coreProperties>
</file>