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60" r:id="rId3"/>
    <p:sldId id="361" r:id="rId4"/>
    <p:sldId id="365" r:id="rId5"/>
    <p:sldId id="353" r:id="rId6"/>
    <p:sldId id="372" r:id="rId7"/>
    <p:sldId id="367" r:id="rId8"/>
    <p:sldId id="375" r:id="rId9"/>
    <p:sldId id="377" r:id="rId10"/>
    <p:sldId id="341" r:id="rId11"/>
    <p:sldId id="378" r:id="rId12"/>
    <p:sldId id="30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1694E9"/>
    <a:srgbClr val="295FFF"/>
    <a:srgbClr val="FFFF00"/>
    <a:srgbClr val="709E32"/>
    <a:srgbClr val="FFB441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01" autoAdjust="0"/>
    <p:restoredTop sz="94660"/>
  </p:normalViewPr>
  <p:slideViewPr>
    <p:cSldViewPr snapToGrid="0">
      <p:cViewPr varScale="1">
        <p:scale>
          <a:sx n="45" d="100"/>
          <a:sy n="45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28.01.2022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1468" y="4982293"/>
            <a:ext cx="88594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Досліджуємо текст. Оксана Кротюк «Шкідлива звичка»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009014" y="182055"/>
            <a:ext cx="856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Світ дитинства у творах українських письменників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Картинки по запросу &quot;мальчик и дедушка клипарт&quot;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2927" r="30396" b="11681"/>
          <a:stretch/>
        </p:blipFill>
        <p:spPr bwMode="auto">
          <a:xfrm>
            <a:off x="7715249" y="952500"/>
            <a:ext cx="4073289" cy="372224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70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 </a:t>
            </a:r>
            <a:r>
              <a:rPr lang="uk-UA" sz="2000" b="1" dirty="0">
                <a:solidFill>
                  <a:schemeClr val="bg1"/>
                </a:solidFill>
              </a:rPr>
              <a:t>за змістом тексту з елементами вибіркового читання.</a:t>
            </a: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2709925" y="1414793"/>
            <a:ext cx="8788391" cy="4982699"/>
          </a:xfrm>
          <a:prstGeom prst="roundRect">
            <a:avLst/>
          </a:prstGeom>
          <a:solidFill>
            <a:srgbClr val="1694E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979" y="1705539"/>
            <a:ext cx="8427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Хто є дійовими особами оповідання?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Де відбувалися описувані події?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Про що розмовляли дідусі?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 поводився Мишко? Як спочатку він діяв?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Що означає вислів </a:t>
            </a:r>
            <a:r>
              <a:rPr lang="uk-UA" sz="2800" b="1" dirty="0">
                <a:solidFill>
                  <a:srgbClr val="FFFF00"/>
                </a:solidFill>
              </a:rPr>
              <a:t>«безцеремонно встрявати в розмову»</a:t>
            </a:r>
            <a:r>
              <a:rPr lang="uk-UA" sz="2800" b="1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 намагався привернути до себе увагу, коли звичайний спосіб не подіяв?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Прочитайте виділені речення. Як змінювалась гучність голосу хлопця?</a:t>
            </a:r>
          </a:p>
        </p:txBody>
      </p:sp>
      <p:pic>
        <p:nvPicPr>
          <p:cNvPr id="6162" name="Picture 18" descr="ÐÐ°ÑÑÐ¸Ð½ÐºÐ¸ Ð¿Ð¾ Ð·Ð°Ð¿ÑÐ¾ÑÑ ÐºÐ»Ð¸Ð¿Ð°ÑÑ Ð²ÐµÑÑÐ»ÑÐ¹ Ð²Ð¾Ð¿ÑÐ¾ÑÐ¸ÑÐµÐ»ÑÐ½ÑÐ¹ Ð·Ð½Ð°Ðº Ð·ÐµÐ»ÑÐ½ÑÐ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25" b="9362"/>
          <a:stretch/>
        </p:blipFill>
        <p:spPr bwMode="auto">
          <a:xfrm rot="1638665">
            <a:off x="-30476" y="1495082"/>
            <a:ext cx="2690237" cy="20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70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 </a:t>
            </a:r>
            <a:r>
              <a:rPr lang="uk-UA" sz="2000" b="1" dirty="0">
                <a:solidFill>
                  <a:schemeClr val="bg1"/>
                </a:solidFill>
              </a:rPr>
              <a:t>за змістом тексту з елементами вибіркового читання.</a:t>
            </a: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2709925" y="1414793"/>
            <a:ext cx="8788391" cy="4982699"/>
          </a:xfrm>
          <a:prstGeom prst="roundRect">
            <a:avLst/>
          </a:prstGeom>
          <a:solidFill>
            <a:srgbClr val="1694E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0207" y="1788757"/>
            <a:ext cx="8427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 дідусі показали, що не збираються заохочувати звичку встрявати в розмови дорослих?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Які порівняння засвідчують розгубленість Мишка? Прочитайте.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 ви розумієте порівняння </a:t>
            </a:r>
            <a:r>
              <a:rPr lang="uk-UA" sz="2800" b="1" dirty="0">
                <a:solidFill>
                  <a:srgbClr val="FFFF00"/>
                </a:solidFill>
              </a:rPr>
              <a:t>«очі, наче блюдця», «рот, подібний до бублика»?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Прочитайте речення, з якого стає зрозумілим, що Мишко зрозумів недоречність своєї поведінки.</a:t>
            </a:r>
          </a:p>
        </p:txBody>
      </p:sp>
      <p:pic>
        <p:nvPicPr>
          <p:cNvPr id="6162" name="Picture 18" descr="ÐÐ°ÑÑÐ¸Ð½ÐºÐ¸ Ð¿Ð¾ Ð·Ð°Ð¿ÑÐ¾ÑÑ ÐºÐ»Ð¸Ð¿Ð°ÑÑ Ð²ÐµÑÑÐ»ÑÐ¹ Ð²Ð¾Ð¿ÑÐ¾ÑÐ¸ÑÐµÐ»ÑÐ½ÑÐ¹ Ð·Ð½Ð°Ðº Ð·ÐµÐ»ÑÐ½ÑÐ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25" b="9362"/>
          <a:stretch/>
        </p:blipFill>
        <p:spPr bwMode="auto">
          <a:xfrm rot="1638665">
            <a:off x="-30476" y="1495082"/>
            <a:ext cx="2690237" cy="20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679387" y="1898510"/>
            <a:ext cx="4571353" cy="369309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3664" y="2272474"/>
            <a:ext cx="4130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FFFF00"/>
                </a:solidFill>
              </a:rPr>
              <a:t>Читати оповідання, вміти стисло його переказувати. </a:t>
            </a:r>
          </a:p>
        </p:txBody>
      </p:sp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0756"/>
          <a:stretch/>
        </p:blipFill>
        <p:spPr bwMode="auto">
          <a:xfrm>
            <a:off x="5960602" y="1586347"/>
            <a:ext cx="5531062" cy="43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на постановку дихання та розвиток артикуляції.</a:t>
            </a:r>
          </a:p>
        </p:txBody>
      </p:sp>
      <p:pic>
        <p:nvPicPr>
          <p:cNvPr id="8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7" y="1524609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ьная выноска 5"/>
          <p:cNvSpPr/>
          <p:nvPr/>
        </p:nvSpPr>
        <p:spPr>
          <a:xfrm>
            <a:off x="4412580" y="1403606"/>
            <a:ext cx="7024244" cy="2213051"/>
          </a:xfrm>
          <a:prstGeom prst="wedgeEllipseCallout">
            <a:avLst>
              <a:gd name="adj1" fmla="val -71224"/>
              <a:gd name="adj2" fmla="val 37847"/>
            </a:avLst>
          </a:prstGeom>
          <a:solidFill>
            <a:srgbClr val="169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rgbClr val="FFFF00"/>
                </a:solidFill>
              </a:rPr>
              <a:t>- Швидко і глибоко вдихніть носом повітря, спокійно видихаючи ротом, </a:t>
            </a:r>
            <a:r>
              <a:rPr lang="uk-UA" sz="2800" b="1" dirty="0" err="1">
                <a:solidFill>
                  <a:srgbClr val="FFFF00"/>
                </a:solidFill>
              </a:rPr>
              <a:t>вимовте</a:t>
            </a:r>
            <a:r>
              <a:rPr lang="uk-UA" sz="2800" b="1" dirty="0">
                <a:solidFill>
                  <a:srgbClr val="FFFF00"/>
                </a:solidFill>
              </a:rPr>
              <a:t>, співаючи, звуки: </a:t>
            </a:r>
            <a:endParaRPr lang="ru-RU" sz="2800" b="1" dirty="0"/>
          </a:p>
        </p:txBody>
      </p:sp>
      <p:sp>
        <p:nvSpPr>
          <p:cNvPr id="9" name="Овальная выноска 8"/>
          <p:cNvSpPr/>
          <p:nvPr/>
        </p:nvSpPr>
        <p:spPr>
          <a:xfrm>
            <a:off x="4412580" y="3947118"/>
            <a:ext cx="7024244" cy="2213051"/>
          </a:xfrm>
          <a:prstGeom prst="wedgeEllipseCallout">
            <a:avLst>
              <a:gd name="adj1" fmla="val -74916"/>
              <a:gd name="adj2" fmla="val -63291"/>
            </a:avLst>
          </a:prstGeom>
          <a:solidFill>
            <a:srgbClr val="169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9971" y="4287778"/>
            <a:ext cx="3444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[ </a:t>
            </a:r>
            <a:r>
              <a:rPr lang="uk-UA" sz="4000" b="1" dirty="0">
                <a:solidFill>
                  <a:schemeClr val="bg1"/>
                </a:solidFill>
              </a:rPr>
              <a:t>а</a:t>
            </a:r>
            <a:r>
              <a:rPr lang="en-US" sz="4000" b="1" dirty="0">
                <a:solidFill>
                  <a:schemeClr val="bg1"/>
                </a:solidFill>
              </a:rPr>
              <a:t> ]</a:t>
            </a:r>
            <a:r>
              <a:rPr lang="uk-UA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[ </a:t>
            </a:r>
            <a:r>
              <a:rPr lang="uk-UA" sz="4000" b="1" dirty="0">
                <a:solidFill>
                  <a:schemeClr val="bg1"/>
                </a:solidFill>
              </a:rPr>
              <a:t>о</a:t>
            </a:r>
            <a:r>
              <a:rPr lang="en-US" sz="4000" b="1" dirty="0">
                <a:solidFill>
                  <a:schemeClr val="bg1"/>
                </a:solidFill>
              </a:rPr>
              <a:t> ]</a:t>
            </a:r>
            <a:r>
              <a:rPr lang="uk-UA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[ </a:t>
            </a:r>
            <a:r>
              <a:rPr lang="uk-UA" sz="4000" b="1" dirty="0">
                <a:solidFill>
                  <a:schemeClr val="bg1"/>
                </a:solidFill>
              </a:rPr>
              <a:t>у</a:t>
            </a:r>
            <a:r>
              <a:rPr lang="en-US" sz="4000" b="1" dirty="0">
                <a:solidFill>
                  <a:schemeClr val="bg1"/>
                </a:solidFill>
              </a:rPr>
              <a:t> ]</a:t>
            </a:r>
            <a:r>
              <a:rPr lang="uk-UA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     [ </a:t>
            </a:r>
            <a:r>
              <a:rPr lang="uk-UA" sz="4000" b="1" dirty="0">
                <a:solidFill>
                  <a:schemeClr val="bg1"/>
                </a:solidFill>
              </a:rPr>
              <a:t>и</a:t>
            </a:r>
            <a:r>
              <a:rPr lang="en-US" sz="4000" b="1" dirty="0">
                <a:solidFill>
                  <a:schemeClr val="bg1"/>
                </a:solidFill>
              </a:rPr>
              <a:t> ]</a:t>
            </a:r>
            <a:r>
              <a:rPr lang="uk-UA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[ </a:t>
            </a:r>
            <a:r>
              <a:rPr lang="uk-UA" sz="4000" b="1" dirty="0">
                <a:solidFill>
                  <a:schemeClr val="bg1"/>
                </a:solidFill>
              </a:rPr>
              <a:t>е</a:t>
            </a:r>
            <a:r>
              <a:rPr lang="en-US" sz="4000" b="1" dirty="0">
                <a:solidFill>
                  <a:schemeClr val="bg1"/>
                </a:solidFill>
              </a:rPr>
              <a:t> ]</a:t>
            </a:r>
            <a:r>
              <a:rPr lang="uk-UA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[ </a:t>
            </a:r>
            <a:r>
              <a:rPr lang="uk-UA" sz="4000" b="1" dirty="0">
                <a:solidFill>
                  <a:schemeClr val="bg1"/>
                </a:solidFill>
              </a:rPr>
              <a:t>і</a:t>
            </a:r>
            <a:r>
              <a:rPr lang="en-US" sz="4000" b="1" dirty="0">
                <a:solidFill>
                  <a:schemeClr val="bg1"/>
                </a:solidFill>
              </a:rPr>
              <a:t> ]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ыноска-облако 1"/>
          <p:cNvSpPr/>
          <p:nvPr/>
        </p:nvSpPr>
        <p:spPr>
          <a:xfrm>
            <a:off x="2495068" y="1441969"/>
            <a:ext cx="9071264" cy="4323105"/>
          </a:xfrm>
          <a:prstGeom prst="cloudCallout">
            <a:avLst>
              <a:gd name="adj1" fmla="val -63371"/>
              <a:gd name="adj2" fmla="val -35431"/>
            </a:avLst>
          </a:prstGeom>
          <a:solidFill>
            <a:srgbClr val="1694E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Робота над скоромовкою.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9613" y="2315267"/>
            <a:ext cx="699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Лобик гладенький, лапки ласкаві,</a:t>
            </a:r>
          </a:p>
          <a:p>
            <a:r>
              <a:rPr lang="uk-UA" sz="3600" b="1" dirty="0">
                <a:solidFill>
                  <a:schemeClr val="bg1"/>
                </a:solidFill>
              </a:rPr>
              <a:t>Клава на лаві  і котик на лаві.</a:t>
            </a:r>
          </a:p>
          <a:p>
            <a:r>
              <a:rPr lang="uk-UA" sz="3600" b="1" dirty="0">
                <a:solidFill>
                  <a:schemeClr val="bg1"/>
                </a:solidFill>
              </a:rPr>
              <a:t>Котик </a:t>
            </a:r>
            <a:r>
              <a:rPr lang="uk-UA" sz="3600" b="1" dirty="0" err="1">
                <a:solidFill>
                  <a:schemeClr val="bg1"/>
                </a:solidFill>
              </a:rPr>
              <a:t>Лапанчик</a:t>
            </a:r>
            <a:r>
              <a:rPr lang="uk-UA" sz="3600" b="1" dirty="0">
                <a:solidFill>
                  <a:schemeClr val="bg1"/>
                </a:solidFill>
              </a:rPr>
              <a:t> муркоче на лаві,</a:t>
            </a:r>
          </a:p>
          <a:p>
            <a:r>
              <a:rPr lang="uk-UA" sz="3600" b="1" dirty="0">
                <a:solidFill>
                  <a:schemeClr val="bg1"/>
                </a:solidFill>
              </a:rPr>
              <a:t>Лагідно казку розказує Клаві.</a:t>
            </a: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4" y="3274726"/>
            <a:ext cx="2750686" cy="29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7732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та завдань уроку.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Знайомство з письменницею. Оксана Кротюк.</a:t>
            </a:r>
          </a:p>
        </p:txBody>
      </p:sp>
      <p:sp>
        <p:nvSpPr>
          <p:cNvPr id="14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1180407" y="1575570"/>
            <a:ext cx="4937760" cy="4487372"/>
          </a:xfrm>
          <a:prstGeom prst="roundRect">
            <a:avLst/>
          </a:prstGeom>
          <a:solidFill>
            <a:srgbClr val="1694E9"/>
          </a:solidFill>
          <a:ln>
            <a:solidFill>
              <a:srgbClr val="295F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1515" y="1960216"/>
            <a:ext cx="46155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FFFF00"/>
                </a:solidFill>
              </a:rPr>
              <a:t>Оксана Петрівна Кротюк – </a:t>
            </a:r>
            <a:r>
              <a:rPr lang="uk-UA" sz="4800" b="1" dirty="0">
                <a:solidFill>
                  <a:schemeClr val="bg1"/>
                </a:solidFill>
              </a:rPr>
              <a:t>сучасна</a:t>
            </a:r>
            <a:r>
              <a:rPr lang="uk-UA" sz="4800" b="1" dirty="0">
                <a:solidFill>
                  <a:srgbClr val="FFFF00"/>
                </a:solidFill>
              </a:rPr>
              <a:t> </a:t>
            </a:r>
            <a:r>
              <a:rPr lang="uk-UA" sz="4800" b="1" dirty="0">
                <a:solidFill>
                  <a:schemeClr val="bg1"/>
                </a:solidFill>
              </a:rPr>
              <a:t>українська письменниця.</a:t>
            </a:r>
          </a:p>
        </p:txBody>
      </p:sp>
      <p:pic>
        <p:nvPicPr>
          <p:cNvPr id="2" name="Picture 2" descr="Картинки по запросу &quot;оксана кротюк&quot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52" y="1769148"/>
            <a:ext cx="4496138" cy="410272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3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6770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Перегляд і обговорення </a:t>
            </a:r>
            <a:r>
              <a:rPr lang="uk-UA" sz="2000" b="1" dirty="0" err="1">
                <a:solidFill>
                  <a:schemeClr val="bg1"/>
                </a:solidFill>
              </a:rPr>
              <a:t>відеозвернення</a:t>
            </a:r>
            <a:r>
              <a:rPr lang="uk-UA" sz="2000" b="1" dirty="0">
                <a:solidFill>
                  <a:schemeClr val="bg1"/>
                </a:solidFill>
              </a:rPr>
              <a:t> Оксани Кротюк до читачів.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736979" y="1708111"/>
            <a:ext cx="10740788" cy="4611445"/>
          </a:xfrm>
          <a:prstGeom prst="roundRect">
            <a:avLst/>
          </a:prstGeom>
          <a:solidFill>
            <a:srgbClr val="1694E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151" y="2028674"/>
            <a:ext cx="9355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Ви переглянули </a:t>
            </a:r>
            <a:r>
              <a:rPr lang="uk-UA" sz="2800" b="1" dirty="0" err="1">
                <a:solidFill>
                  <a:schemeClr val="bg1"/>
                </a:solidFill>
              </a:rPr>
              <a:t>відеозвернення</a:t>
            </a:r>
            <a:r>
              <a:rPr lang="uk-UA" sz="2800" b="1" dirty="0">
                <a:solidFill>
                  <a:schemeClr val="bg1"/>
                </a:solidFill>
              </a:rPr>
              <a:t> Оксани Кротюк до читачів. Про які книжки вона розповіла?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Хто є героєм віршованої казки «Найкраща земля»?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Про що йдеться у віршованій казці «Чорне море й синій кіт»?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У якій книжці містяться віршики на всі букви?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Яких віршів у поетеси найбільше?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b="1" dirty="0">
                <a:solidFill>
                  <a:schemeClr val="bg1"/>
                </a:solidFill>
              </a:rPr>
              <a:t>У якому жанрі літератури ще працює Оксана Кротюк?  </a:t>
            </a:r>
          </a:p>
        </p:txBody>
      </p:sp>
    </p:spTree>
    <p:extLst>
      <p:ext uri="{BB962C8B-B14F-4D97-AF65-F5344CB8AC3E}">
        <p14:creationId xmlns:p14="http://schemas.microsoft.com/office/powerpoint/2010/main" val="8289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52043" y="1414066"/>
            <a:ext cx="2105025" cy="469582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770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із заголовком та малюнком до твору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Оксани Кротюк «Шкідлива звичка». Вправа «Передбачення».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67298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4422687" y="1708111"/>
            <a:ext cx="6701051" cy="4611445"/>
          </a:xfrm>
          <a:prstGeom prst="roundRect">
            <a:avLst/>
          </a:prstGeom>
          <a:solidFill>
            <a:srgbClr val="1694E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2310" y="2238484"/>
            <a:ext cx="6381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Прочитайте назву оповідання.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Що означає слово «шкідлива»?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Про які звички ми говоримо, що вони шкідливі?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Про що може йтися в оповіданні з такою назвою?</a:t>
            </a:r>
          </a:p>
        </p:txBody>
      </p:sp>
    </p:spTree>
    <p:extLst>
      <p:ext uri="{BB962C8B-B14F-4D97-AF65-F5344CB8AC3E}">
        <p14:creationId xmlns:p14="http://schemas.microsoft.com/office/powerpoint/2010/main" val="91198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робота.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201309"/>
            <a:ext cx="11085053" cy="52295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9498" y="2007609"/>
            <a:ext cx="664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FF0000"/>
                </a:solidFill>
              </a:rPr>
              <a:t>Безцеремонно -  </a:t>
            </a:r>
            <a:r>
              <a:rPr lang="uk-UA" sz="3200" b="1" dirty="0"/>
              <a:t>тут: неввічливо.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63854" y="531993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sz="3200" dirty="0"/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67298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9498" y="2798956"/>
            <a:ext cx="664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FF0000"/>
                </a:solidFill>
              </a:rPr>
              <a:t>Ситро -  </a:t>
            </a:r>
            <a:r>
              <a:rPr lang="uk-UA" sz="3200" b="1" dirty="0"/>
              <a:t>фруктовий газований напій.</a:t>
            </a:r>
            <a:endParaRPr lang="ru-RU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09498" y="3612293"/>
            <a:ext cx="664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FF0000"/>
                </a:solidFill>
              </a:rPr>
              <a:t>Потюпати -  </a:t>
            </a:r>
            <a:r>
              <a:rPr lang="uk-UA" sz="3200" b="1" dirty="0"/>
              <a:t>піти дрібними кроками.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554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робота.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201309"/>
            <a:ext cx="11085053" cy="522951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263854" y="53199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dirty="0"/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67298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7135" y="1883921"/>
            <a:ext cx="3098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0000"/>
                </a:solidFill>
              </a:rPr>
              <a:t>Хвіртка -  </a:t>
            </a:r>
            <a:r>
              <a:rPr lang="uk-UA" sz="3600" b="1" dirty="0"/>
              <a:t>невеликі вхідні двері в тину або у воротах.</a:t>
            </a:r>
            <a:endParaRPr lang="ru-RU" sz="3600" b="1" dirty="0"/>
          </a:p>
        </p:txBody>
      </p:sp>
      <p:pic>
        <p:nvPicPr>
          <p:cNvPr id="6146" name="Picture 2" descr="Картинки по запросу &quot;клипарт хвіртка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43" y="1883921"/>
            <a:ext cx="2207643" cy="2943523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3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робота.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201309"/>
            <a:ext cx="11085053" cy="522951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263854" y="53199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 </a:t>
            </a:r>
            <a:endParaRPr lang="ru-RU" dirty="0"/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xmlns="" id="{41300D0C-EC34-4515-9E3A-6F0DC297E5C1}"/>
              </a:ext>
            </a:extLst>
          </p:cNvPr>
          <p:cNvSpPr/>
          <p:nvPr/>
        </p:nvSpPr>
        <p:spPr>
          <a:xfrm>
            <a:off x="0" y="567298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2195" y="2043562"/>
            <a:ext cx="2988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0000"/>
                </a:solidFill>
              </a:rPr>
              <a:t>Крислатий – </a:t>
            </a:r>
            <a:r>
              <a:rPr lang="uk-UA" sz="2800" b="1" dirty="0"/>
              <a:t>який має розложисте гілля, розкішну корону (про дерево, кущ); гіллястий.</a:t>
            </a:r>
            <a:endParaRPr lang="ru-RU" sz="2800" b="1" dirty="0"/>
          </a:p>
        </p:txBody>
      </p:sp>
      <p:pic>
        <p:nvPicPr>
          <p:cNvPr id="7170" name="Picture 2" descr="Картинки по запросу &quot;крислате дерево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19" y="2231305"/>
            <a:ext cx="3127698" cy="234706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454</Words>
  <Application>Microsoft Office PowerPoint</Application>
  <PresentationFormat>Произвольный</PresentationFormat>
  <Paragraphs>75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302</cp:revision>
  <dcterms:created xsi:type="dcterms:W3CDTF">2018-01-05T16:38:53Z</dcterms:created>
  <dcterms:modified xsi:type="dcterms:W3CDTF">2022-01-25T15:43:48Z</dcterms:modified>
</cp:coreProperties>
</file>