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1696" r:id="rId3"/>
    <p:sldId id="2332" r:id="rId4"/>
    <p:sldId id="2426" r:id="rId5"/>
    <p:sldId id="2427" r:id="rId6"/>
    <p:sldId id="2428" r:id="rId7"/>
    <p:sldId id="2429" r:id="rId8"/>
    <p:sldId id="2430" r:id="rId9"/>
    <p:sldId id="2431" r:id="rId10"/>
    <p:sldId id="2265" r:id="rId11"/>
    <p:sldId id="2432" r:id="rId12"/>
    <p:sldId id="888" r:id="rId13"/>
    <p:sldId id="2357" r:id="rId14"/>
    <p:sldId id="2450" r:id="rId15"/>
    <p:sldId id="2451" r:id="rId16"/>
    <p:sldId id="2267" r:id="rId17"/>
    <p:sldId id="2452" r:id="rId18"/>
    <p:sldId id="2454" r:id="rId19"/>
    <p:sldId id="2453" r:id="rId20"/>
    <p:sldId id="2455" r:id="rId21"/>
    <p:sldId id="2456" r:id="rId22"/>
    <p:sldId id="2457" r:id="rId23"/>
    <p:sldId id="2438" r:id="rId24"/>
    <p:sldId id="2361" r:id="rId25"/>
    <p:sldId id="2458" r:id="rId26"/>
    <p:sldId id="2447" r:id="rId27"/>
    <p:sldId id="2459" r:id="rId28"/>
    <p:sldId id="2460" r:id="rId29"/>
    <p:sldId id="2445" r:id="rId30"/>
    <p:sldId id="2474" r:id="rId31"/>
    <p:sldId id="965" r:id="rId32"/>
    <p:sldId id="2277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332"/>
            <p14:sldId id="2426"/>
            <p14:sldId id="2427"/>
            <p14:sldId id="2428"/>
            <p14:sldId id="2429"/>
            <p14:sldId id="2430"/>
            <p14:sldId id="2431"/>
            <p14:sldId id="2265"/>
            <p14:sldId id="2432"/>
            <p14:sldId id="888"/>
            <p14:sldId id="2357"/>
            <p14:sldId id="2450"/>
            <p14:sldId id="2451"/>
            <p14:sldId id="2267"/>
            <p14:sldId id="2452"/>
            <p14:sldId id="2454"/>
            <p14:sldId id="2453"/>
            <p14:sldId id="2455"/>
            <p14:sldId id="2456"/>
            <p14:sldId id="2457"/>
            <p14:sldId id="2438"/>
            <p14:sldId id="2361"/>
            <p14:sldId id="2458"/>
            <p14:sldId id="2447"/>
            <p14:sldId id="2459"/>
            <p14:sldId id="2460"/>
            <p14:sldId id="2445"/>
            <p14:sldId id="2474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694E9"/>
    <a:srgbClr val="FF66FF"/>
    <a:srgbClr val="FF3131"/>
    <a:srgbClr val="BA1CBA"/>
    <a:srgbClr val="FF6600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4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60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21.png"/><Relationship Id="rId21" Type="http://schemas.openxmlformats.org/officeDocument/2006/relationships/image" Target="../media/image2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19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9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8.png"/><Relationship Id="rId10" Type="http://schemas.openxmlformats.org/officeDocument/2006/relationships/image" Target="../media/image13.png"/><Relationship Id="rId19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4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4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4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s://www.youtube.com/watch?v=-qRVNcxD-l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4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26" Type="http://schemas.openxmlformats.org/officeDocument/2006/relationships/image" Target="../media/image78.png"/><Relationship Id="rId39" Type="http://schemas.openxmlformats.org/officeDocument/2006/relationships/image" Target="../media/image91.png"/><Relationship Id="rId3" Type="http://schemas.openxmlformats.org/officeDocument/2006/relationships/image" Target="../media/image35.png"/><Relationship Id="rId21" Type="http://schemas.openxmlformats.org/officeDocument/2006/relationships/image" Target="../media/image73.png"/><Relationship Id="rId34" Type="http://schemas.openxmlformats.org/officeDocument/2006/relationships/image" Target="../media/image86.png"/><Relationship Id="rId42" Type="http://schemas.openxmlformats.org/officeDocument/2006/relationships/image" Target="../media/image94.png"/><Relationship Id="rId47" Type="http://schemas.openxmlformats.org/officeDocument/2006/relationships/image" Target="../media/image99.png"/><Relationship Id="rId50" Type="http://schemas.openxmlformats.org/officeDocument/2006/relationships/image" Target="../media/image10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5" Type="http://schemas.openxmlformats.org/officeDocument/2006/relationships/image" Target="../media/image77.png"/><Relationship Id="rId33" Type="http://schemas.openxmlformats.org/officeDocument/2006/relationships/image" Target="../media/image85.pn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2" Type="http://schemas.openxmlformats.org/officeDocument/2006/relationships/image" Target="../media/image71.png"/><Relationship Id="rId16" Type="http://schemas.openxmlformats.org/officeDocument/2006/relationships/image" Target="../media/image17.png"/><Relationship Id="rId20" Type="http://schemas.openxmlformats.org/officeDocument/2006/relationships/image" Target="../media/image72.png"/><Relationship Id="rId29" Type="http://schemas.openxmlformats.org/officeDocument/2006/relationships/image" Target="../media/image81.png"/><Relationship Id="rId41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png"/><Relationship Id="rId40" Type="http://schemas.openxmlformats.org/officeDocument/2006/relationships/image" Target="../media/image92.png"/><Relationship Id="rId45" Type="http://schemas.openxmlformats.org/officeDocument/2006/relationships/image" Target="../media/image97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49" Type="http://schemas.openxmlformats.org/officeDocument/2006/relationships/image" Target="../media/image101.png"/><Relationship Id="rId10" Type="http://schemas.openxmlformats.org/officeDocument/2006/relationships/image" Target="../media/image12.png"/><Relationship Id="rId19" Type="http://schemas.microsoft.com/office/2007/relationships/hdphoto" Target="../media/hdphoto2.wdp"/><Relationship Id="rId31" Type="http://schemas.openxmlformats.org/officeDocument/2006/relationships/image" Target="../media/image83.png"/><Relationship Id="rId44" Type="http://schemas.openxmlformats.org/officeDocument/2006/relationships/image" Target="../media/image96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9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Relationship Id="rId30" Type="http://schemas.openxmlformats.org/officeDocument/2006/relationships/image" Target="../media/image82.png"/><Relationship Id="rId35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image" Target="../media/image100.png"/><Relationship Id="rId8" Type="http://schemas.openxmlformats.org/officeDocument/2006/relationships/image" Target="../media/image10.png"/><Relationship Id="rId51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26" Type="http://schemas.openxmlformats.org/officeDocument/2006/relationships/image" Target="../media/image78.png"/><Relationship Id="rId39" Type="http://schemas.openxmlformats.org/officeDocument/2006/relationships/image" Target="../media/image118.png"/><Relationship Id="rId3" Type="http://schemas.openxmlformats.org/officeDocument/2006/relationships/image" Target="../media/image35.png"/><Relationship Id="rId21" Type="http://schemas.openxmlformats.org/officeDocument/2006/relationships/image" Target="../media/image106.png"/><Relationship Id="rId34" Type="http://schemas.openxmlformats.org/officeDocument/2006/relationships/image" Target="../media/image115.png"/><Relationship Id="rId42" Type="http://schemas.openxmlformats.org/officeDocument/2006/relationships/image" Target="../media/image119.png"/><Relationship Id="rId47" Type="http://schemas.openxmlformats.org/officeDocument/2006/relationships/image" Target="../media/image124.png"/><Relationship Id="rId50" Type="http://schemas.openxmlformats.org/officeDocument/2006/relationships/image" Target="../media/image10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5" Type="http://schemas.openxmlformats.org/officeDocument/2006/relationships/image" Target="../media/image77.png"/><Relationship Id="rId33" Type="http://schemas.openxmlformats.org/officeDocument/2006/relationships/image" Target="../media/image114.png"/><Relationship Id="rId38" Type="http://schemas.openxmlformats.org/officeDocument/2006/relationships/image" Target="../media/image90.png"/><Relationship Id="rId46" Type="http://schemas.openxmlformats.org/officeDocument/2006/relationships/image" Target="../media/image123.png"/><Relationship Id="rId2" Type="http://schemas.openxmlformats.org/officeDocument/2006/relationships/image" Target="../media/image104.png"/><Relationship Id="rId16" Type="http://schemas.openxmlformats.org/officeDocument/2006/relationships/image" Target="../media/image17.png"/><Relationship Id="rId20" Type="http://schemas.openxmlformats.org/officeDocument/2006/relationships/image" Target="../media/image105.png"/><Relationship Id="rId29" Type="http://schemas.openxmlformats.org/officeDocument/2006/relationships/image" Target="../media/image81.png"/><Relationship Id="rId41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108.png"/><Relationship Id="rId32" Type="http://schemas.openxmlformats.org/officeDocument/2006/relationships/image" Target="../media/image113.png"/><Relationship Id="rId37" Type="http://schemas.openxmlformats.org/officeDocument/2006/relationships/image" Target="../media/image117.png"/><Relationship Id="rId40" Type="http://schemas.openxmlformats.org/officeDocument/2006/relationships/image" Target="../media/image96.png"/><Relationship Id="rId45" Type="http://schemas.openxmlformats.org/officeDocument/2006/relationships/image" Target="../media/image12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107.png"/><Relationship Id="rId28" Type="http://schemas.openxmlformats.org/officeDocument/2006/relationships/image" Target="../media/image110.png"/><Relationship Id="rId36" Type="http://schemas.openxmlformats.org/officeDocument/2006/relationships/image" Target="../media/image88.png"/><Relationship Id="rId49" Type="http://schemas.openxmlformats.org/officeDocument/2006/relationships/image" Target="../media/image79.png"/><Relationship Id="rId10" Type="http://schemas.openxmlformats.org/officeDocument/2006/relationships/image" Target="../media/image12.png"/><Relationship Id="rId19" Type="http://schemas.microsoft.com/office/2007/relationships/hdphoto" Target="../media/hdphoto2.wdp"/><Relationship Id="rId31" Type="http://schemas.openxmlformats.org/officeDocument/2006/relationships/image" Target="../media/image112.png"/><Relationship Id="rId44" Type="http://schemas.openxmlformats.org/officeDocument/2006/relationships/image" Target="../media/image121.png"/><Relationship Id="rId52" Type="http://schemas.openxmlformats.org/officeDocument/2006/relationships/image" Target="../media/image127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9.png"/><Relationship Id="rId22" Type="http://schemas.openxmlformats.org/officeDocument/2006/relationships/image" Target="../media/image74.png"/><Relationship Id="rId27" Type="http://schemas.openxmlformats.org/officeDocument/2006/relationships/image" Target="../media/image109.png"/><Relationship Id="rId30" Type="http://schemas.openxmlformats.org/officeDocument/2006/relationships/image" Target="../media/image111.png"/><Relationship Id="rId35" Type="http://schemas.openxmlformats.org/officeDocument/2006/relationships/image" Target="../media/image116.png"/><Relationship Id="rId43" Type="http://schemas.openxmlformats.org/officeDocument/2006/relationships/image" Target="../media/image120.png"/><Relationship Id="rId48" Type="http://schemas.openxmlformats.org/officeDocument/2006/relationships/image" Target="../media/image125.png"/><Relationship Id="rId8" Type="http://schemas.openxmlformats.org/officeDocument/2006/relationships/image" Target="../media/image10.png"/><Relationship Id="rId51" Type="http://schemas.openxmlformats.org/officeDocument/2006/relationships/image" Target="../media/image1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eg"/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microsoft.com/office/2007/relationships/hdphoto" Target="../media/hdphoto2.wdp"/><Relationship Id="rId26" Type="http://schemas.openxmlformats.org/officeDocument/2006/relationships/image" Target="../media/image134.png"/><Relationship Id="rId39" Type="http://schemas.openxmlformats.org/officeDocument/2006/relationships/image" Target="../media/image146.png"/><Relationship Id="rId3" Type="http://schemas.openxmlformats.org/officeDocument/2006/relationships/image" Target="../media/image42.png"/><Relationship Id="rId21" Type="http://schemas.openxmlformats.org/officeDocument/2006/relationships/image" Target="../media/image46.png"/><Relationship Id="rId34" Type="http://schemas.openxmlformats.org/officeDocument/2006/relationships/image" Target="../media/image141.png"/><Relationship Id="rId42" Type="http://schemas.openxmlformats.org/officeDocument/2006/relationships/image" Target="../media/image149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36.png"/><Relationship Id="rId25" Type="http://schemas.openxmlformats.org/officeDocument/2006/relationships/image" Target="../media/image133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2" Type="http://schemas.openxmlformats.org/officeDocument/2006/relationships/image" Target="../media/image41.png"/><Relationship Id="rId16" Type="http://schemas.openxmlformats.org/officeDocument/2006/relationships/image" Target="../media/image18.png"/><Relationship Id="rId20" Type="http://schemas.openxmlformats.org/officeDocument/2006/relationships/image" Target="../media/image44.png"/><Relationship Id="rId29" Type="http://schemas.openxmlformats.org/officeDocument/2006/relationships/image" Target="../media/image137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63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132.png"/><Relationship Id="rId28" Type="http://schemas.openxmlformats.org/officeDocument/2006/relationships/image" Target="../media/image136.png"/><Relationship Id="rId36" Type="http://schemas.openxmlformats.org/officeDocument/2006/relationships/image" Target="../media/image143.png"/><Relationship Id="rId10" Type="http://schemas.openxmlformats.org/officeDocument/2006/relationships/image" Target="../media/image13.png"/><Relationship Id="rId19" Type="http://schemas.openxmlformats.org/officeDocument/2006/relationships/image" Target="../media/image130.png"/><Relationship Id="rId31" Type="http://schemas.openxmlformats.org/officeDocument/2006/relationships/image" Target="../media/image13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Relationship Id="rId22" Type="http://schemas.openxmlformats.org/officeDocument/2006/relationships/image" Target="../media/image131.png"/><Relationship Id="rId27" Type="http://schemas.openxmlformats.org/officeDocument/2006/relationships/image" Target="../media/image135.png"/><Relationship Id="rId30" Type="http://schemas.openxmlformats.org/officeDocument/2006/relationships/image" Target="../media/image67.png"/><Relationship Id="rId35" Type="http://schemas.openxmlformats.org/officeDocument/2006/relationships/image" Target="../media/image1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45.png"/><Relationship Id="rId26" Type="http://schemas.openxmlformats.org/officeDocument/2006/relationships/image" Target="../media/image157.png"/><Relationship Id="rId3" Type="http://schemas.openxmlformats.org/officeDocument/2006/relationships/image" Target="../media/image7.png"/><Relationship Id="rId21" Type="http://schemas.openxmlformats.org/officeDocument/2006/relationships/image" Target="../media/image152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microsoft.com/office/2007/relationships/hdphoto" Target="../media/hdphoto2.wdp"/><Relationship Id="rId25" Type="http://schemas.openxmlformats.org/officeDocument/2006/relationships/image" Target="../media/image156.png"/><Relationship Id="rId2" Type="http://schemas.openxmlformats.org/officeDocument/2006/relationships/image" Target="../media/image41.png"/><Relationship Id="rId16" Type="http://schemas.openxmlformats.org/officeDocument/2006/relationships/image" Target="../media/image36.png"/><Relationship Id="rId20" Type="http://schemas.openxmlformats.org/officeDocument/2006/relationships/image" Target="../media/image151.png"/><Relationship Id="rId29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15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154.png"/><Relationship Id="rId28" Type="http://schemas.openxmlformats.org/officeDocument/2006/relationships/image" Target="../media/image159.png"/><Relationship Id="rId10" Type="http://schemas.openxmlformats.org/officeDocument/2006/relationships/image" Target="../media/image14.png"/><Relationship Id="rId19" Type="http://schemas.openxmlformats.org/officeDocument/2006/relationships/image" Target="../media/image15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153.png"/><Relationship Id="rId27" Type="http://schemas.openxmlformats.org/officeDocument/2006/relationships/image" Target="../media/image1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36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162.png"/><Relationship Id="rId26" Type="http://schemas.openxmlformats.org/officeDocument/2006/relationships/image" Target="../media/image170.png"/><Relationship Id="rId3" Type="http://schemas.openxmlformats.org/officeDocument/2006/relationships/image" Target="../media/image7.png"/><Relationship Id="rId21" Type="http://schemas.openxmlformats.org/officeDocument/2006/relationships/image" Target="../media/image165.png"/><Relationship Id="rId34" Type="http://schemas.openxmlformats.org/officeDocument/2006/relationships/image" Target="../media/image17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microsoft.com/office/2007/relationships/hdphoto" Target="../media/hdphoto2.wdp"/><Relationship Id="rId25" Type="http://schemas.openxmlformats.org/officeDocument/2006/relationships/image" Target="../media/image169.png"/><Relationship Id="rId33" Type="http://schemas.openxmlformats.org/officeDocument/2006/relationships/image" Target="../media/image177.png"/><Relationship Id="rId2" Type="http://schemas.openxmlformats.org/officeDocument/2006/relationships/image" Target="../media/image161.png"/><Relationship Id="rId16" Type="http://schemas.openxmlformats.org/officeDocument/2006/relationships/image" Target="../media/image36.png"/><Relationship Id="rId20" Type="http://schemas.openxmlformats.org/officeDocument/2006/relationships/image" Target="../media/image164.png"/><Relationship Id="rId29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168.png"/><Relationship Id="rId32" Type="http://schemas.openxmlformats.org/officeDocument/2006/relationships/image" Target="../media/image17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167.png"/><Relationship Id="rId28" Type="http://schemas.openxmlformats.org/officeDocument/2006/relationships/image" Target="../media/image172.png"/><Relationship Id="rId10" Type="http://schemas.openxmlformats.org/officeDocument/2006/relationships/image" Target="../media/image14.png"/><Relationship Id="rId19" Type="http://schemas.openxmlformats.org/officeDocument/2006/relationships/image" Target="../media/image163.png"/><Relationship Id="rId31" Type="http://schemas.openxmlformats.org/officeDocument/2006/relationships/image" Target="../media/image17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166.png"/><Relationship Id="rId27" Type="http://schemas.openxmlformats.org/officeDocument/2006/relationships/image" Target="../media/image171.png"/><Relationship Id="rId30" Type="http://schemas.openxmlformats.org/officeDocument/2006/relationships/image" Target="../media/image17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179.png"/><Relationship Id="rId26" Type="http://schemas.openxmlformats.org/officeDocument/2006/relationships/image" Target="../media/image185.png"/><Relationship Id="rId39" Type="http://schemas.openxmlformats.org/officeDocument/2006/relationships/image" Target="../media/image197.png"/><Relationship Id="rId3" Type="http://schemas.openxmlformats.org/officeDocument/2006/relationships/image" Target="../media/image7.png"/><Relationship Id="rId21" Type="http://schemas.openxmlformats.org/officeDocument/2006/relationships/image" Target="../media/image165.png"/><Relationship Id="rId34" Type="http://schemas.openxmlformats.org/officeDocument/2006/relationships/image" Target="../media/image192.png"/><Relationship Id="rId42" Type="http://schemas.openxmlformats.org/officeDocument/2006/relationships/image" Target="../media/image199.png"/><Relationship Id="rId47" Type="http://schemas.openxmlformats.org/officeDocument/2006/relationships/image" Target="../media/image20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microsoft.com/office/2007/relationships/hdphoto" Target="../media/hdphoto2.wdp"/><Relationship Id="rId25" Type="http://schemas.openxmlformats.org/officeDocument/2006/relationships/image" Target="../media/image184.png"/><Relationship Id="rId33" Type="http://schemas.openxmlformats.org/officeDocument/2006/relationships/image" Target="../media/image191.png"/><Relationship Id="rId38" Type="http://schemas.openxmlformats.org/officeDocument/2006/relationships/image" Target="../media/image196.png"/><Relationship Id="rId46" Type="http://schemas.openxmlformats.org/officeDocument/2006/relationships/image" Target="../media/image203.png"/><Relationship Id="rId2" Type="http://schemas.openxmlformats.org/officeDocument/2006/relationships/image" Target="../media/image161.png"/><Relationship Id="rId16" Type="http://schemas.openxmlformats.org/officeDocument/2006/relationships/image" Target="../media/image36.png"/><Relationship Id="rId20" Type="http://schemas.openxmlformats.org/officeDocument/2006/relationships/image" Target="../media/image180.png"/><Relationship Id="rId29" Type="http://schemas.openxmlformats.org/officeDocument/2006/relationships/image" Target="../media/image175.png"/><Relationship Id="rId41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183.png"/><Relationship Id="rId32" Type="http://schemas.openxmlformats.org/officeDocument/2006/relationships/image" Target="../media/image190.png"/><Relationship Id="rId37" Type="http://schemas.openxmlformats.org/officeDocument/2006/relationships/image" Target="../media/image195.png"/><Relationship Id="rId40" Type="http://schemas.openxmlformats.org/officeDocument/2006/relationships/image" Target="../media/image198.png"/><Relationship Id="rId45" Type="http://schemas.openxmlformats.org/officeDocument/2006/relationships/image" Target="../media/image202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182.png"/><Relationship Id="rId28" Type="http://schemas.openxmlformats.org/officeDocument/2006/relationships/image" Target="../media/image187.png"/><Relationship Id="rId36" Type="http://schemas.openxmlformats.org/officeDocument/2006/relationships/image" Target="../media/image194.png"/><Relationship Id="rId10" Type="http://schemas.openxmlformats.org/officeDocument/2006/relationships/image" Target="../media/image14.png"/><Relationship Id="rId19" Type="http://schemas.openxmlformats.org/officeDocument/2006/relationships/image" Target="../media/image163.png"/><Relationship Id="rId31" Type="http://schemas.openxmlformats.org/officeDocument/2006/relationships/image" Target="../media/image189.png"/><Relationship Id="rId44" Type="http://schemas.openxmlformats.org/officeDocument/2006/relationships/image" Target="../media/image20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181.png"/><Relationship Id="rId27" Type="http://schemas.openxmlformats.org/officeDocument/2006/relationships/image" Target="../media/image186.png"/><Relationship Id="rId30" Type="http://schemas.openxmlformats.org/officeDocument/2006/relationships/image" Target="../media/image188.png"/><Relationship Id="rId35" Type="http://schemas.openxmlformats.org/officeDocument/2006/relationships/image" Target="../media/image193.png"/><Relationship Id="rId43" Type="http://schemas.openxmlformats.org/officeDocument/2006/relationships/image" Target="../media/image200.png"/><Relationship Id="rId48" Type="http://schemas.openxmlformats.org/officeDocument/2006/relationships/image" Target="../media/image2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11303033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5" Type="http://schemas.openxmlformats.org/officeDocument/2006/relationships/image" Target="../media/image212.png"/><Relationship Id="rId10" Type="http://schemas.openxmlformats.org/officeDocument/2006/relationships/image" Target="../media/image217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Relationship Id="rId14" Type="http://schemas.openxmlformats.org/officeDocument/2006/relationships/image" Target="../media/image22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№9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054" y="2320283"/>
            <a:ext cx="71586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Закріплення вмінь та навичок письмового додавання та віднімання трицифрових </a:t>
            </a:r>
            <a:r>
              <a:rPr lang="uk-UA" sz="4400" b="1" dirty="0" smtClean="0">
                <a:solidFill>
                  <a:srgbClr val="2F3242"/>
                </a:solidFill>
              </a:rPr>
              <a:t>чисел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 smtClean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 smtClean="0">
                <a:solidFill>
                  <a:schemeClr val="bg1"/>
                </a:solidFill>
              </a:rPr>
              <a:t>Письмове додавання та віднімання чисел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7232" y="1136985"/>
            <a:ext cx="3647924" cy="1930558"/>
          </a:xfrm>
          <a:prstGeom prst="rect">
            <a:avLst/>
          </a:prstGeom>
        </p:spPr>
      </p:pic>
      <p:sp>
        <p:nvSpPr>
          <p:cNvPr id="34" name="Скругленный прямоугольник 33"/>
          <p:cNvSpPr/>
          <p:nvPr/>
        </p:nvSpPr>
        <p:spPr>
          <a:xfrm>
            <a:off x="818167" y="3590517"/>
            <a:ext cx="10574789" cy="1738228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Записати каліграфічно число 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uk-UA" sz="40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347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7232" y="1136985"/>
            <a:ext cx="3647924" cy="193055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8379" y="3444574"/>
            <a:ext cx="578163" cy="721295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8499" y="344457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323" y="3424057"/>
            <a:ext cx="578163" cy="72129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1679" y="3420066"/>
            <a:ext cx="578163" cy="721295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7463" y="3444574"/>
            <a:ext cx="578163" cy="721295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1338" y="3427402"/>
            <a:ext cx="578163" cy="721295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8576" y="3444575"/>
            <a:ext cx="578163" cy="721295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18872" y="3425556"/>
            <a:ext cx="691590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500" y="3439922"/>
            <a:ext cx="552152" cy="70143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9197" y="3447258"/>
            <a:ext cx="552152" cy="701439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3482" y="3447258"/>
            <a:ext cx="552152" cy="701439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6179" y="3454594"/>
            <a:ext cx="552152" cy="70143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2809" y="3434260"/>
            <a:ext cx="552152" cy="70143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5506" y="3441596"/>
            <a:ext cx="552152" cy="701439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9791" y="3441596"/>
            <a:ext cx="552152" cy="70143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2488" y="3448932"/>
            <a:ext cx="552152" cy="7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 smtClean="0">
                <a:solidFill>
                  <a:schemeClr val="bg1"/>
                </a:solidFill>
              </a:rPr>
              <a:t>Г.Лишенко</a:t>
            </a:r>
            <a:r>
              <a:rPr lang="uk-UA" sz="4000" b="1" dirty="0" smtClean="0">
                <a:solidFill>
                  <a:schemeClr val="bg1"/>
                </a:solidFill>
              </a:rPr>
              <a:t> </a:t>
            </a:r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с. 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 smtClean="0">
                <a:solidFill>
                  <a:schemeClr val="bg1"/>
                </a:solidFill>
              </a:rPr>
              <a:t> - 2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Заповни «цікаві квадрати»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9421681" y="1372162"/>
            <a:ext cx="2384944" cy="28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31067"/>
              </p:ext>
            </p:extLst>
          </p:nvPr>
        </p:nvGraphicFramePr>
        <p:xfrm>
          <a:off x="1609500" y="1372162"/>
          <a:ext cx="749906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9142">
                <a:tc>
                  <a:txBody>
                    <a:bodyPr/>
                    <a:lstStyle/>
                    <a:p>
                      <a:pPr algn="ctr"/>
                      <a:r>
                        <a:rPr lang="uk-UA" sz="80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142">
                <a:tc>
                  <a:txBody>
                    <a:bodyPr/>
                    <a:lstStyle/>
                    <a:p>
                      <a:pPr algn="ctr"/>
                      <a:endParaRPr lang="ru-RU" sz="8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142">
                <a:tc>
                  <a:txBody>
                    <a:bodyPr/>
                    <a:lstStyle/>
                    <a:p>
                      <a:pPr algn="ctr"/>
                      <a:endParaRPr lang="ru-RU" sz="8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292688" y="3973489"/>
            <a:ext cx="12234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cap="none" spc="0" dirty="0" smtClean="0">
                <a:ln w="0"/>
                <a:solidFill>
                  <a:schemeClr val="tx1"/>
                </a:solidFill>
              </a:rPr>
              <a:t>35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2329280" y="2716028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</a:rPr>
              <a:t>1</a:t>
            </a:r>
            <a:r>
              <a:rPr lang="uk-UA" sz="8000" b="1" cap="none" spc="0" dirty="0" smtClean="0">
                <a:ln w="0"/>
                <a:solidFill>
                  <a:schemeClr val="tx1"/>
                </a:solidFill>
              </a:rPr>
              <a:t>5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664120" y="1372162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39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236554" y="1349351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1</a:t>
            </a:r>
            <a:r>
              <a:rPr lang="en-US" sz="8000" b="1" dirty="0">
                <a:ln w="0"/>
              </a:rPr>
              <a:t>1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6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Заповни «цікаві квадрати»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9421681" y="1372162"/>
            <a:ext cx="2384944" cy="28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58649"/>
              </p:ext>
            </p:extLst>
          </p:nvPr>
        </p:nvGraphicFramePr>
        <p:xfrm>
          <a:off x="1609500" y="1372162"/>
          <a:ext cx="749906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9142"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142"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142"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290618" y="2646779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74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260336" y="3890044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18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725494" y="4017715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58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785832" y="1348573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26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352556" y="1353246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</a:rPr>
              <a:t>6</a:t>
            </a:r>
            <a:r>
              <a:rPr lang="en-US" sz="8000" b="1" dirty="0" smtClean="0">
                <a:ln w="0"/>
              </a:rPr>
              <a:t>6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8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7" grpId="0"/>
      <p:bldP spid="38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Заповни «цікаві квадрати»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9421681" y="1372162"/>
            <a:ext cx="2384944" cy="28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12197"/>
              </p:ext>
            </p:extLst>
          </p:nvPr>
        </p:nvGraphicFramePr>
        <p:xfrm>
          <a:off x="1609500" y="1372162"/>
          <a:ext cx="749906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9142"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142"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142"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8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973014" y="2646779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350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923915" y="2646779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</a:rPr>
              <a:t>1</a:t>
            </a:r>
            <a:r>
              <a:rPr lang="en-US" sz="8000" b="1" dirty="0" smtClean="0">
                <a:ln w="0"/>
              </a:rPr>
              <a:t>50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730526" y="3918546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50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964222" y="4005707"/>
            <a:ext cx="17427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</a:rPr>
              <a:t>400</a:t>
            </a:r>
            <a:endParaRPr lang="ru-RU" sz="80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7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Поясни розв'язання задачі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07975" y="1309102"/>
            <a:ext cx="11556814" cy="225542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На годування птахів у заповіднику витратили ячменю 324 кг, проса 380 кг, а кукурудзи – на 128 кг менше, ніж проса. Скільки всього кілограмів зерна витратили на годування птахів? 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79439" y="3794441"/>
            <a:ext cx="7030706" cy="275043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Розв'язання</a:t>
            </a:r>
          </a:p>
          <a:p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1) 380 – 128 = 252 (кг)</a:t>
            </a:r>
          </a:p>
          <a:p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2) 324 + 380 + 252 = 956 (кг)</a:t>
            </a:r>
          </a:p>
          <a:p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Відповідь: 956 кг зерна. 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354608" y="3794441"/>
            <a:ext cx="1706880" cy="275043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380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128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252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533683" y="4260670"/>
            <a:ext cx="396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578843" y="5502771"/>
            <a:ext cx="1436196" cy="5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10167703" y="3794441"/>
            <a:ext cx="1706880" cy="275043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324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380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252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956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167703" y="4344974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0394823" y="5818837"/>
            <a:ext cx="1436196" cy="5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0" grpId="0" animBg="1"/>
      <p:bldP spid="2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43" r="2138"/>
          <a:stretch/>
        </p:blipFill>
        <p:spPr>
          <a:xfrm>
            <a:off x="438634" y="1693492"/>
            <a:ext cx="5505061" cy="3457575"/>
          </a:xfrm>
          <a:prstGeom prst="rect">
            <a:avLst/>
          </a:prstGeom>
          <a:ln>
            <a:solidFill>
              <a:srgbClr val="2F3242"/>
            </a:solidFill>
          </a:ln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Склади і розв'яжи подібну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209819" y="1309101"/>
            <a:ext cx="5654970" cy="496106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</a:rPr>
              <a:t>На годування птахів у заповіднику витратили ячменю 123 кг, вівса </a:t>
            </a:r>
          </a:p>
          <a:p>
            <a:pPr algn="ctr"/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</a:rPr>
              <a:t>360 кг, а пшениці – на 154 кг менше, ніж вівса. Скільки всього кілограмів витратили на годування птахів? </a:t>
            </a:r>
          </a:p>
        </p:txBody>
      </p:sp>
    </p:spTree>
    <p:extLst>
      <p:ext uri="{BB962C8B-B14F-4D97-AF65-F5344CB8AC3E}">
        <p14:creationId xmlns:p14="http://schemas.microsoft.com/office/powerpoint/2010/main" val="41922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</a:t>
            </a:r>
            <a:r>
              <a:rPr lang="uk-UA" i="1" dirty="0" smtClean="0">
                <a:solidFill>
                  <a:schemeClr val="bg1">
                    <a:lumMod val="50000"/>
                  </a:schemeClr>
                </a:solidFill>
              </a:rPr>
              <a:t>відео </a:t>
            </a:r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натисніть на зелений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953383" y="1262743"/>
            <a:ext cx="8980540" cy="52824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</a:t>
            </a:r>
            <a:r>
              <a:rPr lang="uk-UA" sz="5400" b="1" dirty="0" smtClean="0"/>
              <a:t>відео </a:t>
            </a:r>
          </a:p>
          <a:p>
            <a:pPr algn="ctr"/>
            <a:r>
              <a:rPr lang="uk-UA" sz="5400" b="1" dirty="0" smtClean="0"/>
              <a:t>«</a:t>
            </a:r>
            <a:r>
              <a:rPr lang="ru-RU" sz="4400" b="1" dirty="0" err="1"/>
              <a:t>Допомога</a:t>
            </a:r>
            <a:r>
              <a:rPr lang="ru-RU" sz="4400" b="1" dirty="0"/>
              <a:t> птахам </a:t>
            </a:r>
            <a:r>
              <a:rPr lang="ru-RU" sz="4400" b="1" dirty="0" err="1"/>
              <a:t>взимку</a:t>
            </a:r>
            <a:r>
              <a:rPr lang="ru-RU" sz="4400" b="1" dirty="0" smtClean="0"/>
              <a:t>. ТВОРИТИ </a:t>
            </a:r>
            <a:r>
              <a:rPr lang="ru-RU" sz="4400" b="1" dirty="0"/>
              <a:t>ДОБРО ЛЕГКО</a:t>
            </a:r>
            <a:r>
              <a:rPr lang="ru-RU" sz="4400" b="1" dirty="0" smtClean="0"/>
              <a:t>!</a:t>
            </a:r>
            <a:r>
              <a:rPr lang="uk-UA" sz="5400" b="1" dirty="0" smtClean="0"/>
              <a:t>»</a:t>
            </a:r>
            <a:endParaRPr lang="ru-RU" sz="5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30D676-08DE-42BB-A69D-8FAC6A5763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082" y="1262743"/>
            <a:ext cx="2340836" cy="16687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13005C-EDC0-4B84-8B57-FBB232B237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08" t="-529" r="9385" b="10937"/>
          <a:stretch/>
        </p:blipFill>
        <p:spPr>
          <a:xfrm>
            <a:off x="201473" y="4435255"/>
            <a:ext cx="2578444" cy="2162846"/>
          </a:xfrm>
          <a:prstGeom prst="rect">
            <a:avLst/>
          </a:prstGeom>
        </p:spPr>
      </p:pic>
      <p:pic>
        <p:nvPicPr>
          <p:cNvPr id="9" name="Picture 2" descr="ÐÐ°ÑÑÐ¸Ð½ÐºÐ¸ Ð¿Ð¾ Ð·Ð°Ð¿ÑÐ¾ÑÑ Ð²Ð¸Ð´ÐµÐ¾">
            <a:extLst>
              <a:ext uri="{FF2B5EF4-FFF2-40B4-BE49-F238E27FC236}">
                <a16:creationId xmlns:a16="http://schemas.microsoft.com/office/drawing/2014/main" id="{A1430FDE-C425-4FCC-98A2-CB9FE90C8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9081" y="3079113"/>
            <a:ext cx="2257425" cy="145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7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Склади і розв'яжи подібну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3640" y="1503229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739" y="5243617"/>
            <a:ext cx="2918206" cy="1166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02850" y="5671064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Monotype Corsiva" panose="03010101010201010101" pitchFamily="66" charset="0"/>
              </a:rPr>
              <a:t>698 кг витратили всього для годування птахів.  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28269" y="300515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(кг) – пшениці;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9303" y="2265680"/>
            <a:ext cx="455113" cy="57816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6354" y="2582502"/>
            <a:ext cx="457066" cy="58064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7340" y="2618261"/>
            <a:ext cx="457066" cy="58064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77" y="2550412"/>
            <a:ext cx="421206" cy="27650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7812" y="1469300"/>
            <a:ext cx="432472" cy="5494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2976" y="2274189"/>
            <a:ext cx="556501" cy="58064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3508" y="3023913"/>
            <a:ext cx="455113" cy="57816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5662" y="3005150"/>
            <a:ext cx="556501" cy="58064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2977" y="3001059"/>
            <a:ext cx="436128" cy="55404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1608" y="2201475"/>
            <a:ext cx="556501" cy="58064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1441" y="2618261"/>
            <a:ext cx="457066" cy="580644"/>
          </a:xfrm>
          <a:prstGeom prst="rect">
            <a:avLst/>
          </a:prstGeom>
        </p:spPr>
      </p:pic>
      <p:cxnSp>
        <p:nvCxnSpPr>
          <p:cNvPr id="36" name="Прямая соединительная линия 35"/>
          <p:cNvCxnSpPr/>
          <p:nvPr/>
        </p:nvCxnSpPr>
        <p:spPr>
          <a:xfrm flipV="1">
            <a:off x="1925259" y="3067782"/>
            <a:ext cx="1306140" cy="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4438" y="3689419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362036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10742" y="48627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(кг)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9642" y="3753800"/>
            <a:ext cx="455113" cy="578163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0735" y="4432729"/>
            <a:ext cx="457066" cy="58064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0232" y="4466554"/>
            <a:ext cx="457066" cy="58064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8334" y="4088154"/>
            <a:ext cx="457066" cy="58064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6702" y="4264254"/>
            <a:ext cx="421206" cy="2765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8260" y="4111106"/>
            <a:ext cx="556501" cy="58064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3315" y="3762309"/>
            <a:ext cx="556501" cy="58064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8574" y="4890518"/>
            <a:ext cx="455113" cy="57816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4969" y="4864101"/>
            <a:ext cx="556501" cy="58064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8043" y="4867664"/>
            <a:ext cx="436128" cy="554044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7254" y="3715336"/>
            <a:ext cx="556501" cy="58064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4168" y="4093351"/>
            <a:ext cx="556501" cy="58064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1886" y="4475885"/>
            <a:ext cx="457066" cy="580644"/>
          </a:xfrm>
          <a:prstGeom prst="rect">
            <a:avLst/>
          </a:prstGeom>
        </p:spPr>
      </p:pic>
      <p:cxnSp>
        <p:nvCxnSpPr>
          <p:cNvPr id="53" name="Прямая соединительная линия 52"/>
          <p:cNvCxnSpPr/>
          <p:nvPr/>
        </p:nvCxnSpPr>
        <p:spPr>
          <a:xfrm flipV="1">
            <a:off x="1907732" y="4925372"/>
            <a:ext cx="1306140" cy="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4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03"/>
          <a:stretch/>
        </p:blipFill>
        <p:spPr bwMode="auto">
          <a:xfrm>
            <a:off x="206680" y="2213980"/>
            <a:ext cx="3451013" cy="36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4334256" y="2366826"/>
            <a:ext cx="7479086" cy="2826306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Пролунав дзвінок для нас,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Всі зайшли спокійно в клас.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Встали біля парти чемно.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Не мине наш час даремно</a:t>
            </a: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Обчисли, виконуючи кожну дію письмово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8705354" y="2208954"/>
            <a:ext cx="2871226" cy="340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Скругленный прямоугольник 35"/>
          <p:cNvSpPr/>
          <p:nvPr/>
        </p:nvSpPr>
        <p:spPr>
          <a:xfrm>
            <a:off x="621335" y="1619185"/>
            <a:ext cx="8610794" cy="187849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 smtClean="0">
                <a:ln>
                  <a:solidFill>
                    <a:sysClr val="windowText" lastClr="000000"/>
                  </a:solidFill>
                </a:ln>
              </a:rPr>
              <a:t>Зразок</a:t>
            </a:r>
          </a:p>
          <a:p>
            <a:pPr algn="ctr"/>
            <a:r>
              <a:rPr lang="uk-UA" sz="5400" b="1" dirty="0" smtClean="0">
                <a:ln>
                  <a:solidFill>
                    <a:sysClr val="windowText" lastClr="000000"/>
                  </a:solidFill>
                </a:ln>
              </a:rPr>
              <a:t>622 – 128 – 324 = 170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656534" y="3643963"/>
            <a:ext cx="1706880" cy="275043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622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128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494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2835609" y="4110192"/>
            <a:ext cx="396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2880769" y="5352293"/>
            <a:ext cx="1436196" cy="5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Скругленный прямоугольник 43"/>
          <p:cNvSpPr/>
          <p:nvPr/>
        </p:nvSpPr>
        <p:spPr>
          <a:xfrm>
            <a:off x="4905270" y="3643963"/>
            <a:ext cx="1706880" cy="275043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494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324</a:t>
            </a:r>
          </a:p>
          <a:p>
            <a:pPr algn="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170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5084345" y="4110192"/>
            <a:ext cx="396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5129505" y="5352293"/>
            <a:ext cx="1436196" cy="5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92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44" grpId="0" animBg="1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050" y="929035"/>
            <a:ext cx="11074640" cy="579833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Обчисли, виконуючи кожну дію письмово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9094601" y="3869175"/>
            <a:ext cx="2359806" cy="279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3917" y="4744942"/>
            <a:ext cx="819757" cy="102269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7238" y="4060990"/>
            <a:ext cx="819757" cy="1022698"/>
          </a:xfrm>
          <a:prstGeom prst="rect">
            <a:avLst/>
          </a:prstGeom>
        </p:spPr>
      </p:pic>
      <p:cxnSp>
        <p:nvCxnSpPr>
          <p:cNvPr id="70" name="Прямая соединительная линия 69"/>
          <p:cNvCxnSpPr/>
          <p:nvPr/>
        </p:nvCxnSpPr>
        <p:spPr>
          <a:xfrm flipV="1">
            <a:off x="1806486" y="5584331"/>
            <a:ext cx="2225960" cy="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4800863"/>
            <a:ext cx="421206" cy="2765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0460" y="4747912"/>
            <a:ext cx="762360" cy="96848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8405" y="5429530"/>
            <a:ext cx="819757" cy="1022698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4077" y="4798664"/>
            <a:ext cx="819757" cy="1022698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9097" y="4076861"/>
            <a:ext cx="819757" cy="1022698"/>
          </a:xfrm>
          <a:prstGeom prst="rect">
            <a:avLst/>
          </a:prstGeom>
        </p:spPr>
      </p:pic>
      <p:cxnSp>
        <p:nvCxnSpPr>
          <p:cNvPr id="76" name="Прямая соединительная линия 75"/>
          <p:cNvCxnSpPr/>
          <p:nvPr/>
        </p:nvCxnSpPr>
        <p:spPr>
          <a:xfrm>
            <a:off x="5194868" y="5578599"/>
            <a:ext cx="2113374" cy="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6637" y="4798664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2586" y="4141628"/>
            <a:ext cx="819757" cy="10226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4956" y="5413554"/>
            <a:ext cx="819757" cy="1022698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4934" y="4156226"/>
            <a:ext cx="765817" cy="972873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8204" y="4759494"/>
            <a:ext cx="753243" cy="95689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5930" y="4115441"/>
            <a:ext cx="819757" cy="1022698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7504" y="4759173"/>
            <a:ext cx="806438" cy="1006082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9694" y="5435078"/>
            <a:ext cx="719018" cy="913420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3391" y="5441528"/>
            <a:ext cx="739071" cy="938895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7101" y="4115441"/>
            <a:ext cx="762360" cy="968481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8733" y="5421229"/>
            <a:ext cx="819757" cy="1022698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2705" y="4781888"/>
            <a:ext cx="765817" cy="97287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89288" y="1560862"/>
            <a:ext cx="850386" cy="1060910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5068" y="980199"/>
            <a:ext cx="5046099" cy="2089417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2392" y="1560862"/>
            <a:ext cx="850386" cy="1060910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0840" y="1569641"/>
            <a:ext cx="850386" cy="1060910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1888" y="2801913"/>
            <a:ext cx="762360" cy="96848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9152" y="2787739"/>
            <a:ext cx="762360" cy="96848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0460" y="2778409"/>
            <a:ext cx="762360" cy="96848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0226" y="2797614"/>
            <a:ext cx="762360" cy="968481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0905" y="2785601"/>
            <a:ext cx="762360" cy="968481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5466" y="2767066"/>
            <a:ext cx="762360" cy="968481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9596" y="2794846"/>
            <a:ext cx="762360" cy="96848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9226" y="2771427"/>
            <a:ext cx="762360" cy="96848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5810" y="2771427"/>
            <a:ext cx="762360" cy="968481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1297" y="3143727"/>
            <a:ext cx="588300" cy="386190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9952" y="3136430"/>
            <a:ext cx="588300" cy="38619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4842" y="3069616"/>
            <a:ext cx="568306" cy="51205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17022" y="2857446"/>
            <a:ext cx="819757" cy="1022698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5457" y="2885420"/>
            <a:ext cx="739071" cy="93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720" y="1489501"/>
            <a:ext cx="11074640" cy="461282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Обчисли, виконуючи кожну дію письмово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9145271" y="3244127"/>
            <a:ext cx="2359806" cy="279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4587" y="4119894"/>
            <a:ext cx="819757" cy="102269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8272" y="3429618"/>
            <a:ext cx="819757" cy="1022698"/>
          </a:xfrm>
          <a:prstGeom prst="rect">
            <a:avLst/>
          </a:prstGeom>
        </p:spPr>
      </p:pic>
      <p:cxnSp>
        <p:nvCxnSpPr>
          <p:cNvPr id="70" name="Прямая соединительная линия 69"/>
          <p:cNvCxnSpPr/>
          <p:nvPr/>
        </p:nvCxnSpPr>
        <p:spPr>
          <a:xfrm flipV="1">
            <a:off x="1857156" y="4959283"/>
            <a:ext cx="2225960" cy="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0170" y="4175815"/>
            <a:ext cx="421206" cy="2765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1130" y="4122864"/>
            <a:ext cx="762360" cy="96848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9075" y="4804482"/>
            <a:ext cx="819757" cy="1022698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8373" y="4173616"/>
            <a:ext cx="819757" cy="1022698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1900" y="3453704"/>
            <a:ext cx="819757" cy="1022698"/>
          </a:xfrm>
          <a:prstGeom prst="rect">
            <a:avLst/>
          </a:prstGeom>
        </p:spPr>
      </p:pic>
      <p:cxnSp>
        <p:nvCxnSpPr>
          <p:cNvPr id="76" name="Прямая соединительная линия 75"/>
          <p:cNvCxnSpPr/>
          <p:nvPr/>
        </p:nvCxnSpPr>
        <p:spPr>
          <a:xfrm>
            <a:off x="5245538" y="4953551"/>
            <a:ext cx="2113374" cy="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7307" y="4173616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9904" y="3508723"/>
            <a:ext cx="819757" cy="10226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3839" y="4783906"/>
            <a:ext cx="819757" cy="1022698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7514" y="3525116"/>
            <a:ext cx="765817" cy="972873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8874" y="4134446"/>
            <a:ext cx="753243" cy="95689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6600" y="3490393"/>
            <a:ext cx="819757" cy="1022698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9202" y="4144168"/>
            <a:ext cx="806438" cy="1006082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0364" y="4810030"/>
            <a:ext cx="719018" cy="913420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4061" y="4816480"/>
            <a:ext cx="739071" cy="938895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9904" y="3492284"/>
            <a:ext cx="762360" cy="968481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9403" y="4796181"/>
            <a:ext cx="819757" cy="1022698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4403" y="4166883"/>
            <a:ext cx="765817" cy="97287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5879" y="2165661"/>
            <a:ext cx="762360" cy="96848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9822" y="2162691"/>
            <a:ext cx="762360" cy="96848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299" y="2159403"/>
            <a:ext cx="762360" cy="96848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7901" y="2174960"/>
            <a:ext cx="762360" cy="968481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3438" y="2160113"/>
            <a:ext cx="762360" cy="968481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9146" y="2129565"/>
            <a:ext cx="762360" cy="968481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80266" y="2169798"/>
            <a:ext cx="762360" cy="96848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9896" y="2146379"/>
            <a:ext cx="762360" cy="96848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6480" y="2146379"/>
            <a:ext cx="762360" cy="968481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1967" y="2518679"/>
            <a:ext cx="588300" cy="386190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0622" y="2511382"/>
            <a:ext cx="588300" cy="38619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85512" y="2444568"/>
            <a:ext cx="568306" cy="51205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0354" y="2221429"/>
            <a:ext cx="819757" cy="1022698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4968" y="2245338"/>
            <a:ext cx="739071" cy="938895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1884" y="2245338"/>
            <a:ext cx="739071" cy="93889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15702" y="2140483"/>
            <a:ext cx="6301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 smtClean="0">
                <a:latin typeface="Monotype Corsiva" panose="03010101010201010101" pitchFamily="66" charset="0"/>
              </a:rPr>
              <a:t>(</a:t>
            </a:r>
            <a:r>
              <a:rPr lang="uk-UA" sz="6600" dirty="0">
                <a:latin typeface="Monotype Corsiva" panose="03010101010201010101" pitchFamily="66" charset="0"/>
              </a:rPr>
              <a:t> </a:t>
            </a:r>
            <a:r>
              <a:rPr lang="uk-UA" sz="6600" dirty="0" smtClean="0">
                <a:latin typeface="Monotype Corsiva" panose="03010101010201010101" pitchFamily="66" charset="0"/>
              </a:rPr>
              <a:t>                      )</a:t>
            </a:r>
            <a:endParaRPr lang="uk-UA" sz="6600" dirty="0">
              <a:latin typeface="Monotype Corsiva" panose="03010101010201010101" pitchFamily="66" charset="0"/>
            </a:endParaRPr>
          </a:p>
        </p:txBody>
      </p:sp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1614" y="4820801"/>
            <a:ext cx="739071" cy="93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1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окові векторні зображення Папугай | Depositphotos®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817" y="1344074"/>
            <a:ext cx="2048055" cy="27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Короп | Всесвіт риболовлі | Fand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Ged - Wikipe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087815" y="1517337"/>
            <a:ext cx="6853172" cy="504758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За перше півріччя життя папужка набрав 105 г ваги, а совеня – 267 г, а за друге півріччя – 186 г і 324 г відповідно. На скільки більше ваги набрало совеня, ніж папужка, за рік? </a:t>
            </a:r>
          </a:p>
        </p:txBody>
      </p:sp>
      <p:pic>
        <p:nvPicPr>
          <p:cNvPr id="1028" name="Picture 4" descr="милый сова, вектор, сова, милый PNG и вектор | Мультипликационные совы,  Милые рисунки, Совята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9252" y="3672109"/>
            <a:ext cx="2225241" cy="2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3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3640" y="1503229"/>
            <a:ext cx="432472" cy="5494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29260" y="300736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г</a:t>
            </a:r>
            <a:r>
              <a:rPr lang="uk-UA" sz="3600" dirty="0" smtClean="0">
                <a:latin typeface="Monotype Corsiva" panose="03010101010201010101" pitchFamily="66" charset="0"/>
              </a:rPr>
              <a:t>) – папужка;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9303" y="2265680"/>
            <a:ext cx="455113" cy="578163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8334" y="2597128"/>
            <a:ext cx="457066" cy="5806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4625" y="2548462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4614" y="2617726"/>
            <a:ext cx="556501" cy="580644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7812" y="1469300"/>
            <a:ext cx="432472" cy="549400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2976" y="2274189"/>
            <a:ext cx="556501" cy="58064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2185" y="3022447"/>
            <a:ext cx="455113" cy="57816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6653" y="3007365"/>
            <a:ext cx="556501" cy="58064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6473" y="2993212"/>
            <a:ext cx="436128" cy="554044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1608" y="2201475"/>
            <a:ext cx="556501" cy="58064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4168" y="2602325"/>
            <a:ext cx="556501" cy="580644"/>
          </a:xfrm>
          <a:prstGeom prst="rect">
            <a:avLst/>
          </a:prstGeom>
        </p:spPr>
      </p:pic>
      <p:cxnSp>
        <p:nvCxnSpPr>
          <p:cNvPr id="61" name="Прямая соединительная линия 60"/>
          <p:cNvCxnSpPr/>
          <p:nvPr/>
        </p:nvCxnSpPr>
        <p:spPr>
          <a:xfrm flipV="1">
            <a:off x="1911321" y="3062341"/>
            <a:ext cx="1306140" cy="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2259" y="3699445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94674" y="363039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67081" y="450841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г</a:t>
            </a:r>
            <a:r>
              <a:rPr lang="uk-UA" sz="3600" dirty="0" smtClean="0">
                <a:latin typeface="Monotype Corsiva" panose="03010101010201010101" pitchFamily="66" charset="0"/>
              </a:rPr>
              <a:t>) – совеня;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0734" y="3745947"/>
            <a:ext cx="455113" cy="57816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6155" y="4098180"/>
            <a:ext cx="457066" cy="58064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2446" y="4049514"/>
            <a:ext cx="421206" cy="27650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2435" y="4118778"/>
            <a:ext cx="556501" cy="58064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7222" y="3742155"/>
            <a:ext cx="556501" cy="58064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6155" y="4525306"/>
            <a:ext cx="413114" cy="52480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7935" y="4513112"/>
            <a:ext cx="510174" cy="532307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7618" y="4493909"/>
            <a:ext cx="423995" cy="538630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6040" y="3687179"/>
            <a:ext cx="556501" cy="58064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5788" y="4088641"/>
            <a:ext cx="556501" cy="580644"/>
          </a:xfrm>
          <a:prstGeom prst="rect">
            <a:avLst/>
          </a:prstGeom>
        </p:spPr>
      </p:pic>
      <p:cxnSp>
        <p:nvCxnSpPr>
          <p:cNvPr id="89" name="Прямая соединительная линия 88"/>
          <p:cNvCxnSpPr/>
          <p:nvPr/>
        </p:nvCxnSpPr>
        <p:spPr>
          <a:xfrm flipV="1">
            <a:off x="1949142" y="4563393"/>
            <a:ext cx="1306140" cy="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51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8195" y="3385280"/>
            <a:ext cx="2918206" cy="11663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91306" y="3812727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Monotype Corsiva" panose="03010101010201010101" pitchFamily="66" charset="0"/>
              </a:rPr>
              <a:t>на 300 г більше ваги набрало совеня, ніж папужка, за рік.  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29260" y="300736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г</a:t>
            </a:r>
            <a:r>
              <a:rPr lang="uk-UA" sz="3600" dirty="0" smtClean="0">
                <a:latin typeface="Monotype Corsiva" panose="03010101010201010101" pitchFamily="66" charset="0"/>
              </a:rPr>
              <a:t>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9303" y="2265680"/>
            <a:ext cx="455113" cy="578163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8334" y="2597128"/>
            <a:ext cx="457066" cy="5806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4625" y="2548462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4614" y="2617726"/>
            <a:ext cx="556501" cy="58064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2976" y="2274189"/>
            <a:ext cx="556501" cy="58064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2185" y="3022447"/>
            <a:ext cx="455113" cy="57816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6654" y="3007365"/>
            <a:ext cx="541740" cy="565243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6473" y="2993212"/>
            <a:ext cx="436128" cy="554044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1608" y="2201475"/>
            <a:ext cx="556501" cy="58064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4168" y="2602325"/>
            <a:ext cx="556501" cy="580644"/>
          </a:xfrm>
          <a:prstGeom prst="rect">
            <a:avLst/>
          </a:prstGeom>
        </p:spPr>
      </p:pic>
      <p:cxnSp>
        <p:nvCxnSpPr>
          <p:cNvPr id="61" name="Прямая соединительная линия 60"/>
          <p:cNvCxnSpPr/>
          <p:nvPr/>
        </p:nvCxnSpPr>
        <p:spPr>
          <a:xfrm flipV="1">
            <a:off x="1911321" y="3062341"/>
            <a:ext cx="1306140" cy="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9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64723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Сума невідомого числа і числа 26 дорівнює сумі чисел 55 і 15.</a:t>
            </a: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 Розв'яжи задачу, склавши рівняння за схемою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cxnSp>
        <p:nvCxnSpPr>
          <p:cNvPr id="11" name="Прямая соединительная линия 10"/>
          <p:cNvCxnSpPr/>
          <p:nvPr/>
        </p:nvCxnSpPr>
        <p:spPr>
          <a:xfrm flipV="1">
            <a:off x="1339220" y="3682470"/>
            <a:ext cx="9671925" cy="19877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V="1">
            <a:off x="1339220" y="3422293"/>
            <a:ext cx="0" cy="542166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 flipV="1">
            <a:off x="11001529" y="3421325"/>
            <a:ext cx="0" cy="542166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V="1">
            <a:off x="7354336" y="3431264"/>
            <a:ext cx="0" cy="542166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 flipV="1">
            <a:off x="8769675" y="3421325"/>
            <a:ext cx="0" cy="542166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фигурная скобка 18"/>
          <p:cNvSpPr/>
          <p:nvPr/>
        </p:nvSpPr>
        <p:spPr>
          <a:xfrm rot="5400000">
            <a:off x="4705149" y="706554"/>
            <a:ext cx="698596" cy="743045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авая фигурная скобка 127"/>
          <p:cNvSpPr/>
          <p:nvPr/>
        </p:nvSpPr>
        <p:spPr>
          <a:xfrm rot="16200000">
            <a:off x="8838770" y="1239012"/>
            <a:ext cx="698596" cy="364615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авая фигурная скобка 128"/>
          <p:cNvSpPr/>
          <p:nvPr/>
        </p:nvSpPr>
        <p:spPr>
          <a:xfrm rot="16200000">
            <a:off x="3997480" y="71034"/>
            <a:ext cx="698596" cy="598211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равая фигурная скобка 129"/>
          <p:cNvSpPr/>
          <p:nvPr/>
        </p:nvSpPr>
        <p:spPr>
          <a:xfrm rot="5400000">
            <a:off x="9536304" y="3295915"/>
            <a:ext cx="698596" cy="2231853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082835" y="1653920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Прямоугольник 180"/>
          <p:cNvSpPr/>
          <p:nvPr/>
        </p:nvSpPr>
        <p:spPr>
          <a:xfrm>
            <a:off x="8703968" y="1653920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Прямоугольник 182"/>
          <p:cNvSpPr/>
          <p:nvPr/>
        </p:nvSpPr>
        <p:spPr>
          <a:xfrm>
            <a:off x="4646775" y="487910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9439025" y="4761140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0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28" grpId="0" animBg="1"/>
      <p:bldP spid="129" grpId="0" animBg="1"/>
      <p:bldP spid="130" grpId="0" animBg="1"/>
      <p:bldP spid="20" grpId="0"/>
      <p:bldP spid="181" grpId="0"/>
      <p:bldP spid="183" grpId="0"/>
      <p:bldP spid="1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9655" y="1102424"/>
            <a:ext cx="11210257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64723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Сума невідомого числа і числа 26 дорівнює сумі чисел 55 і 15.</a:t>
            </a: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 Розв'яжи задачу, склавши рівняння за схемою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0478" y="2696634"/>
            <a:ext cx="541936" cy="676099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5382" y="287192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6659" y="2861814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2378" y="2727444"/>
            <a:ext cx="502215" cy="6379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25790" y="258415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43149" y="342538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1883" y="3744660"/>
            <a:ext cx="312609" cy="28166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60508" y="426556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242" y="4584846"/>
            <a:ext cx="312609" cy="281666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9215" y="3709188"/>
            <a:ext cx="421206" cy="276501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6588" y="3565646"/>
            <a:ext cx="502215" cy="63799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1465" y="2700603"/>
            <a:ext cx="541936" cy="676099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7200" y="2700540"/>
            <a:ext cx="541936" cy="67609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1952" y="3530212"/>
            <a:ext cx="541936" cy="67609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8278" y="3536291"/>
            <a:ext cx="541936" cy="676099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8803" y="4392589"/>
            <a:ext cx="541936" cy="6760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377" y="3558145"/>
            <a:ext cx="541936" cy="67609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6588" y="4415545"/>
            <a:ext cx="541936" cy="67609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4754" y="1853127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2657" y="1789390"/>
            <a:ext cx="541936" cy="6760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3031" y="2058620"/>
            <a:ext cx="421206" cy="276501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3514" y="2029660"/>
            <a:ext cx="312609" cy="28166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5508" y="1883805"/>
            <a:ext cx="502215" cy="63799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22661" y="172651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5741" y="1857096"/>
            <a:ext cx="541936" cy="67609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0330" y="1856901"/>
            <a:ext cx="541936" cy="676099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7178" y="1887620"/>
            <a:ext cx="502215" cy="6379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6265" y="2034825"/>
            <a:ext cx="421206" cy="276501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3574" y="5229388"/>
            <a:ext cx="541936" cy="676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1477" y="5165651"/>
            <a:ext cx="541936" cy="676099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1851" y="5434881"/>
            <a:ext cx="421206" cy="276501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2334" y="5405921"/>
            <a:ext cx="312609" cy="281666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4328" y="5260066"/>
            <a:ext cx="502215" cy="637999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4561" y="5233357"/>
            <a:ext cx="541936" cy="6760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9150" y="5233162"/>
            <a:ext cx="541936" cy="67609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5998" y="5263881"/>
            <a:ext cx="502215" cy="637999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5085" y="5411086"/>
            <a:ext cx="421206" cy="276501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6019" y="5232737"/>
            <a:ext cx="541936" cy="676099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3804" y="5255693"/>
            <a:ext cx="541936" cy="676099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8191" y="6106233"/>
            <a:ext cx="502215" cy="637999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555" y="6070799"/>
            <a:ext cx="541936" cy="67609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8904" y="6113663"/>
            <a:ext cx="502215" cy="637999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989" y="6075563"/>
            <a:ext cx="541936" cy="676099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826" y="6250274"/>
            <a:ext cx="312609" cy="2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7" grpId="0"/>
      <p:bldP spid="149" grpId="0"/>
      <p:bldP spid="1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9655" y="1102424"/>
            <a:ext cx="11210257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64723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перше рівняння і дізнайся, скільки птахів із зоопарку взяли під опіку люди, а друге – скільки звірів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0478" y="2696634"/>
            <a:ext cx="541936" cy="676099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5382" y="287192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8803" y="2870044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2378" y="2727444"/>
            <a:ext cx="502215" cy="6379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25790" y="258415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43149" y="342538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1883" y="3744660"/>
            <a:ext cx="312609" cy="28166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60508" y="426556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242" y="4584846"/>
            <a:ext cx="312609" cy="281666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9215" y="3709188"/>
            <a:ext cx="421206" cy="276501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6588" y="3565646"/>
            <a:ext cx="502215" cy="637999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2889" y="2699849"/>
            <a:ext cx="541936" cy="67609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3543815"/>
            <a:ext cx="541936" cy="6760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377" y="3558145"/>
            <a:ext cx="541936" cy="67609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6588" y="4415545"/>
            <a:ext cx="541936" cy="67609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4754" y="1853127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2657" y="1789390"/>
            <a:ext cx="541936" cy="6760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3031" y="2058620"/>
            <a:ext cx="421206" cy="276501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938" y="2016935"/>
            <a:ext cx="312609" cy="28166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1119" y="1901150"/>
            <a:ext cx="502215" cy="63799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22661" y="172651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941" y="1850344"/>
            <a:ext cx="541936" cy="676099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9316" y="1901150"/>
            <a:ext cx="502215" cy="6379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4349" y="2025282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4754" y="5240597"/>
            <a:ext cx="541936" cy="676099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2657" y="5176860"/>
            <a:ext cx="541936" cy="67609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3031" y="5446090"/>
            <a:ext cx="421206" cy="276501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938" y="5404405"/>
            <a:ext cx="312609" cy="281666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1119" y="5288620"/>
            <a:ext cx="502215" cy="637999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941" y="5237814"/>
            <a:ext cx="541936" cy="676099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9316" y="5288620"/>
            <a:ext cx="502215" cy="637999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4349" y="5412752"/>
            <a:ext cx="421206" cy="27650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3102" y="5265306"/>
            <a:ext cx="541936" cy="67609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5509" y="6269478"/>
            <a:ext cx="312609" cy="281666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9084" y="6126878"/>
            <a:ext cx="502215" cy="637999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9595" y="6099283"/>
            <a:ext cx="541936" cy="6760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6552" y="6116373"/>
            <a:ext cx="502215" cy="6379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3315" y="6099283"/>
            <a:ext cx="541936" cy="6760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3229" y="2702755"/>
            <a:ext cx="541936" cy="67609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4939" y="2871635"/>
            <a:ext cx="421206" cy="27650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99655" y="2880896"/>
            <a:ext cx="312609" cy="28166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1716" y="2734734"/>
            <a:ext cx="502215" cy="63799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317490" y="257531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055781" y="342538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4515" y="3744660"/>
            <a:ext cx="312609" cy="281666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073140" y="426556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1874" y="4584846"/>
            <a:ext cx="312609" cy="281666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1847" y="3709188"/>
            <a:ext cx="421206" cy="276501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9220" y="3565646"/>
            <a:ext cx="502215" cy="637999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1079" y="2702987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3015" y="3543815"/>
            <a:ext cx="541936" cy="676099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3053" y="3579223"/>
            <a:ext cx="541936" cy="676099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4420105"/>
            <a:ext cx="541936" cy="6760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9944" y="1855631"/>
            <a:ext cx="541936" cy="676099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0698" y="1794677"/>
            <a:ext cx="541936" cy="676099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1072" y="2063907"/>
            <a:ext cx="421206" cy="27650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8979" y="2022222"/>
            <a:ext cx="312609" cy="281666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57415" y="1892857"/>
            <a:ext cx="502215" cy="637999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326825" y="172651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1" y="1841831"/>
            <a:ext cx="541936" cy="676099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57" y="1906437"/>
            <a:ext cx="502215" cy="63799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82390" y="2030569"/>
            <a:ext cx="421206" cy="276501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9138" y="1864524"/>
            <a:ext cx="496481" cy="630715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9138" y="2707294"/>
            <a:ext cx="496481" cy="630715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1651" y="3550613"/>
            <a:ext cx="541936" cy="6760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0063" y="4385242"/>
            <a:ext cx="541936" cy="676099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9730" y="5236980"/>
            <a:ext cx="541936" cy="676099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3435" y="5176860"/>
            <a:ext cx="541936" cy="6760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0858" y="5445256"/>
            <a:ext cx="421206" cy="276501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1716" y="5404405"/>
            <a:ext cx="312609" cy="281666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90152" y="5275040"/>
            <a:ext cx="502215" cy="63799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3208" y="5224014"/>
            <a:ext cx="541936" cy="6760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0094" y="5288620"/>
            <a:ext cx="502215" cy="63799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5127" y="5412752"/>
            <a:ext cx="421206" cy="276501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8924" y="5245873"/>
            <a:ext cx="496481" cy="630715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4237" y="5275040"/>
            <a:ext cx="541936" cy="676099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321" y="5231950"/>
            <a:ext cx="541936" cy="676099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8033" y="6268373"/>
            <a:ext cx="312609" cy="281666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0094" y="6122211"/>
            <a:ext cx="502215" cy="637999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9457" y="6090464"/>
            <a:ext cx="541936" cy="676099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8026" y="6124933"/>
            <a:ext cx="502215" cy="637999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7389" y="6093186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7" grpId="0"/>
      <p:bldP spid="149" grpId="0"/>
      <p:bldP spid="124" grpId="0"/>
      <p:bldP spid="97" grpId="0"/>
      <p:bldP spid="98" grpId="0"/>
      <p:bldP spid="100" grpId="0"/>
      <p:bldP spid="1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Мультяшный милый лебедь на белом фоне | Премиум векторы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5596" y="1385810"/>
            <a:ext cx="3023176" cy="284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двома способами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Короп | Всесвіт риболовлі | Fand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Ged - Wikipe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6625466" y="1223337"/>
            <a:ext cx="5315521" cy="519824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На приватному ставку кожній качці дають зерна </a:t>
            </a:r>
            <a:r>
              <a:rPr lang="uk-UA" sz="40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а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 г, а лебедю – </a:t>
            </a:r>
            <a:r>
              <a:rPr lang="uk-UA" sz="40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в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 г. На скільки грамів зерна більше дають </a:t>
            </a:r>
          </a:p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6 лебедям, ніж </a:t>
            </a:r>
          </a:p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6 качкам? </a:t>
            </a:r>
          </a:p>
        </p:txBody>
      </p:sp>
      <p:pic>
        <p:nvPicPr>
          <p:cNvPr id="1026" name="Picture 2" descr="Качка-крижанка кліпарт. Безкоштовне завантаження. | Creazill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50" y="1421121"/>
            <a:ext cx="2581852" cy="281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Скругленный прямоугольник 31"/>
          <p:cNvSpPr/>
          <p:nvPr/>
        </p:nvSpPr>
        <p:spPr>
          <a:xfrm>
            <a:off x="1309945" y="4385458"/>
            <a:ext cx="5068827" cy="95546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6 ∙ </a:t>
            </a:r>
            <a:r>
              <a:rPr lang="uk-UA" sz="60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в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 -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6 ∙ </a:t>
            </a:r>
            <a:r>
              <a:rPr lang="uk-UA" sz="60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а</a:t>
            </a:r>
            <a:endParaRPr lang="uk-UA" sz="6000" b="1" dirty="0" smtClean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300794" y="5496310"/>
            <a:ext cx="5068827" cy="95546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i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</a:t>
            </a:r>
            <a:r>
              <a:rPr lang="uk-UA" sz="60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в </a:t>
            </a:r>
            <a:r>
              <a:rPr lang="uk-UA" sz="6000" b="1" i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–</a:t>
            </a:r>
            <a:r>
              <a:rPr lang="uk-UA" sz="60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а</a:t>
            </a:r>
            <a:r>
              <a:rPr lang="uk-UA" sz="6000" b="1" i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  ∙ 6</a:t>
            </a:r>
            <a:endParaRPr lang="uk-UA" sz="6000" b="1" dirty="0" smtClean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386875" y="1510911"/>
            <a:ext cx="51187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6 - 13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9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помаранчевий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57031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7" y="1206299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На </a:t>
            </a:r>
            <a:r>
              <a:rPr lang="uk-UA" sz="4400" b="1" dirty="0">
                <a:solidFill>
                  <a:srgbClr val="2F3242"/>
                </a:solidFill>
              </a:rPr>
              <a:t>сторінці </a:t>
            </a:r>
            <a:r>
              <a:rPr lang="uk-UA" sz="4400" b="1" dirty="0" smtClean="0">
                <a:solidFill>
                  <a:srgbClr val="2F3242"/>
                </a:solidFill>
              </a:rPr>
              <a:t>2</a:t>
            </a:r>
            <a:r>
              <a:rPr lang="uk-UA" sz="4400" b="1" dirty="0">
                <a:solidFill>
                  <a:srgbClr val="2F3242"/>
                </a:solidFill>
              </a:rPr>
              <a:t>8</a:t>
            </a:r>
            <a:r>
              <a:rPr lang="uk-UA" sz="4400" b="1" dirty="0" smtClean="0">
                <a:solidFill>
                  <a:srgbClr val="2F3242"/>
                </a:solidFill>
              </a:rPr>
              <a:t>,</a:t>
            </a:r>
            <a:r>
              <a:rPr lang="en-US" sz="4400" b="1" dirty="0" smtClean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задачу 15</a:t>
            </a:r>
            <a:r>
              <a:rPr lang="en-US" sz="4400" b="1" dirty="0" smtClean="0">
                <a:solidFill>
                  <a:srgbClr val="2F3242"/>
                </a:solidFill>
              </a:rPr>
              <a:t>8</a:t>
            </a:r>
            <a:r>
              <a:rPr lang="uk-UA" sz="4400" b="1" dirty="0" smtClean="0">
                <a:solidFill>
                  <a:srgbClr val="2F3242"/>
                </a:solidFill>
              </a:rPr>
              <a:t>, </a:t>
            </a:r>
            <a:endParaRPr lang="en-US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авдання 1</a:t>
            </a:r>
            <a:r>
              <a:rPr lang="uk-UA" sz="4400" b="1" dirty="0">
                <a:solidFill>
                  <a:srgbClr val="2F3242"/>
                </a:solidFill>
              </a:rPr>
              <a:t>5</a:t>
            </a:r>
            <a:r>
              <a:rPr lang="uk-UA" sz="4400" b="1" dirty="0" smtClean="0">
                <a:solidFill>
                  <a:srgbClr val="2F3242"/>
                </a:solidFill>
              </a:rPr>
              <a:t>9</a:t>
            </a:r>
          </a:p>
          <a:p>
            <a:pPr algn="ctr"/>
            <a:r>
              <a:rPr lang="uk-UA" sz="4400" i="1" dirty="0" smtClean="0">
                <a:solidFill>
                  <a:srgbClr val="2F3242"/>
                </a:solidFill>
              </a:rPr>
              <a:t>Короткий </a:t>
            </a:r>
            <a:r>
              <a:rPr lang="uk-UA" sz="4400" i="1" dirty="0">
                <a:solidFill>
                  <a:srgbClr val="2F3242"/>
                </a:solidFill>
              </a:rPr>
              <a:t>запис </a:t>
            </a:r>
            <a:r>
              <a:rPr lang="uk-UA" sz="4400" i="1" dirty="0" smtClean="0">
                <a:solidFill>
                  <a:srgbClr val="2F3242"/>
                </a:solidFill>
              </a:rPr>
              <a:t>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 smtClean="0">
                <a:solidFill>
                  <a:srgbClr val="2F3242"/>
                </a:solidFill>
              </a:rPr>
              <a:t>С.</a:t>
            </a:r>
            <a:r>
              <a:rPr lang="uk-UA" sz="4800" dirty="0" smtClean="0">
                <a:solidFill>
                  <a:srgbClr val="2F3242"/>
                </a:solidFill>
              </a:rPr>
              <a:t>2</a:t>
            </a:r>
            <a:r>
              <a:rPr lang="uk-UA" sz="4800" dirty="0">
                <a:solidFill>
                  <a:srgbClr val="2F3242"/>
                </a:solidFill>
              </a:rPr>
              <a:t>8</a:t>
            </a:r>
            <a:r>
              <a:rPr lang="uk-UA" sz="4800" dirty="0" smtClean="0">
                <a:solidFill>
                  <a:srgbClr val="2F3242"/>
                </a:solidFill>
              </a:rPr>
              <a:t>,</a:t>
            </a:r>
            <a:r>
              <a:rPr lang="ru-RU" sz="4800" dirty="0" smtClean="0">
                <a:solidFill>
                  <a:srgbClr val="2F3242"/>
                </a:solidFill>
              </a:rPr>
              <a:t> №</a:t>
            </a:r>
            <a:r>
              <a:rPr lang="uk-UA" sz="4800" dirty="0" smtClean="0">
                <a:solidFill>
                  <a:srgbClr val="2F3242"/>
                </a:solidFill>
              </a:rPr>
              <a:t>1</a:t>
            </a:r>
            <a:r>
              <a:rPr lang="uk-UA" sz="4800" dirty="0">
                <a:solidFill>
                  <a:srgbClr val="2F3242"/>
                </a:solidFill>
              </a:rPr>
              <a:t>5</a:t>
            </a:r>
            <a:r>
              <a:rPr lang="en-US" sz="4800" dirty="0" smtClean="0">
                <a:solidFill>
                  <a:srgbClr val="2F3242"/>
                </a:solidFill>
              </a:rPr>
              <a:t>8</a:t>
            </a:r>
            <a:r>
              <a:rPr lang="ru-RU" sz="4800" dirty="0" smtClean="0">
                <a:solidFill>
                  <a:srgbClr val="2F3242"/>
                </a:solidFill>
              </a:rPr>
              <a:t>, №</a:t>
            </a:r>
            <a:r>
              <a:rPr lang="uk-UA" sz="4800" dirty="0" smtClean="0">
                <a:solidFill>
                  <a:srgbClr val="2F3242"/>
                </a:solidFill>
              </a:rPr>
              <a:t>15</a:t>
            </a:r>
            <a:r>
              <a:rPr lang="en-US" sz="4800" dirty="0" smtClean="0">
                <a:solidFill>
                  <a:srgbClr val="2F3242"/>
                </a:solidFill>
              </a:rPr>
              <a:t>9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386875" y="1510911"/>
            <a:ext cx="51187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4 - 44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2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386875" y="1510911"/>
            <a:ext cx="51187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5 - 22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3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669047" y="1510911"/>
            <a:ext cx="67329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56 – 4 ∙ 5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95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669047" y="1510911"/>
            <a:ext cx="67329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– 3 ∙ 5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01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669047" y="1510911"/>
            <a:ext cx="67329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48 – 8 ∙ 6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29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669047" y="1510911"/>
            <a:ext cx="67329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99 – 9 ∙ 9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7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54834</TotalTime>
  <Words>890</Words>
  <Application>Microsoft Office PowerPoint</Application>
  <PresentationFormat>Широкоэкранный</PresentationFormat>
  <Paragraphs>328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8379</cp:revision>
  <dcterms:created xsi:type="dcterms:W3CDTF">2018-01-05T16:38:53Z</dcterms:created>
  <dcterms:modified xsi:type="dcterms:W3CDTF">2022-01-28T06:43:49Z</dcterms:modified>
</cp:coreProperties>
</file>