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6" r:id="rId4"/>
    <p:sldId id="277" r:id="rId5"/>
    <p:sldId id="258" r:id="rId6"/>
    <p:sldId id="271" r:id="rId7"/>
    <p:sldId id="272" r:id="rId8"/>
    <p:sldId id="273" r:id="rId9"/>
    <p:sldId id="274" r:id="rId10"/>
    <p:sldId id="27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F75"/>
    <a:srgbClr val="46779F"/>
    <a:srgbClr val="FF887A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660"/>
  </p:normalViewPr>
  <p:slideViewPr>
    <p:cSldViewPr snapToGrid="0">
      <p:cViewPr>
        <p:scale>
          <a:sx n="92" d="100"/>
          <a:sy n="92" d="100"/>
        </p:scale>
        <p:origin x="16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C1427-43EE-43ED-BE50-CF60D1350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00134" y="1046163"/>
            <a:ext cx="7575966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BFEB07-A63D-4D7B-935A-904D8A3B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604" y="4169569"/>
            <a:ext cx="7575966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BBC33-13D4-47F5-802C-7F732067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E972A-4C06-4479-81BF-51C0B30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1D3AD-EFD5-4BCD-BAF6-9939495A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1DCE3F2-F830-4C23-ADD5-662F32D6CB2B}"/>
              </a:ext>
            </a:extLst>
          </p:cNvPr>
          <p:cNvSpPr/>
          <p:nvPr userDrawn="1"/>
        </p:nvSpPr>
        <p:spPr>
          <a:xfrm>
            <a:off x="-610896" y="954088"/>
            <a:ext cx="5011030" cy="51435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4550D01-37FE-441A-87D4-D518784BBFD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3205E39-F76C-4724-A40E-3A1FCDF895D5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8560973-55A7-4164-90D6-9B84243EC90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8349694-22A7-48DF-9C54-45A14B96C43E}"/>
              </a:ext>
            </a:extLst>
          </p:cNvPr>
          <p:cNvSpPr/>
          <p:nvPr userDrawn="1"/>
        </p:nvSpPr>
        <p:spPr>
          <a:xfrm>
            <a:off x="4723752" y="6458889"/>
            <a:ext cx="826148" cy="826148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9D1D2E9-768C-42A7-A023-09323FF2BED3}"/>
              </a:ext>
            </a:extLst>
          </p:cNvPr>
          <p:cNvSpPr/>
          <p:nvPr userDrawn="1"/>
        </p:nvSpPr>
        <p:spPr>
          <a:xfrm>
            <a:off x="5682926" y="6444926"/>
            <a:ext cx="826148" cy="826148"/>
          </a:xfrm>
          <a:prstGeom prst="ellipse">
            <a:avLst/>
          </a:prstGeom>
          <a:solidFill>
            <a:srgbClr val="FF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EF6D256-07C7-4329-B6E1-D15C3EC9B325}"/>
              </a:ext>
            </a:extLst>
          </p:cNvPr>
          <p:cNvSpPr/>
          <p:nvPr userDrawn="1"/>
        </p:nvSpPr>
        <p:spPr>
          <a:xfrm>
            <a:off x="6642100" y="6444926"/>
            <a:ext cx="826148" cy="826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FE16EAC-09A0-42D3-9600-6293BFF52F5F}"/>
              </a:ext>
            </a:extLst>
          </p:cNvPr>
          <p:cNvSpPr/>
          <p:nvPr userDrawn="1"/>
        </p:nvSpPr>
        <p:spPr>
          <a:xfrm>
            <a:off x="3987060" y="3015926"/>
            <a:ext cx="826148" cy="8261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5CBA1E4-1573-44EA-8969-D03EAA68E5B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6FC629-D18E-4CB9-8EF9-DB780302E67D}"/>
              </a:ext>
            </a:extLst>
          </p:cNvPr>
          <p:cNvSpPr/>
          <p:nvPr userDrawn="1"/>
        </p:nvSpPr>
        <p:spPr>
          <a:xfrm>
            <a:off x="4593512" y="-1537283"/>
            <a:ext cx="6417388" cy="6417388"/>
          </a:xfrm>
          <a:prstGeom prst="ellipse">
            <a:avLst/>
          </a:prstGeom>
          <a:noFill/>
          <a:ln>
            <a:solidFill>
              <a:schemeClr val="accent3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32240E-001E-4F6D-A1C3-CA4F061E26B8}"/>
              </a:ext>
            </a:extLst>
          </p:cNvPr>
          <p:cNvSpPr/>
          <p:nvPr userDrawn="1"/>
        </p:nvSpPr>
        <p:spPr>
          <a:xfrm>
            <a:off x="5532939" y="3332162"/>
            <a:ext cx="6064110" cy="6064110"/>
          </a:xfrm>
          <a:prstGeom prst="ellipse">
            <a:avLst/>
          </a:prstGeom>
          <a:noFill/>
          <a:ln>
            <a:solidFill>
              <a:schemeClr val="accent2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9C98EA7-A050-4121-8572-673BCFB35457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ACBB82-EA11-4454-826C-FC7BC2B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38D586-BBBA-40D4-9389-338EB8E8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384E96-4ED3-4D8F-895B-F8D9BAF2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5B5B1-3264-43AD-A8F6-F198C429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7BC43-98B1-4256-951A-FEDD231C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4375B-3B74-4F6D-B22F-495E825A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F9369-CF18-4B83-9CAA-5142A5AB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2EF962-9D69-4B68-8427-88C7A475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9846F-83C0-40A8-9AE3-5C9AA683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9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01A3-57F7-48FA-BF55-3CA4E370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BADF23-7770-4B0C-98A1-EFE8D2340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1D014-9FE5-4094-8833-69FAAC50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3DDCA-EF19-4151-88F5-6C9258F6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A0CBD-3DED-46B6-BFE1-B88D58AD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2721B7-30EF-4254-B932-CC80420E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7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B27CB-688C-409F-930C-F4EF9665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BCBE4-64CF-4EBA-8996-E704174F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5E669-FA7A-4C00-8D3D-97F49CAB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EBB5A-D6DE-49C4-9FB5-34D55FB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A224B-FC3E-4F24-BFA0-94A072C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6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392FC-35F7-40C8-A5D8-E1606CA8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C62C8F-7D79-4E08-BD66-D6A389F35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621C6-A4A0-440D-AB25-9838576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0E52C-4219-430D-92D4-C35BB97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F3CB5-4420-4FE1-9A19-00A5F5A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3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8CA4391-1C4C-4283-ACF3-2CA576E57286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44ABC0-100E-486E-B98A-C67CB082CDB2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A3CDAC9-9D60-48B9-A8EC-A9A5625147E8}"/>
              </a:ext>
            </a:extLst>
          </p:cNvPr>
          <p:cNvSpPr/>
          <p:nvPr userDrawn="1"/>
        </p:nvSpPr>
        <p:spPr>
          <a:xfrm>
            <a:off x="-521348" y="-521348"/>
            <a:ext cx="1042696" cy="10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5FDD172-A0D3-47D0-9661-83B7EFB922ED}"/>
              </a:ext>
            </a:extLst>
          </p:cNvPr>
          <p:cNvSpPr/>
          <p:nvPr userDrawn="1"/>
        </p:nvSpPr>
        <p:spPr>
          <a:xfrm>
            <a:off x="11803586" y="2051050"/>
            <a:ext cx="1974850" cy="1974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FDC9E4-FF48-46EB-9D27-0C8CCA691EBC}"/>
              </a:ext>
            </a:extLst>
          </p:cNvPr>
          <p:cNvSpPr/>
          <p:nvPr userDrawn="1"/>
        </p:nvSpPr>
        <p:spPr>
          <a:xfrm>
            <a:off x="-305448" y="4861216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2FAB47-E810-4EEC-B2E8-0061E02049E4}"/>
              </a:ext>
            </a:extLst>
          </p:cNvPr>
          <p:cNvSpPr/>
          <p:nvPr userDrawn="1"/>
        </p:nvSpPr>
        <p:spPr>
          <a:xfrm>
            <a:off x="10760890" y="123177"/>
            <a:ext cx="1042696" cy="1042696"/>
          </a:xfrm>
          <a:prstGeom prst="ellipse">
            <a:avLst/>
          </a:prstGeom>
          <a:solidFill>
            <a:srgbClr val="F9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1BA39D3-775A-4C6E-8A08-A9A4829DCDCE}"/>
              </a:ext>
            </a:extLst>
          </p:cNvPr>
          <p:cNvSpPr/>
          <p:nvPr userDrawn="1"/>
        </p:nvSpPr>
        <p:spPr>
          <a:xfrm>
            <a:off x="4723752" y="-2125323"/>
            <a:ext cx="2502640" cy="2502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AF54-CB49-4419-914F-7F6092CC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7BD07-BAA6-4A63-89C7-0479FABF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54BCA-093E-471E-8942-104171B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6E318-C272-49D1-8AEB-6EEB9EF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456E4-5366-4A6B-A747-CAFB1D4D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D69D8-EBFB-414C-A467-9A479756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0A25-96DC-447B-B550-0F19DE69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DBBDB-114D-4801-99D2-9C31014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BC4DE-4496-40C2-BE7B-B8C947ED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D51AC-3B8E-48EC-B28F-027F8AD9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15438-F5B1-428E-9AB7-2275F611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7D4D9-5E26-4E84-890D-137E59B2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005AFF-56AE-4F8F-B43E-A80412E3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76DA3-7CD5-4567-81D1-F33B23D8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81B17-A7BE-408E-815B-76C7517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4FEC9-1C5E-4901-93AF-C13D79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0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8A033-0249-4618-9AA0-DED860FF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8B9F40-BED2-49E1-9A0E-852ECF68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390416-B82D-400C-AC91-902F3067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7DFED4-6462-4F13-A1E4-FAEE2A209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0888EF-9E4C-425A-AA88-8C16511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43EBB3-BFFC-4009-ACCB-66361412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1AC6AE-9786-472E-9BAE-CB04AB15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EBFF65-6640-47AB-9D26-C49798E7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D0E26-7FE6-493F-93F4-569B5C8F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E27546-8C98-48A9-A8CB-80DE4D87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E338EB-E3C3-4355-AF38-940E913E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2315DA-3C54-49F2-9EDE-F0B80B69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5EF21-AD98-4558-BCC5-A0BE249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96F8B-4446-4E20-A4A4-000C37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428E6-257E-4FD1-A374-425A1CD8A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91AC-2130-4B57-AD54-748BAEF5B6CA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0F35C-71C6-4178-B2B8-52B4C3438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2A9CE-D06C-47FF-858B-3AC63121B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D03D-56CB-4EB8-95BC-8BB73BFB2C7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hlinkClick r:id="rId16"/>
            <a:extLst>
              <a:ext uri="{FF2B5EF4-FFF2-40B4-BE49-F238E27FC236}">
                <a16:creationId xmlns:a16="http://schemas.microsoft.com/office/drawing/2014/main" id="{84663201-2880-4F38-800F-40D1127B833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E3EB9-3571-43E0-8223-625342A06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317" y="511629"/>
            <a:ext cx="7575966" cy="32182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eorgia" panose="02040502050405020303" pitchFamily="18" charset="0"/>
              </a:rPr>
              <a:t>«</a:t>
            </a:r>
            <a:r>
              <a:rPr lang="ru-RU" dirty="0" err="1">
                <a:latin typeface="Georgia" panose="02040502050405020303" pitchFamily="18" charset="0"/>
              </a:rPr>
              <a:t>Зображення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предметів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циліндричної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форми</a:t>
            </a:r>
            <a:r>
              <a:rPr lang="ru-RU" dirty="0">
                <a:latin typeface="Georgia" panose="02040502050405020303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E7F82-D852-4A17-9CA2-19F38FF1F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урок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образотворчого</a:t>
            </a:r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мистецтва</a:t>
            </a:r>
            <a:endParaRPr lang="ru-RU" sz="3000" dirty="0">
              <a:solidFill>
                <a:srgbClr val="F9BF75"/>
              </a:solidFill>
              <a:latin typeface="Georgia" panose="02040502050405020303" pitchFamily="18" charset="0"/>
            </a:endParaRPr>
          </a:p>
          <a:p>
            <a:r>
              <a:rPr lang="ru-RU" sz="3000" dirty="0">
                <a:solidFill>
                  <a:srgbClr val="F9BF75"/>
                </a:solidFill>
                <a:latin typeface="Georgia" panose="02040502050405020303" pitchFamily="18" charset="0"/>
              </a:rPr>
              <a:t>у 5 </a:t>
            </a:r>
            <a:r>
              <a:rPr lang="ru-RU" sz="3000" dirty="0" err="1">
                <a:solidFill>
                  <a:srgbClr val="F9BF75"/>
                </a:solidFill>
                <a:latin typeface="Georgia" panose="02040502050405020303" pitchFamily="18" charset="0"/>
              </a:rPr>
              <a:t>класі</a:t>
            </a:r>
            <a:endParaRPr lang="ru-RU" sz="3000" dirty="0">
              <a:solidFill>
                <a:srgbClr val="F9BF75"/>
              </a:solidFill>
              <a:latin typeface="Georgia" panose="02040502050405020303" pitchFamily="18" charset="0"/>
            </a:endParaRPr>
          </a:p>
          <a:p>
            <a:r>
              <a:rPr lang="ru-RU" sz="3000" dirty="0" err="1">
                <a:latin typeface="Georgia" panose="02040502050405020303" pitchFamily="18" charset="0"/>
              </a:rPr>
              <a:t>Вчитель</a:t>
            </a:r>
            <a:r>
              <a:rPr lang="ru-RU" sz="3000" dirty="0">
                <a:latin typeface="Georgia" panose="02040502050405020303" pitchFamily="18" charset="0"/>
              </a:rPr>
              <a:t>: </a:t>
            </a:r>
            <a:r>
              <a:rPr lang="ru-RU" sz="3000" dirty="0" err="1">
                <a:latin typeface="Georgia" panose="02040502050405020303" pitchFamily="18" charset="0"/>
              </a:rPr>
              <a:t>Андрєєва</a:t>
            </a:r>
            <a:r>
              <a:rPr lang="ru-RU" sz="3000" dirty="0">
                <a:latin typeface="Georgia" panose="02040502050405020303" pitchFamily="18" charset="0"/>
              </a:rPr>
              <a:t> Ж.В.</a:t>
            </a:r>
          </a:p>
        </p:txBody>
      </p:sp>
    </p:spTree>
    <p:extLst>
      <p:ext uri="{BB962C8B-B14F-4D97-AF65-F5344CB8AC3E}">
        <p14:creationId xmlns:p14="http://schemas.microsoft.com/office/powerpoint/2010/main" val="330275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432B0-B991-EE45-82EF-7311990F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>
                <a:solidFill>
                  <a:srgbClr val="46779F"/>
                </a:solidFill>
                <a:latin typeface="Georgia" panose="02040502050405020303" pitchFamily="18" charset="0"/>
              </a:rPr>
              <a:t>Поетапність роботи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020D62-F406-D745-B8C5-2E778F64A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9" b="17987"/>
          <a:stretch/>
        </p:blipFill>
        <p:spPr>
          <a:xfrm>
            <a:off x="1861558" y="1690688"/>
            <a:ext cx="8468884" cy="44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08E59BAD-DD8F-4E68-9B89-534CA00E0873}"/>
              </a:ext>
            </a:extLst>
          </p:cNvPr>
          <p:cNvSpPr txBox="1">
            <a:spLocks/>
          </p:cNvSpPr>
          <p:nvPr/>
        </p:nvSpPr>
        <p:spPr>
          <a:xfrm>
            <a:off x="1989438" y="1068951"/>
            <a:ext cx="8118389" cy="2330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Зворотній</a:t>
            </a:r>
            <a:r>
              <a:rPr lang="ru-RU" sz="6600" b="1" dirty="0">
                <a:solidFill>
                  <a:schemeClr val="accent4"/>
                </a:solidFill>
                <a:latin typeface="Georgia" panose="02040502050405020303" pitchFamily="18" charset="0"/>
              </a:rPr>
              <a:t> </a:t>
            </a:r>
            <a:r>
              <a:rPr lang="ru-RU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зв</a:t>
            </a:r>
            <a:r>
              <a:rPr lang="en-US" sz="6600" b="1" dirty="0">
                <a:solidFill>
                  <a:schemeClr val="accent4"/>
                </a:solidFill>
                <a:latin typeface="Georgia" panose="02040502050405020303" pitchFamily="18" charset="0"/>
              </a:rPr>
              <a:t>’</a:t>
            </a:r>
            <a:r>
              <a:rPr lang="uk-UA" sz="6600" b="1" dirty="0" err="1">
                <a:solidFill>
                  <a:schemeClr val="accent4"/>
                </a:solidFill>
                <a:latin typeface="Georgia" panose="02040502050405020303" pitchFamily="18" charset="0"/>
              </a:rPr>
              <a:t>язок</a:t>
            </a:r>
            <a:endParaRPr lang="ru-RU" sz="6600" b="1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A66DA-7BC7-4C46-8FB4-FEF188E822E1}"/>
              </a:ext>
            </a:extLst>
          </p:cNvPr>
          <p:cNvSpPr txBox="1"/>
          <p:nvPr/>
        </p:nvSpPr>
        <p:spPr>
          <a:xfrm>
            <a:off x="1989438" y="3299254"/>
            <a:ext cx="10120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Human</a:t>
            </a:r>
          </a:p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E-mail</a:t>
            </a: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: </a:t>
            </a:r>
            <a:r>
              <a:rPr lang="en-US" sz="3000" b="1" dirty="0">
                <a:solidFill>
                  <a:srgbClr val="FF887A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zhannaandreeva95@ukr.net</a:t>
            </a:r>
            <a:endParaRPr lang="en-US" sz="3000" b="1" dirty="0">
              <a:solidFill>
                <a:srgbClr val="FF887A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Viber</a:t>
            </a:r>
            <a:r>
              <a:rPr lang="uk-UA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:</a:t>
            </a:r>
            <a:r>
              <a:rPr lang="en-US" sz="3000" b="1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uk-UA" sz="3000" b="1" dirty="0">
                <a:solidFill>
                  <a:srgbClr val="FF887A"/>
                </a:solidFill>
                <a:latin typeface="Georgia" panose="02040502050405020303" pitchFamily="18" charset="0"/>
              </a:rPr>
              <a:t>0984971546</a:t>
            </a:r>
            <a:endParaRPr lang="ru-UA" sz="3000" b="1" dirty="0">
              <a:solidFill>
                <a:srgbClr val="FF887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45226A08-BC9C-534D-A981-068A833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00" y="-329760"/>
            <a:ext cx="10844745" cy="6785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4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ru-RU" sz="3600" b="1" i="1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ru-RU" sz="3600" i="1" dirty="0" err="1">
                <a:latin typeface="Georgia" panose="02040502050405020303" pitchFamily="18" charset="0"/>
              </a:rPr>
              <a:t>Усі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предмети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циліндричної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форми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мають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вертикальну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вісь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симетрії</a:t>
            </a:r>
            <a:r>
              <a:rPr lang="ru-RU" sz="3600" i="1" dirty="0">
                <a:latin typeface="Georgia" panose="02040502050405020303" pitchFamily="18" charset="0"/>
              </a:rPr>
              <a:t>, і </a:t>
            </a:r>
            <a:r>
              <a:rPr lang="ru-RU" sz="3600" i="1" dirty="0" err="1">
                <a:latin typeface="Georgia" panose="02040502050405020303" pitchFamily="18" charset="0"/>
              </a:rPr>
              <a:t>їх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бокові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поверхні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розміщені</a:t>
            </a:r>
            <a:r>
              <a:rPr lang="ru-RU" sz="3600" i="1" dirty="0">
                <a:latin typeface="Georgia" panose="02040502050405020303" pitchFamily="18" charset="0"/>
              </a:rPr>
              <a:t> на </a:t>
            </a:r>
            <a:r>
              <a:rPr lang="ru-RU" sz="3600" i="1" dirty="0" err="1">
                <a:latin typeface="Georgia" panose="02040502050405020303" pitchFamily="18" charset="0"/>
              </a:rPr>
              <a:t>однаковій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відстані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від</a:t>
            </a:r>
            <a:r>
              <a:rPr lang="ru-RU" sz="3600" i="1" dirty="0">
                <a:latin typeface="Georgia" panose="02040502050405020303" pitchFamily="18" charset="0"/>
              </a:rPr>
              <a:t> центра, </a:t>
            </a:r>
            <a:r>
              <a:rPr lang="ru-RU" sz="3600" i="1" dirty="0" err="1">
                <a:latin typeface="Georgia" panose="02040502050405020303" pitchFamily="18" charset="0"/>
              </a:rPr>
              <a:t>ніби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утворюючи</a:t>
            </a:r>
            <a:r>
              <a:rPr lang="ru-RU" sz="3600" i="1" dirty="0">
                <a:latin typeface="Georgia" panose="02040502050405020303" pitchFamily="18" charset="0"/>
              </a:rPr>
              <a:t> коло, </a:t>
            </a:r>
            <a:r>
              <a:rPr lang="ru-RU" sz="3600" i="1" dirty="0" err="1">
                <a:latin typeface="Georgia" panose="02040502050405020303" pitchFamily="18" charset="0"/>
              </a:rPr>
              <a:t>якщо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подивитися</a:t>
            </a:r>
            <a:r>
              <a:rPr lang="ru-RU" sz="3600" i="1" dirty="0">
                <a:latin typeface="Georgia" panose="02040502050405020303" pitchFamily="18" charset="0"/>
              </a:rPr>
              <a:t> на </a:t>
            </a:r>
            <a:r>
              <a:rPr lang="ru-RU" sz="3600" i="1" dirty="0" err="1">
                <a:latin typeface="Georgia" panose="02040502050405020303" pitchFamily="18" charset="0"/>
              </a:rPr>
              <a:t>такий</a:t>
            </a:r>
            <a:r>
              <a:rPr lang="ru-RU" sz="3600" i="1" dirty="0">
                <a:latin typeface="Georgia" panose="02040502050405020303" pitchFamily="18" charset="0"/>
              </a:rPr>
              <a:t> предмет </a:t>
            </a:r>
            <a:r>
              <a:rPr lang="ru-RU" sz="3600" i="1" dirty="0" err="1">
                <a:latin typeface="Georgia" panose="02040502050405020303" pitchFamily="18" charset="0"/>
              </a:rPr>
              <a:t>зверху</a:t>
            </a:r>
            <a:r>
              <a:rPr lang="ru-RU" sz="3600" i="1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3600" i="1" u="sng" dirty="0">
                <a:solidFill>
                  <a:srgbClr val="F9BF75"/>
                </a:solidFill>
                <a:latin typeface="Georgia" panose="02040502050405020303" pitchFamily="18" charset="0"/>
              </a:rPr>
              <a:t>У </a:t>
            </a:r>
            <a:r>
              <a:rPr lang="ru-RU" sz="3600" i="1" u="sng" dirty="0" err="1">
                <a:solidFill>
                  <a:srgbClr val="F9BF75"/>
                </a:solidFill>
                <a:latin typeface="Georgia" panose="02040502050405020303" pitchFamily="18" charset="0"/>
              </a:rPr>
              <a:t>перспективі</a:t>
            </a:r>
            <a:r>
              <a:rPr lang="ru-RU" sz="3600" i="1" u="sng" dirty="0">
                <a:solidFill>
                  <a:srgbClr val="F9BF75"/>
                </a:solidFill>
                <a:latin typeface="Georgia" panose="02040502050405020303" pitchFamily="18" charset="0"/>
              </a:rPr>
              <a:t> коло </a:t>
            </a:r>
            <a:r>
              <a:rPr lang="ru-RU" sz="3600" i="1" u="sng" dirty="0" err="1">
                <a:solidFill>
                  <a:srgbClr val="F9BF75"/>
                </a:solidFill>
                <a:latin typeface="Georgia" panose="02040502050405020303" pitchFamily="18" charset="0"/>
              </a:rPr>
              <a:t>має</a:t>
            </a:r>
            <a:r>
              <a:rPr lang="ru-RU" sz="3600" i="1" u="sng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ru-RU" sz="3600" i="1" u="sng" dirty="0" err="1">
                <a:solidFill>
                  <a:srgbClr val="F9BF75"/>
                </a:solidFill>
                <a:latin typeface="Georgia" panose="02040502050405020303" pitchFamily="18" charset="0"/>
              </a:rPr>
              <a:t>вигляд</a:t>
            </a:r>
            <a:r>
              <a:rPr lang="ru-RU" sz="3600" i="1" u="sng" dirty="0">
                <a:solidFill>
                  <a:srgbClr val="F9BF75"/>
                </a:solidFill>
                <a:latin typeface="Georgia" panose="02040502050405020303" pitchFamily="18" charset="0"/>
              </a:rPr>
              <a:t> </a:t>
            </a:r>
            <a:r>
              <a:rPr lang="ru-RU" sz="3600" i="1" u="sng" dirty="0" err="1">
                <a:solidFill>
                  <a:srgbClr val="F9BF75"/>
                </a:solidFill>
                <a:latin typeface="Georgia" panose="02040502050405020303" pitchFamily="18" charset="0"/>
              </a:rPr>
              <a:t>еліпса</a:t>
            </a:r>
            <a:r>
              <a:rPr lang="ru-RU" sz="3600" i="1" dirty="0">
                <a:latin typeface="Georgia" panose="02040502050405020303" pitchFamily="18" charset="0"/>
              </a:rPr>
              <a:t>. Як </a:t>
            </a:r>
            <a:r>
              <a:rPr lang="ru-RU" sz="3600" i="1" dirty="0" err="1">
                <a:latin typeface="Georgia" panose="02040502050405020303" pitchFamily="18" charset="0"/>
              </a:rPr>
              <a:t>його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побудувати</a:t>
            </a:r>
            <a:r>
              <a:rPr lang="ru-RU" sz="3600" i="1" dirty="0">
                <a:latin typeface="Georgia" panose="02040502050405020303" pitchFamily="18" charset="0"/>
              </a:rPr>
              <a:t>? </a:t>
            </a:r>
            <a:r>
              <a:rPr lang="ru-RU" sz="3600" i="1" dirty="0" err="1">
                <a:latin typeface="Georgia" panose="02040502050405020303" pitchFamily="18" charset="0"/>
              </a:rPr>
              <a:t>Спробуймо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вписати</a:t>
            </a:r>
            <a:r>
              <a:rPr lang="ru-RU" sz="3600" i="1" dirty="0">
                <a:latin typeface="Georgia" panose="02040502050405020303" pitchFamily="18" charset="0"/>
              </a:rPr>
              <a:t> коло у квадрат і провести </a:t>
            </a:r>
            <a:r>
              <a:rPr lang="ru-RU" sz="3600" i="1" dirty="0" err="1">
                <a:latin typeface="Georgia" panose="02040502050405020303" pitchFamily="18" charset="0"/>
              </a:rPr>
              <a:t>діагоналі</a:t>
            </a:r>
            <a:r>
              <a:rPr lang="ru-RU" sz="3600" i="1" dirty="0">
                <a:latin typeface="Georgia" panose="02040502050405020303" pitchFamily="18" charset="0"/>
              </a:rPr>
              <a:t>. У нас </a:t>
            </a:r>
            <a:r>
              <a:rPr lang="ru-RU" sz="3600" i="1" dirty="0" err="1">
                <a:latin typeface="Georgia" panose="02040502050405020303" pitchFamily="18" charset="0"/>
              </a:rPr>
              <a:t>вийде</a:t>
            </a:r>
            <a:r>
              <a:rPr lang="ru-RU" sz="3600" i="1" dirty="0">
                <a:latin typeface="Georgia" panose="02040502050405020303" pitchFamily="18" charset="0"/>
              </a:rPr>
              <a:t>, </a:t>
            </a:r>
            <a:r>
              <a:rPr lang="ru-RU" sz="3600" i="1" dirty="0" err="1">
                <a:latin typeface="Georgia" panose="02040502050405020303" pitchFamily="18" charset="0"/>
              </a:rPr>
              <a:t>що</a:t>
            </a:r>
            <a:r>
              <a:rPr lang="ru-RU" sz="3600" i="1" dirty="0">
                <a:latin typeface="Georgia" panose="02040502050405020303" pitchFamily="18" charset="0"/>
              </a:rPr>
              <a:t> коло </a:t>
            </a:r>
            <a:r>
              <a:rPr lang="ru-RU" sz="3600" i="1" dirty="0" err="1">
                <a:latin typeface="Georgia" panose="02040502050405020303" pitchFamily="18" charset="0"/>
              </a:rPr>
              <a:t>перетне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діагоналі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приблизно</a:t>
            </a:r>
            <a:r>
              <a:rPr lang="ru-RU" sz="3600" i="1" dirty="0">
                <a:latin typeface="Georgia" panose="02040502050405020303" pitchFamily="18" charset="0"/>
              </a:rPr>
              <a:t> на </a:t>
            </a:r>
            <a:r>
              <a:rPr lang="ru-RU" sz="3600" i="1" dirty="0" err="1">
                <a:latin typeface="Georgia" panose="02040502050405020303" pitchFamily="18" charset="0"/>
              </a:rPr>
              <a:t>відстані</a:t>
            </a:r>
            <a:r>
              <a:rPr lang="ru-RU" sz="3600" i="1" dirty="0">
                <a:latin typeface="Georgia" panose="02040502050405020303" pitchFamily="18" charset="0"/>
              </a:rPr>
              <a:t> 1/3 </a:t>
            </a:r>
            <a:r>
              <a:rPr lang="ru-RU" sz="3600" i="1" dirty="0" err="1">
                <a:latin typeface="Georgia" panose="02040502050405020303" pitchFamily="18" charset="0"/>
              </a:rPr>
              <a:t>їхньої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довжини</a:t>
            </a:r>
            <a:r>
              <a:rPr lang="ru-RU" sz="3600" i="1" dirty="0">
                <a:latin typeface="Georgia" panose="02040502050405020303" pitchFamily="18" charset="0"/>
              </a:rPr>
              <a:t> і </a:t>
            </a:r>
            <a:r>
              <a:rPr lang="ru-RU" sz="3600" i="1" dirty="0" err="1">
                <a:latin typeface="Georgia" panose="02040502050405020303" pitchFamily="18" charset="0"/>
              </a:rPr>
              <a:t>торкатиметься</a:t>
            </a:r>
            <a:r>
              <a:rPr lang="ru-RU" sz="3600" i="1" dirty="0">
                <a:latin typeface="Georgia" panose="02040502050405020303" pitchFamily="18" charset="0"/>
              </a:rPr>
              <a:t> квадрата в </a:t>
            </a:r>
            <a:r>
              <a:rPr lang="ru-RU" sz="3600" i="1" dirty="0" err="1">
                <a:latin typeface="Georgia" panose="02040502050405020303" pitchFamily="18" charset="0"/>
              </a:rPr>
              <a:t>центрі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його</a:t>
            </a:r>
            <a:r>
              <a:rPr lang="ru-RU" sz="3600" i="1" dirty="0">
                <a:latin typeface="Georgia" panose="02040502050405020303" pitchFamily="18" charset="0"/>
              </a:rPr>
              <a:t> </a:t>
            </a:r>
            <a:r>
              <a:rPr lang="ru-RU" sz="3600" i="1" dirty="0" err="1">
                <a:latin typeface="Georgia" panose="02040502050405020303" pitchFamily="18" charset="0"/>
              </a:rPr>
              <a:t>сторін</a:t>
            </a:r>
            <a:r>
              <a:rPr lang="ru-RU" sz="3600" i="1" dirty="0">
                <a:latin typeface="Georgia" panose="02040502050405020303" pitchFamily="18" charset="0"/>
              </a:rPr>
              <a:t>. </a:t>
            </a:r>
          </a:p>
          <a:p>
            <a:pPr algn="just"/>
            <a:endParaRPr lang="ru-RU" sz="3600" dirty="0">
              <a:latin typeface="Georgia" panose="02040502050405020303" pitchFamily="18" charset="0"/>
            </a:endParaRPr>
          </a:p>
          <a:p>
            <a:pPr algn="just"/>
            <a:endParaRPr lang="ru-RU" sz="3600" dirty="0">
              <a:latin typeface="Georgia" panose="02040502050405020303" pitchFamily="18" charset="0"/>
            </a:endParaRPr>
          </a:p>
          <a:p>
            <a:endParaRPr lang="ru-UA" sz="1000" dirty="0"/>
          </a:p>
        </p:txBody>
      </p:sp>
    </p:spTree>
    <p:extLst>
      <p:ext uri="{BB962C8B-B14F-4D97-AF65-F5344CB8AC3E}">
        <p14:creationId xmlns:p14="http://schemas.microsoft.com/office/powerpoint/2010/main" val="69339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45226A08-BC9C-534D-A981-068A8336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64" y="501514"/>
            <a:ext cx="11385072" cy="678597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ru-RU" sz="102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ru-RU" sz="14400" i="1" dirty="0" err="1">
                <a:latin typeface="Georgia" panose="02040502050405020303" pitchFamily="18" charset="0"/>
              </a:rPr>
              <a:t>Тепер</a:t>
            </a:r>
            <a:r>
              <a:rPr lang="ru-RU" sz="14400" i="1" dirty="0">
                <a:latin typeface="Georgia" panose="02040502050405020303" pitchFamily="18" charset="0"/>
              </a:rPr>
              <a:t>, </a:t>
            </a:r>
            <a:r>
              <a:rPr lang="ru-RU" sz="14400" i="1" dirty="0" err="1">
                <a:latin typeface="Georgia" panose="02040502050405020303" pitchFamily="18" charset="0"/>
              </a:rPr>
              <a:t>якщо</a:t>
            </a:r>
            <a:r>
              <a:rPr lang="ru-RU" sz="14400" i="1" dirty="0">
                <a:latin typeface="Georgia" panose="02040502050405020303" pitchFamily="18" charset="0"/>
              </a:rPr>
              <a:t> ми </a:t>
            </a:r>
            <a:r>
              <a:rPr lang="ru-RU" sz="14400" i="1" dirty="0" err="1">
                <a:latin typeface="Georgia" panose="02040502050405020303" pitchFamily="18" charset="0"/>
              </a:rPr>
              <a:t>зобразимо</a:t>
            </a:r>
            <a:r>
              <a:rPr lang="ru-RU" sz="14400" i="1" dirty="0">
                <a:latin typeface="Georgia" panose="02040502050405020303" pitchFamily="18" charset="0"/>
              </a:rPr>
              <a:t> квадрат з </a:t>
            </a:r>
            <a:r>
              <a:rPr lang="ru-RU" sz="14400" i="1" dirty="0" err="1">
                <a:latin typeface="Georgia" panose="02040502050405020303" pitchFamily="18" charset="0"/>
              </a:rPr>
              <a:t>діагоналями</a:t>
            </a:r>
            <a:r>
              <a:rPr lang="ru-RU" sz="14400" i="1" dirty="0">
                <a:latin typeface="Georgia" panose="02040502050405020303" pitchFamily="18" charset="0"/>
              </a:rPr>
              <a:t> у </a:t>
            </a:r>
            <a:r>
              <a:rPr lang="ru-RU" sz="14400" i="1" dirty="0" err="1">
                <a:latin typeface="Georgia" panose="02040502050405020303" pitchFamily="18" charset="0"/>
              </a:rPr>
              <a:t>перспективі</a:t>
            </a:r>
            <a:r>
              <a:rPr lang="ru-RU" sz="14400" i="1" dirty="0">
                <a:latin typeface="Georgia" panose="02040502050405020303" pitchFamily="18" charset="0"/>
              </a:rPr>
              <a:t> і </a:t>
            </a:r>
            <a:r>
              <a:rPr lang="ru-RU" sz="14400" i="1" dirty="0" err="1">
                <a:latin typeface="Georgia" panose="02040502050405020303" pitchFamily="18" charset="0"/>
              </a:rPr>
              <a:t>потім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спробуємо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вписати</a:t>
            </a:r>
            <a:r>
              <a:rPr lang="ru-RU" sz="14400" i="1" dirty="0">
                <a:latin typeface="Georgia" panose="02040502050405020303" pitchFamily="18" charset="0"/>
              </a:rPr>
              <a:t> в </a:t>
            </a:r>
            <a:r>
              <a:rPr lang="ru-RU" sz="14400" i="1" dirty="0" err="1">
                <a:latin typeface="Georgia" panose="02040502050405020303" pitchFamily="18" charset="0"/>
              </a:rPr>
              <a:t>нього</a:t>
            </a:r>
            <a:r>
              <a:rPr lang="ru-RU" sz="14400" i="1" dirty="0">
                <a:latin typeface="Georgia" panose="02040502050405020303" pitchFamily="18" charset="0"/>
              </a:rPr>
              <a:t> коло по тих самих точках, то </a:t>
            </a:r>
            <a:r>
              <a:rPr lang="ru-RU" sz="14400" i="1" dirty="0" err="1">
                <a:latin typeface="Georgia" panose="02040502050405020303" pitchFamily="18" charset="0"/>
              </a:rPr>
              <a:t>отримаємо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вже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еліпс</a:t>
            </a:r>
            <a:r>
              <a:rPr lang="ru-RU" sz="14400" i="1" dirty="0">
                <a:latin typeface="Georgia" panose="02040502050405020303" pitchFamily="18" charset="0"/>
              </a:rPr>
              <a:t>, </a:t>
            </a:r>
            <a:r>
              <a:rPr lang="ru-RU" sz="14400" i="1" dirty="0" err="1">
                <a:latin typeface="Georgia" panose="02040502050405020303" pitchFamily="18" charset="0"/>
              </a:rPr>
              <a:t>бо</a:t>
            </a:r>
            <a:r>
              <a:rPr lang="ru-RU" sz="14400" i="1" dirty="0">
                <a:latin typeface="Georgia" panose="02040502050405020303" pitchFamily="18" charset="0"/>
              </a:rPr>
              <a:t>, як і квадрат, коло в </a:t>
            </a:r>
            <a:r>
              <a:rPr lang="ru-RU" sz="14400" i="1" dirty="0" err="1">
                <a:latin typeface="Georgia" panose="02040502050405020303" pitchFamily="18" charset="0"/>
              </a:rPr>
              <a:t>перспективі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набуде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вигляду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витягнутої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фігури</a:t>
            </a:r>
            <a:r>
              <a:rPr lang="ru-RU" sz="14400" i="1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endParaRPr lang="ru-RU" sz="14400" i="1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ru-RU" sz="14400" i="1" dirty="0" err="1">
                <a:latin typeface="Georgia" panose="02040502050405020303" pitchFamily="18" charset="0"/>
              </a:rPr>
              <a:t>Щоб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нарисувати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циліндр</a:t>
            </a:r>
            <a:r>
              <a:rPr lang="ru-RU" sz="14400" i="1" dirty="0">
                <a:latin typeface="Georgia" panose="02040502050405020303" pitchFamily="18" charset="0"/>
              </a:rPr>
              <a:t>, треба </a:t>
            </a:r>
            <a:r>
              <a:rPr lang="ru-RU" sz="14400" i="1" dirty="0" err="1">
                <a:latin typeface="Georgia" panose="02040502050405020303" pitchFamily="18" charset="0"/>
              </a:rPr>
              <a:t>спочатку</a:t>
            </a:r>
            <a:r>
              <a:rPr lang="ru-RU" sz="14400" i="1" dirty="0">
                <a:latin typeface="Georgia" panose="02040502050405020303" pitchFamily="18" charset="0"/>
              </a:rPr>
              <a:t> провести </a:t>
            </a:r>
            <a:r>
              <a:rPr lang="ru-RU" sz="14400" i="1" dirty="0" err="1">
                <a:latin typeface="Georgia" panose="02040502050405020303" pitchFamily="18" charset="0"/>
              </a:rPr>
              <a:t>вісь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симетрії</a:t>
            </a:r>
            <a:r>
              <a:rPr lang="ru-RU" sz="14400" i="1" dirty="0">
                <a:latin typeface="Georgia" panose="02040502050405020303" pitchFamily="18" charset="0"/>
              </a:rPr>
              <a:t>. </a:t>
            </a:r>
            <a:r>
              <a:rPr lang="ru-RU" sz="14400" i="1" dirty="0" err="1">
                <a:latin typeface="Georgia" panose="02040502050405020303" pitchFamily="18" charset="0"/>
              </a:rPr>
              <a:t>Потім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двома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горизонтальними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лініями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згори</a:t>
            </a:r>
            <a:r>
              <a:rPr lang="ru-RU" sz="14400" i="1" dirty="0">
                <a:latin typeface="Georgia" panose="02040502050405020303" pitchFamily="18" charset="0"/>
              </a:rPr>
              <a:t> і </a:t>
            </a:r>
            <a:r>
              <a:rPr lang="ru-RU" sz="14400" i="1" dirty="0" err="1">
                <a:latin typeface="Georgia" panose="02040502050405020303" pitchFamily="18" charset="0"/>
              </a:rPr>
              <a:t>знизу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обмежити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його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висоту</a:t>
            </a:r>
            <a:r>
              <a:rPr lang="ru-RU" sz="14400" i="1" dirty="0">
                <a:latin typeface="Georgia" panose="02040502050405020303" pitchFamily="18" charset="0"/>
              </a:rPr>
              <a:t>, а на горизонталях </a:t>
            </a:r>
            <a:r>
              <a:rPr lang="ru-RU" sz="14400" i="1" dirty="0" err="1">
                <a:latin typeface="Georgia" panose="02040502050405020303" pitchFamily="18" charset="0"/>
              </a:rPr>
              <a:t>позначити</a:t>
            </a:r>
            <a:r>
              <a:rPr lang="ru-RU" sz="14400" i="1" dirty="0">
                <a:latin typeface="Georgia" panose="02040502050405020303" pitchFamily="18" charset="0"/>
              </a:rPr>
              <a:t> ширину </a:t>
            </a:r>
            <a:r>
              <a:rPr lang="ru-RU" sz="14400" i="1" dirty="0" err="1">
                <a:latin typeface="Georgia" panose="02040502050405020303" pitchFamily="18" charset="0"/>
              </a:rPr>
              <a:t>циліндра</a:t>
            </a:r>
            <a:r>
              <a:rPr lang="ru-RU" sz="14400" i="1" dirty="0">
                <a:latin typeface="Georgia" panose="02040502050405020303" pitchFamily="18" charset="0"/>
              </a:rPr>
              <a:t>. </a:t>
            </a:r>
            <a:r>
              <a:rPr lang="ru-RU" sz="14400" i="1" dirty="0" err="1">
                <a:latin typeface="Georgia" panose="02040502050405020303" pitchFamily="18" charset="0"/>
              </a:rPr>
              <a:t>Потім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побудувати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площини</a:t>
            </a:r>
            <a:r>
              <a:rPr lang="ru-RU" sz="14400" i="1" dirty="0">
                <a:latin typeface="Georgia" panose="02040502050405020303" pitchFamily="18" charset="0"/>
              </a:rPr>
              <a:t>, у </a:t>
            </a:r>
            <a:r>
              <a:rPr lang="ru-RU" sz="14400" i="1" dirty="0" err="1">
                <a:latin typeface="Georgia" panose="02040502050405020303" pitchFamily="18" charset="0"/>
              </a:rPr>
              <a:t>які</a:t>
            </a:r>
            <a:r>
              <a:rPr lang="ru-RU" sz="14400" i="1" dirty="0">
                <a:latin typeface="Georgia" panose="02040502050405020303" pitchFamily="18" charset="0"/>
              </a:rPr>
              <a:t> </a:t>
            </a:r>
            <a:r>
              <a:rPr lang="ru-RU" sz="14400" i="1" dirty="0" err="1">
                <a:latin typeface="Georgia" panose="02040502050405020303" pitchFamily="18" charset="0"/>
              </a:rPr>
              <a:t>згодом</a:t>
            </a:r>
            <a:r>
              <a:rPr lang="ru-RU" sz="14400" i="1" dirty="0">
                <a:latin typeface="Georgia" panose="02040502050405020303" pitchFamily="18" charset="0"/>
              </a:rPr>
              <a:t> «</a:t>
            </a:r>
            <a:r>
              <a:rPr lang="ru-RU" sz="14400" i="1" dirty="0" err="1">
                <a:latin typeface="Georgia" panose="02040502050405020303" pitchFamily="18" charset="0"/>
              </a:rPr>
              <a:t>вписати</a:t>
            </a:r>
            <a:r>
              <a:rPr lang="ru-RU" sz="14400" i="1" dirty="0">
                <a:latin typeface="Georgia" panose="02040502050405020303" pitchFamily="18" charset="0"/>
              </a:rPr>
              <a:t>» </a:t>
            </a:r>
            <a:r>
              <a:rPr lang="ru-RU" sz="14400" i="1" dirty="0" err="1">
                <a:latin typeface="Georgia" panose="02040502050405020303" pitchFamily="18" charset="0"/>
              </a:rPr>
              <a:t>еліпси</a:t>
            </a:r>
            <a:r>
              <a:rPr lang="ru-RU" sz="14400" i="1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ru-RU" sz="9200" dirty="0">
              <a:latin typeface="Georgia" panose="02040502050405020303" pitchFamily="18" charset="0"/>
            </a:endParaRPr>
          </a:p>
          <a:p>
            <a:pPr algn="just"/>
            <a:endParaRPr lang="ru-RU" sz="9200" dirty="0">
              <a:latin typeface="Georgia" panose="02040502050405020303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98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230EF-8627-EF44-A8A6-EAD63C8E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8" t="53160"/>
          <a:stretch/>
        </p:blipFill>
        <p:spPr>
          <a:xfrm>
            <a:off x="8064411" y="581892"/>
            <a:ext cx="3859736" cy="5412751"/>
          </a:xfrm>
          <a:prstGeom prst="rect">
            <a:avLst/>
          </a:prstGeom>
        </p:spPr>
      </p:pic>
      <p:pic>
        <p:nvPicPr>
          <p:cNvPr id="1026" name="Picture 2" descr="Креслення">
            <a:extLst>
              <a:ext uri="{FF2B5EF4-FFF2-40B4-BE49-F238E27FC236}">
                <a16:creationId xmlns:a16="http://schemas.microsoft.com/office/drawing/2014/main" id="{CAB601D0-93F5-C34F-857B-9BECB1D3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3" y="1724055"/>
            <a:ext cx="7490691" cy="30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1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522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i="1" dirty="0">
                <a:solidFill>
                  <a:srgbClr val="FF887A"/>
                </a:solidFill>
                <a:latin typeface="Georgia" panose="02040502050405020303" pitchFamily="18" charset="0"/>
              </a:rPr>
              <a:t>Зображення зміни кола залежно від його </a:t>
            </a:r>
            <a:br>
              <a:rPr lang="uk-UA" sz="3200" i="1" dirty="0">
                <a:solidFill>
                  <a:srgbClr val="FF887A"/>
                </a:solidFill>
                <a:latin typeface="Georgia" panose="02040502050405020303" pitchFamily="18" charset="0"/>
              </a:rPr>
            </a:br>
            <a:r>
              <a:rPr lang="uk-UA" sz="3200" i="1" dirty="0">
                <a:solidFill>
                  <a:srgbClr val="FF887A"/>
                </a:solidFill>
                <a:latin typeface="Georgia" panose="02040502050405020303" pitchFamily="18" charset="0"/>
              </a:rPr>
              <a:t>розташування щодо лінії горизонту</a:t>
            </a:r>
            <a:br>
              <a:rPr lang="ru-RU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endParaRPr lang="ru-RU" sz="3500" dirty="0">
              <a:latin typeface="Georgia" panose="02040502050405020303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78E5DA-1244-4040-B4D5-EA7317116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6"/>
          <a:stretch/>
        </p:blipFill>
        <p:spPr>
          <a:xfrm>
            <a:off x="630621" y="2576504"/>
            <a:ext cx="2140969" cy="3891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AC172-9CD9-9546-808C-81ACC554003D}"/>
              </a:ext>
            </a:extLst>
          </p:cNvPr>
          <p:cNvSpPr txBox="1"/>
          <p:nvPr/>
        </p:nvSpPr>
        <p:spPr>
          <a:xfrm>
            <a:off x="576943" y="206906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Лінія горизонту зверху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DFC55D-DA03-204B-86F1-35263A4F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0" t="26245" r="60352" b="5096"/>
          <a:stretch/>
        </p:blipFill>
        <p:spPr>
          <a:xfrm>
            <a:off x="4125350" y="1909122"/>
            <a:ext cx="1983275" cy="47110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FD5F15-F75D-E542-96D6-2BB0B6AAD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99"/>
          <a:stretch/>
        </p:blipFill>
        <p:spPr>
          <a:xfrm>
            <a:off x="6931198" y="1386588"/>
            <a:ext cx="2064284" cy="4892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52BCA-6376-044F-9537-40CC520CA13C}"/>
              </a:ext>
            </a:extLst>
          </p:cNvPr>
          <p:cNvSpPr txBox="1"/>
          <p:nvPr/>
        </p:nvSpPr>
        <p:spPr>
          <a:xfrm>
            <a:off x="8995482" y="5821432"/>
            <a:ext cx="170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Лінія горизонту</a:t>
            </a:r>
          </a:p>
          <a:p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43E1A-ECDD-1A45-8C2F-6A694A6201EB}"/>
              </a:ext>
            </a:extLst>
          </p:cNvPr>
          <p:cNvSpPr txBox="1"/>
          <p:nvPr/>
        </p:nvSpPr>
        <p:spPr>
          <a:xfrm>
            <a:off x="3133992" y="6144597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Лінія горизонту</a:t>
            </a:r>
          </a:p>
        </p:txBody>
      </p:sp>
    </p:spTree>
    <p:extLst>
      <p:ext uri="{BB962C8B-B14F-4D97-AF65-F5344CB8AC3E}">
        <p14:creationId xmlns:p14="http://schemas.microsoft.com/office/powerpoint/2010/main" val="331236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52210"/>
            <a:ext cx="10515600" cy="1325563"/>
          </a:xfrm>
        </p:spPr>
        <p:txBody>
          <a:bodyPr>
            <a:normAutofit fontScale="90000"/>
          </a:bodyPr>
          <a:lstStyle/>
          <a:p>
            <a:pPr lvl="0" algn="ctr"/>
            <a: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  <a:t>Виконання вправи: побудова та </a:t>
            </a:r>
            <a:b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</a:br>
            <a: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  <a:t>штрихування циліндра</a:t>
            </a:r>
            <a:b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</a:br>
            <a:r>
              <a:rPr lang="uk-UA" sz="3200" dirty="0">
                <a:solidFill>
                  <a:srgbClr val="46779F"/>
                </a:solidFill>
                <a:latin typeface="Georgia" panose="02040502050405020303" pitchFamily="18" charset="0"/>
              </a:rPr>
              <a:t>1                     2</a:t>
            </a:r>
            <a:br>
              <a:rPr lang="ru-RU" sz="3200" dirty="0">
                <a:solidFill>
                  <a:srgbClr val="46779F"/>
                </a:solidFill>
                <a:latin typeface="Calibri" panose="020F0502020204030204" pitchFamily="34" charset="0"/>
              </a:rPr>
            </a:br>
            <a:endParaRPr lang="ru-RU" sz="3500" dirty="0">
              <a:solidFill>
                <a:srgbClr val="46779F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B3E4DA-93D0-834C-A6C8-97A36BB65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5" b="6817"/>
          <a:stretch/>
        </p:blipFill>
        <p:spPr>
          <a:xfrm>
            <a:off x="3154662" y="1777773"/>
            <a:ext cx="5882675" cy="39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D01D-44C6-4A49-B16D-A553E5ED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5221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  <a:t>Виконання вправи: побудова та </a:t>
            </a:r>
            <a:b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</a:br>
            <a: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  <a:t>штрихування циліндра</a:t>
            </a:r>
            <a:br>
              <a:rPr lang="uk-UA" sz="3200" dirty="0">
                <a:solidFill>
                  <a:srgbClr val="FF887A"/>
                </a:solidFill>
                <a:latin typeface="Georgia" panose="02040502050405020303" pitchFamily="18" charset="0"/>
              </a:rPr>
            </a:br>
            <a:r>
              <a:rPr lang="uk-UA" sz="3200" dirty="0">
                <a:solidFill>
                  <a:srgbClr val="46779F"/>
                </a:solidFill>
                <a:latin typeface="Georgia" panose="02040502050405020303" pitchFamily="18" charset="0"/>
              </a:rPr>
              <a:t>3                                     4 </a:t>
            </a:r>
            <a:br>
              <a:rPr lang="ru-RU" sz="3200" dirty="0">
                <a:solidFill>
                  <a:srgbClr val="46779F"/>
                </a:solidFill>
                <a:latin typeface="Georgia" panose="02040502050405020303" pitchFamily="18" charset="0"/>
              </a:rPr>
            </a:br>
            <a:endParaRPr lang="ru-RU" sz="3500" dirty="0">
              <a:solidFill>
                <a:srgbClr val="46779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09CF25-D6CF-8C44-BB2B-2E0003FD2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97"/>
          <a:stretch/>
        </p:blipFill>
        <p:spPr>
          <a:xfrm>
            <a:off x="2248296" y="1612229"/>
            <a:ext cx="7172893" cy="41027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336D95-C8B4-4942-ACD2-8CBE3044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887" y="2183822"/>
            <a:ext cx="3407959" cy="21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B1A2DD-9E7E-A245-B567-28115B397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1"/>
          <a:stretch/>
        </p:blipFill>
        <p:spPr>
          <a:xfrm>
            <a:off x="803356" y="757646"/>
            <a:ext cx="10585288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432B0-B991-EE45-82EF-7311990F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>
                <a:solidFill>
                  <a:srgbClr val="46779F"/>
                </a:solidFill>
                <a:latin typeface="Georgia" panose="02040502050405020303" pitchFamily="18" charset="0"/>
              </a:rPr>
              <a:t>Поетапність роботи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F250D9-37B9-2C4F-9E17-8810D4C3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9" y="1690688"/>
            <a:ext cx="8046721" cy="49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3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Школа искусст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EFEB"/>
      </a:accent1>
      <a:accent2>
        <a:srgbClr val="FF887A"/>
      </a:accent2>
      <a:accent3>
        <a:srgbClr val="F9BF75"/>
      </a:accent3>
      <a:accent4>
        <a:srgbClr val="46779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238</Words>
  <Application>Microsoft Macintosh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Тема Office</vt:lpstr>
      <vt:lpstr>«Зображення предметів циліндричної форми»</vt:lpstr>
      <vt:lpstr>Презентация PowerPoint</vt:lpstr>
      <vt:lpstr>Презентация PowerPoint</vt:lpstr>
      <vt:lpstr>Презентация PowerPoint</vt:lpstr>
      <vt:lpstr>Зображення зміни кола залежно від його  розташування щодо лінії горизонту </vt:lpstr>
      <vt:lpstr>Виконання вправи: побудова та  штрихування циліндра 1                     2 </vt:lpstr>
      <vt:lpstr>Виконання вправи: побудова та  штрихування циліндра 3                                     4  </vt:lpstr>
      <vt:lpstr>Презентация PowerPoint</vt:lpstr>
      <vt:lpstr>Поетапність роботи</vt:lpstr>
      <vt:lpstr>Поетапність роботи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искусств</dc:title>
  <dc:creator>User Obstinate</dc:creator>
  <cp:lastModifiedBy>zhannaandre95@gmail.com</cp:lastModifiedBy>
  <cp:revision>17</cp:revision>
  <dcterms:created xsi:type="dcterms:W3CDTF">2021-04-17T16:44:55Z</dcterms:created>
  <dcterms:modified xsi:type="dcterms:W3CDTF">2021-11-12T10:32:40Z</dcterms:modified>
</cp:coreProperties>
</file>