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1696" r:id="rId3"/>
    <p:sldId id="1662" r:id="rId4"/>
    <p:sldId id="1663" r:id="rId5"/>
    <p:sldId id="1664" r:id="rId6"/>
    <p:sldId id="1665" r:id="rId7"/>
    <p:sldId id="1666" r:id="rId8"/>
    <p:sldId id="1667" r:id="rId9"/>
    <p:sldId id="1668" r:id="rId10"/>
    <p:sldId id="1551" r:id="rId11"/>
    <p:sldId id="1698" r:id="rId12"/>
    <p:sldId id="1697" r:id="rId13"/>
    <p:sldId id="1648" r:id="rId14"/>
    <p:sldId id="1715" r:id="rId15"/>
    <p:sldId id="1649" r:id="rId16"/>
    <p:sldId id="1714" r:id="rId17"/>
    <p:sldId id="965" r:id="rId18"/>
    <p:sldId id="144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662"/>
            <p14:sldId id="1663"/>
            <p14:sldId id="1664"/>
            <p14:sldId id="1665"/>
            <p14:sldId id="1666"/>
            <p14:sldId id="1667"/>
            <p14:sldId id="1668"/>
            <p14:sldId id="1551"/>
            <p14:sldId id="1698"/>
            <p14:sldId id="1697"/>
            <p14:sldId id="1648"/>
            <p14:sldId id="1715"/>
            <p14:sldId id="1649"/>
            <p14:sldId id="1714"/>
          </p14:sldIdLst>
        </p14:section>
        <p14:section name="Раздел без заголовка" id="{AC9334F8-F988-4E78-9E68-3A8F16322EC6}">
          <p14:sldIdLst>
            <p14:sldId id="965"/>
            <p14:sldId id="14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="" xmlns:p15="http://schemas.microsoft.com/office/powerpoint/2012/main" userId="Юлия Цупа" providerId="None"/>
      </p:ext>
    </p:extLst>
  </p:cmAuthor>
  <p:cmAuthor id="2" name="Василь Цупа" initials="ВЦ" lastIdx="2" clrIdx="1">
    <p:extLst>
      <p:ext uri="{19B8F6BF-5375-455C-9EA6-DF929625EA0E}">
        <p15:presenceInfo xmlns=""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=""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3131"/>
    <a:srgbClr val="2F3242"/>
    <a:srgbClr val="0D0D0D"/>
    <a:srgbClr val="FF66FF"/>
    <a:srgbClr val="BA1CBA"/>
    <a:srgbClr val="FFFF00"/>
    <a:srgbClr val="9E0000"/>
    <a:srgbClr val="1694E9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26" autoAdjust="0"/>
    <p:restoredTop sz="94322" autoAdjust="0"/>
  </p:normalViewPr>
  <p:slideViewPr>
    <p:cSldViewPr snapToGrid="0">
      <p:cViewPr varScale="1">
        <p:scale>
          <a:sx n="74" d="100"/>
          <a:sy n="74" d="100"/>
        </p:scale>
        <p:origin x="-24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9.jp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471211"/>
            <a:ext cx="1581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 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46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 - 47</a:t>
            </a:r>
            <a:endParaRPr lang="en-US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1847765"/>
            <a:ext cx="6866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Повторення табличного множення та ділення. Складання і розв’язування задач вивчених видів. Діагностична робота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усно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0708" y="1790755"/>
            <a:ext cx="2576492" cy="327520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32491" y="1790755"/>
            <a:ext cx="1780619" cy="43688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493831" y="1790755"/>
            <a:ext cx="1780619" cy="436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7454932" y="1790755"/>
            <a:ext cx="1780619" cy="436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11093" y="3313435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022211" y="1790755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022211" y="3341386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034780" y="4784348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966219" y="3341386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694340" y="3347895"/>
            <a:ext cx="4683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642334" y="3313434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0" grpId="0" animBg="1"/>
      <p:bldP spid="51" grpId="0" animBg="1"/>
      <p:bldP spid="10" grpId="0"/>
      <p:bldP spid="52" grpId="0"/>
      <p:bldP spid="53" grpId="0"/>
      <p:bldP spid="57" grpId="0"/>
      <p:bldP spid="61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усно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0708" y="1790755"/>
            <a:ext cx="2576492" cy="327520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32491" y="1790755"/>
            <a:ext cx="1780619" cy="43688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493831" y="1790755"/>
            <a:ext cx="1780619" cy="436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7454932" y="1790755"/>
            <a:ext cx="1780619" cy="436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70780" y="331343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022211" y="1790755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022211" y="3341386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034780" y="4784348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741410" y="1790754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699149" y="3347895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523712" y="3313434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788512" y="3313434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01081" y="4756396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4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0" grpId="0" animBg="1"/>
      <p:bldP spid="51" grpId="0" animBg="1"/>
      <p:bldP spid="10" grpId="0"/>
      <p:bldP spid="52" grpId="0"/>
      <p:bldP spid="53" grpId="0"/>
      <p:bldP spid="57" grpId="0"/>
      <p:bldP spid="61" grpId="0"/>
      <p:bldP spid="63" grpId="0"/>
      <p:bldP spid="64" grpId="0"/>
      <p:bldP spid="56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3" t="43427" r="21476" b="42731"/>
          <a:stretch/>
        </p:blipFill>
        <p:spPr>
          <a:xfrm>
            <a:off x="1378379" y="3444574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6" t="43332" r="21493" b="42826"/>
          <a:stretch/>
        </p:blipFill>
        <p:spPr>
          <a:xfrm>
            <a:off x="2718499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1" t="43020" r="21708" b="43138"/>
          <a:stretch/>
        </p:blipFill>
        <p:spPr>
          <a:xfrm>
            <a:off x="4038323" y="3424057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0" t="42949" r="21789" b="43209"/>
          <a:stretch/>
        </p:blipFill>
        <p:spPr>
          <a:xfrm>
            <a:off x="5361679" y="3420066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5" t="42748" r="21854" b="43410"/>
          <a:stretch/>
        </p:blipFill>
        <p:spPr>
          <a:xfrm>
            <a:off x="6686205" y="340940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9" t="43095" r="21620" b="43063"/>
          <a:stretch/>
        </p:blipFill>
        <p:spPr>
          <a:xfrm>
            <a:off x="8041338" y="3427402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587788" y="3424057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8" t="43435" r="21721" b="42723"/>
          <a:stretch/>
        </p:blipFill>
        <p:spPr>
          <a:xfrm>
            <a:off x="9368576" y="3444575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9" t="43041" r="21640" b="43117"/>
          <a:stretch/>
        </p:blipFill>
        <p:spPr>
          <a:xfrm>
            <a:off x="10718872" y="3425556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="" xmlns:a16="http://schemas.microsoft.com/office/drawing/2014/main" id="{0B35912B-F1E6-4039-AEF7-28136D707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1017" y="797750"/>
            <a:ext cx="5372894" cy="27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6349968" y="1214551"/>
            <a:ext cx="5537232" cy="50167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вирій летіло дві зграї качок. В одній було 9 качок, а в іншій – </a:t>
            </a:r>
          </a:p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2 рази більше. В обох зграях було 8 старих качок. Скільки молодих качок було в цих зграях?</a:t>
            </a:r>
          </a:p>
        </p:txBody>
      </p:sp>
      <p:sp>
        <p:nvSpPr>
          <p:cNvPr id="25602" name="AutoShape 2" descr="WLE - 2018 - Цвітіння магнолій у ботанічному саду ім. академіка О.В. Фоміна - 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8"/>
          <a:stretch/>
        </p:blipFill>
        <p:spPr>
          <a:xfrm>
            <a:off x="1483248" y="2101471"/>
            <a:ext cx="4458423" cy="3371835"/>
          </a:xfrm>
          <a:prstGeom prst="rect">
            <a:avLst/>
          </a:prstGeom>
          <a:ln>
            <a:solidFill>
              <a:srgbClr val="2F3242"/>
            </a:solidFill>
          </a:ln>
        </p:spPr>
      </p:pic>
    </p:spTree>
    <p:extLst>
      <p:ext uri="{BB962C8B-B14F-4D97-AF65-F5344CB8AC3E}">
        <p14:creationId xmlns:p14="http://schemas.microsoft.com/office/powerpoint/2010/main" val="19258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8679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прямокутник, одна сторона якого дорівнює стороні квадрата з периметром 8 см, а інша – у 3 рази довша. Знайди периметр цього прямокутника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307975" y="1502748"/>
            <a:ext cx="3712397" cy="1015663"/>
          </a:xfrm>
          <a:prstGeom prst="rect">
            <a:avLst/>
          </a:prstGeom>
          <a:solidFill>
            <a:srgbClr val="00B0F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см : 4 = 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4020372" y="1502748"/>
            <a:ext cx="2578390" cy="1015663"/>
          </a:xfrm>
          <a:prstGeom prst="rect">
            <a:avLst/>
          </a:prstGeom>
          <a:solidFill>
            <a:srgbClr val="00B0F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см 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6573857" y="1502747"/>
            <a:ext cx="5317891" cy="830997"/>
          </a:xfrm>
          <a:prstGeom prst="rect">
            <a:avLst/>
          </a:prstGeom>
          <a:solidFill>
            <a:srgbClr val="00B0F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сторона квадрата 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307976" y="3393787"/>
            <a:ext cx="3105134" cy="1015663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см ∙ 3 = 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3390579" y="3393787"/>
            <a:ext cx="1644201" cy="1015663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см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5034780" y="3393786"/>
            <a:ext cx="6852419" cy="830997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сторона прямокутника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307976" y="2517735"/>
            <a:ext cx="11579224" cy="830997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сторона квадрата = стороні прямокутника 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973771" y="4689894"/>
            <a:ext cx="901089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 = </a:t>
            </a:r>
            <a:r>
              <a:rPr lang="uk-UA" sz="5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 </a:t>
            </a:r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 + </a:t>
            </a:r>
            <a:r>
              <a:rPr lang="uk-UA" sz="5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</a:t>
            </a:r>
            <a:r>
              <a:rPr lang="uk-UA" sz="5400" b="1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r>
              <a:rPr lang="uk-UA" sz="5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∙2 =   </a:t>
            </a:r>
            <a:endParaRPr lang="uk-UA" sz="54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9984662" y="4689894"/>
            <a:ext cx="205884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 см </a:t>
            </a:r>
          </a:p>
        </p:txBody>
      </p:sp>
    </p:spTree>
    <p:extLst>
      <p:ext uri="{BB962C8B-B14F-4D97-AF65-F5344CB8AC3E}">
        <p14:creationId xmlns:p14="http://schemas.microsoft.com/office/powerpoint/2010/main" val="18421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78657" y="417199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79764" y="4525694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м</a:t>
            </a:r>
            <a:r>
              <a:rPr lang="uk-UA" sz="3200" dirty="0" smtClean="0">
                <a:latin typeface="Monotype Corsiva" panose="03010101010201010101" pitchFamily="66" charset="0"/>
              </a:rPr>
              <a:t>олодих качок  </a:t>
            </a:r>
            <a:r>
              <a:rPr lang="uk-UA" sz="3200" dirty="0">
                <a:latin typeface="Monotype Corsiva" panose="03010101010201010101" pitchFamily="66" charset="0"/>
              </a:rPr>
              <a:t>було у </a:t>
            </a:r>
            <a:r>
              <a:rPr lang="uk-UA" sz="3200" dirty="0" smtClean="0">
                <a:latin typeface="Monotype Corsiva" panose="03010101010201010101" pitchFamily="66" charset="0"/>
              </a:rPr>
              <a:t>2 зграях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=""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t="43543" r="58257" b="40941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6539" y="3077408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23421" y="2991323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</a:t>
            </a:r>
            <a:r>
              <a:rPr lang="uk-UA" sz="3600" dirty="0" smtClean="0">
                <a:latin typeface="Monotype Corsiva" panose="03010101010201010101" pitchFamily="66" charset="0"/>
              </a:rPr>
              <a:t>всього.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07661" y="2260312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у </a:t>
            </a:r>
            <a:r>
              <a:rPr lang="uk-UA" sz="3600" dirty="0" smtClean="0">
                <a:latin typeface="Monotype Corsiva" panose="03010101010201010101" pitchFamily="66" charset="0"/>
              </a:rPr>
              <a:t>ІІ зграї</a:t>
            </a:r>
            <a:r>
              <a:rPr lang="uk-UA" sz="36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3" t="44000" r="22505" b="42964"/>
          <a:stretch/>
        </p:blipFill>
        <p:spPr>
          <a:xfrm>
            <a:off x="3530464" y="2251455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7" t="43677" r="85382" b="42481"/>
          <a:stretch/>
        </p:blipFill>
        <p:spPr>
          <a:xfrm>
            <a:off x="3102905" y="2230044"/>
            <a:ext cx="506414" cy="631783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44126" r="76670" b="42838"/>
          <a:stretch/>
        </p:blipFill>
        <p:spPr>
          <a:xfrm>
            <a:off x="2400332" y="2256032"/>
            <a:ext cx="443752" cy="56373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=""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t="43881" r="76771" b="40603"/>
          <a:stretch/>
        </p:blipFill>
        <p:spPr>
          <a:xfrm>
            <a:off x="7231798" y="1497700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5" t="44508" r="13133" b="42456"/>
          <a:stretch/>
        </p:blipFill>
        <p:spPr>
          <a:xfrm>
            <a:off x="1679414" y="3002279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3" t="43823" r="13325" b="43141"/>
          <a:stretch/>
        </p:blipFill>
        <p:spPr>
          <a:xfrm>
            <a:off x="1646062" y="2235778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46766" y="3743579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2123" y="362897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04290" y="371960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 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11655" r="84506" b="83354"/>
          <a:stretch/>
        </p:blipFill>
        <p:spPr>
          <a:xfrm>
            <a:off x="1959252" y="3090885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2801" y="3798729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1" t="44188" r="31097" b="42776"/>
          <a:stretch/>
        </p:blipFill>
        <p:spPr>
          <a:xfrm>
            <a:off x="3895865" y="3000186"/>
            <a:ext cx="455113" cy="57816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=""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7" t="42905" r="67132" b="43253"/>
          <a:stretch/>
        </p:blipFill>
        <p:spPr>
          <a:xfrm>
            <a:off x="7656351" y="1477687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t="44285" r="85646" b="42679"/>
          <a:stretch/>
        </p:blipFill>
        <p:spPr>
          <a:xfrm>
            <a:off x="2387393" y="3002287"/>
            <a:ext cx="456691" cy="580167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6" t="44396" r="22702" b="42568"/>
          <a:stretch/>
        </p:blipFill>
        <p:spPr>
          <a:xfrm>
            <a:off x="2756337" y="3005415"/>
            <a:ext cx="455113" cy="57816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3523994" y="3002591"/>
            <a:ext cx="456691" cy="580167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639896" y="3754499"/>
            <a:ext cx="456691" cy="580167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6" t="44396" r="22702" b="42568"/>
          <a:stretch/>
        </p:blipFill>
        <p:spPr>
          <a:xfrm>
            <a:off x="2756337" y="3749680"/>
            <a:ext cx="455113" cy="57816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5" t="44188" r="31473" b="42776"/>
          <a:stretch/>
        </p:blipFill>
        <p:spPr>
          <a:xfrm>
            <a:off x="1999220" y="3742680"/>
            <a:ext cx="455113" cy="578163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12298" r="90931" b="82711"/>
          <a:stretch/>
        </p:blipFill>
        <p:spPr>
          <a:xfrm>
            <a:off x="2335131" y="3860710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t="44418" r="85496" b="42546"/>
          <a:stretch/>
        </p:blipFill>
        <p:spPr>
          <a:xfrm>
            <a:off x="3516287" y="3747676"/>
            <a:ext cx="456691" cy="580167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44521" r="85771" b="42443"/>
          <a:stretch/>
        </p:blipFill>
        <p:spPr>
          <a:xfrm>
            <a:off x="3874447" y="4498014"/>
            <a:ext cx="456691" cy="580167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8" t="44664" r="13440" b="42300"/>
          <a:stretch/>
        </p:blipFill>
        <p:spPr>
          <a:xfrm>
            <a:off x="3890954" y="3749100"/>
            <a:ext cx="455113" cy="57816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8" t="44664" r="13440" b="42300"/>
          <a:stretch/>
        </p:blipFill>
        <p:spPr>
          <a:xfrm>
            <a:off x="4266083" y="4500018"/>
            <a:ext cx="455113" cy="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2" r="60272" b="64861"/>
          <a:stretch/>
        </p:blipFill>
        <p:spPr>
          <a:xfrm>
            <a:off x="1351245" y="1456402"/>
            <a:ext cx="10718836" cy="528729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7" t="43235" r="57332" b="42923"/>
          <a:stretch/>
        </p:blipFill>
        <p:spPr>
          <a:xfrm>
            <a:off x="9110532" y="1772213"/>
            <a:ext cx="541936" cy="67609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4" t="43392" r="76355" b="42766"/>
          <a:stretch/>
        </p:blipFill>
        <p:spPr>
          <a:xfrm>
            <a:off x="9512881" y="1772212"/>
            <a:ext cx="541936" cy="6760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43533" r="13082" b="43431"/>
          <a:stretch/>
        </p:blipFill>
        <p:spPr>
          <a:xfrm>
            <a:off x="9968663" y="1791902"/>
            <a:ext cx="501209" cy="63672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0" t="43174" r="57739" b="42984"/>
          <a:stretch/>
        </p:blipFill>
        <p:spPr>
          <a:xfrm>
            <a:off x="1802671" y="2619012"/>
            <a:ext cx="541936" cy="67609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43307" r="85526" b="42851"/>
          <a:stretch/>
        </p:blipFill>
        <p:spPr>
          <a:xfrm>
            <a:off x="3083281" y="2625104"/>
            <a:ext cx="541936" cy="67609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3980654" y="4339111"/>
            <a:ext cx="498655" cy="633477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36" y="1232096"/>
            <a:ext cx="3923299" cy="162450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43277" r="76427" b="42881"/>
          <a:stretch/>
        </p:blipFill>
        <p:spPr>
          <a:xfrm>
            <a:off x="2226442" y="3463202"/>
            <a:ext cx="541936" cy="6760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43161" r="67538" b="42997"/>
          <a:stretch/>
        </p:blipFill>
        <p:spPr>
          <a:xfrm>
            <a:off x="4775778" y="3471416"/>
            <a:ext cx="541936" cy="6760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7" t="43511" r="40071" b="43453"/>
          <a:stretch/>
        </p:blipFill>
        <p:spPr>
          <a:xfrm>
            <a:off x="3091702" y="4331508"/>
            <a:ext cx="498655" cy="63347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8" t="43669" r="57921" b="42489"/>
          <a:stretch/>
        </p:blipFill>
        <p:spPr>
          <a:xfrm>
            <a:off x="2223729" y="4330982"/>
            <a:ext cx="541936" cy="6760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3" t="44017" r="31575" b="42947"/>
          <a:stretch/>
        </p:blipFill>
        <p:spPr>
          <a:xfrm>
            <a:off x="4381183" y="2667410"/>
            <a:ext cx="498655" cy="633477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t="43496" r="85427" b="42662"/>
          <a:stretch/>
        </p:blipFill>
        <p:spPr>
          <a:xfrm>
            <a:off x="3520071" y="5174441"/>
            <a:ext cx="541936" cy="67609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43277" r="67194" b="42881"/>
          <a:stretch/>
        </p:blipFill>
        <p:spPr>
          <a:xfrm>
            <a:off x="5226871" y="2618023"/>
            <a:ext cx="541936" cy="67609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5629166" y="2618023"/>
            <a:ext cx="541936" cy="676099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6951337" y="3500551"/>
            <a:ext cx="498655" cy="63347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7" t="43041" r="13642" b="43117"/>
          <a:stretch/>
        </p:blipFill>
        <p:spPr>
          <a:xfrm>
            <a:off x="7316568" y="2608366"/>
            <a:ext cx="541936" cy="676099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7" t="43041" r="13642" b="43117"/>
          <a:stretch/>
        </p:blipFill>
        <p:spPr>
          <a:xfrm>
            <a:off x="1772960" y="5145259"/>
            <a:ext cx="541936" cy="6760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9" t="44043" r="49039" b="42921"/>
          <a:stretch/>
        </p:blipFill>
        <p:spPr>
          <a:xfrm>
            <a:off x="2255882" y="2660647"/>
            <a:ext cx="498655" cy="633477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6524950" y="2618023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5211544" y="3451786"/>
            <a:ext cx="541936" cy="67609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44073" r="48815" b="42891"/>
          <a:stretch/>
        </p:blipFill>
        <p:spPr>
          <a:xfrm>
            <a:off x="1844154" y="4352292"/>
            <a:ext cx="498655" cy="63347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8" t="43135" r="22751" b="43023"/>
          <a:stretch/>
        </p:blipFill>
        <p:spPr>
          <a:xfrm>
            <a:off x="4348317" y="5153747"/>
            <a:ext cx="541936" cy="6760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6951336" y="4342165"/>
            <a:ext cx="498655" cy="633477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1" t="43455" r="76418" b="42703"/>
          <a:stretch/>
        </p:blipFill>
        <p:spPr>
          <a:xfrm>
            <a:off x="3946249" y="2639334"/>
            <a:ext cx="541936" cy="67609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3837784" y="4162358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3405717" y="5009283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4267278" y="2484750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29981" y="3310695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=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8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72" name="Рисунок 71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3" name="Рисунок 72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9948" y="2733938"/>
            <a:ext cx="408812" cy="41878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3582976" y="2766567"/>
            <a:ext cx="302864" cy="272886"/>
          </a:xfrm>
          <a:prstGeom prst="rect">
            <a:avLst/>
          </a:prstGeom>
        </p:spPr>
      </p:pic>
      <p:grpSp>
        <p:nvGrpSpPr>
          <p:cNvPr id="83" name="Группа 44"/>
          <p:cNvGrpSpPr/>
          <p:nvPr/>
        </p:nvGrpSpPr>
        <p:grpSpPr>
          <a:xfrm>
            <a:off x="6096913" y="2674767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0" name="Рисунок 8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891055" y="2817821"/>
            <a:ext cx="421206" cy="27650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0" t="43174" r="57739" b="42984"/>
          <a:stretch/>
        </p:blipFill>
        <p:spPr>
          <a:xfrm>
            <a:off x="1811093" y="3462673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3" t="44017" r="31575" b="42947"/>
          <a:stretch/>
        </p:blipFill>
        <p:spPr>
          <a:xfrm>
            <a:off x="3089818" y="3514038"/>
            <a:ext cx="498655" cy="633477"/>
          </a:xfrm>
          <a:prstGeom prst="rect">
            <a:avLst/>
          </a:prstGeom>
        </p:spPr>
      </p:pic>
      <p:grpSp>
        <p:nvGrpSpPr>
          <p:cNvPr id="93" name="Группа 44"/>
          <p:cNvGrpSpPr/>
          <p:nvPr/>
        </p:nvGrpSpPr>
        <p:grpSpPr>
          <a:xfrm>
            <a:off x="2674469" y="3518430"/>
            <a:ext cx="408812" cy="542922"/>
            <a:chOff x="2361639" y="2985697"/>
            <a:chExt cx="408812" cy="542922"/>
          </a:xfrm>
        </p:grpSpPr>
        <p:pic>
          <p:nvPicPr>
            <p:cNvPr id="94" name="Рисунок 93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8" name="Рисунок 97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9" name="Рисунок 98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3565262" y="3640282"/>
            <a:ext cx="302864" cy="27288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3951483" y="3479241"/>
            <a:ext cx="541936" cy="67609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3" t="44017" r="31575" b="42947"/>
          <a:stretch/>
        </p:blipFill>
        <p:spPr>
          <a:xfrm>
            <a:off x="6071949" y="3511431"/>
            <a:ext cx="498655" cy="633477"/>
          </a:xfrm>
          <a:prstGeom prst="rect">
            <a:avLst/>
          </a:prstGeom>
        </p:spPr>
      </p:pic>
      <p:grpSp>
        <p:nvGrpSpPr>
          <p:cNvPr id="110" name="Группа 44"/>
          <p:cNvGrpSpPr/>
          <p:nvPr/>
        </p:nvGrpSpPr>
        <p:grpSpPr>
          <a:xfrm>
            <a:off x="5641813" y="3518374"/>
            <a:ext cx="408812" cy="542922"/>
            <a:chOff x="2361639" y="2985697"/>
            <a:chExt cx="408812" cy="542922"/>
          </a:xfrm>
        </p:grpSpPr>
        <p:pic>
          <p:nvPicPr>
            <p:cNvPr id="111" name="Рисунок 110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2" name="Рисунок 111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3" name="Рисунок 112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450406" y="3689918"/>
            <a:ext cx="421206" cy="276501"/>
          </a:xfrm>
          <a:prstGeom prst="rect">
            <a:avLst/>
          </a:prstGeom>
        </p:spPr>
      </p:pic>
      <p:grpSp>
        <p:nvGrpSpPr>
          <p:cNvPr id="114" name="Группа 44"/>
          <p:cNvGrpSpPr/>
          <p:nvPr/>
        </p:nvGrpSpPr>
        <p:grpSpPr>
          <a:xfrm>
            <a:off x="2681006" y="4373984"/>
            <a:ext cx="408812" cy="542922"/>
            <a:chOff x="2361639" y="2985697"/>
            <a:chExt cx="408812" cy="542922"/>
          </a:xfrm>
        </p:grpSpPr>
        <p:pic>
          <p:nvPicPr>
            <p:cNvPr id="115" name="Рисунок 114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6" name="Рисунок 11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7" name="Рисунок 116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2636" y="4444709"/>
            <a:ext cx="408812" cy="41878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7" t="43511" r="40071" b="43453"/>
          <a:stretch/>
        </p:blipFill>
        <p:spPr>
          <a:xfrm>
            <a:off x="6082928" y="4339956"/>
            <a:ext cx="498655" cy="633477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8" t="43669" r="57921" b="42489"/>
          <a:stretch/>
        </p:blipFill>
        <p:spPr>
          <a:xfrm>
            <a:off x="5211544" y="4330982"/>
            <a:ext cx="541936" cy="6760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44073" r="48815" b="42891"/>
          <a:stretch/>
        </p:blipFill>
        <p:spPr>
          <a:xfrm>
            <a:off x="4835380" y="4360740"/>
            <a:ext cx="498655" cy="633477"/>
          </a:xfrm>
          <a:prstGeom prst="rect">
            <a:avLst/>
          </a:prstGeom>
        </p:spPr>
      </p:pic>
      <p:grpSp>
        <p:nvGrpSpPr>
          <p:cNvPr id="121" name="Группа 44"/>
          <p:cNvGrpSpPr/>
          <p:nvPr/>
        </p:nvGrpSpPr>
        <p:grpSpPr>
          <a:xfrm>
            <a:off x="5657458" y="4369160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4" name="Рисунок 123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465650" y="4519537"/>
            <a:ext cx="421206" cy="276501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7" t="43511" r="40071" b="43453"/>
          <a:stretch/>
        </p:blipFill>
        <p:spPr>
          <a:xfrm>
            <a:off x="2668156" y="5182519"/>
            <a:ext cx="498655" cy="633477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281" y="5286773"/>
            <a:ext cx="408812" cy="418784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5411" y="5264458"/>
            <a:ext cx="408812" cy="418784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3" t="44017" r="31575" b="42947"/>
          <a:stretch/>
        </p:blipFill>
        <p:spPr>
          <a:xfrm>
            <a:off x="5233184" y="5196369"/>
            <a:ext cx="498655" cy="633477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494" y="5289865"/>
            <a:ext cx="408812" cy="41878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6081445" y="5160625"/>
            <a:ext cx="541936" cy="676099"/>
          </a:xfrm>
          <a:prstGeom prst="rect">
            <a:avLst/>
          </a:prstGeom>
        </p:spPr>
      </p:pic>
      <p:grpSp>
        <p:nvGrpSpPr>
          <p:cNvPr id="131" name="Группа 44"/>
          <p:cNvGrpSpPr/>
          <p:nvPr/>
        </p:nvGrpSpPr>
        <p:grpSpPr>
          <a:xfrm>
            <a:off x="5653408" y="5217369"/>
            <a:ext cx="408812" cy="542922"/>
            <a:chOff x="2361639" y="2985697"/>
            <a:chExt cx="408812" cy="542922"/>
          </a:xfrm>
        </p:grpSpPr>
        <p:pic>
          <p:nvPicPr>
            <p:cNvPr id="132" name="Рисунок 131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3" name="Рисунок 132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4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8" grpId="0"/>
      <p:bldP spid="1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=""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73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431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</a:t>
            </a:r>
            <a:r>
              <a:rPr lang="uk-UA" sz="4400" b="1" dirty="0" smtClean="0">
                <a:solidFill>
                  <a:srgbClr val="2F3242"/>
                </a:solidFill>
              </a:rPr>
              <a:t>429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uk-UA" sz="2000" b="1" dirty="0">
                <a:solidFill>
                  <a:schemeClr val="bg1"/>
                </a:solidFill>
              </a:rPr>
              <a:t>Плюс – мінус – цікаво 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8" y="1082438"/>
            <a:ext cx="1709701" cy="20220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" y="2773420"/>
            <a:ext cx="1980740" cy="21106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1" y="4883171"/>
            <a:ext cx="1913077" cy="1809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6388" y="1698171"/>
            <a:ext cx="990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сподобалось на </a:t>
            </a:r>
            <a:r>
              <a:rPr lang="uk-UA" sz="3600" b="1" dirty="0" err="1"/>
              <a:t>уроці</a:t>
            </a:r>
            <a:r>
              <a:rPr lang="uk-UA" sz="3600" b="1" dirty="0"/>
              <a:t>, що здавалося цікавим та корисним.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88" y="3202731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не сподобалось, здавалося важким, незрозумілим та нудним.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4051" y="5042263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Факти, про які дізналися на </a:t>
            </a:r>
            <a:r>
              <a:rPr lang="uk-UA" sz="3600" b="1" dirty="0" err="1"/>
              <a:t>уроці</a:t>
            </a:r>
            <a:r>
              <a:rPr lang="uk-UA" sz="3600" b="1" dirty="0"/>
              <a:t>, чого б ще хотіли дізнатися.</a:t>
            </a:r>
          </a:p>
        </p:txBody>
      </p:sp>
    </p:spTree>
    <p:extLst>
      <p:ext uri="{BB962C8B-B14F-4D97-AF65-F5344CB8AC3E}">
        <p14:creationId xmlns:p14="http://schemas.microsoft.com/office/powerpoint/2010/main" val="35289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4401345" y="1418255"/>
            <a:ext cx="7269699" cy="48403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кутник: округлені кути 11">
            <a:extLst>
              <a:ext uri="{FF2B5EF4-FFF2-40B4-BE49-F238E27FC236}">
                <a16:creationId xmlns=""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520955" y="1276783"/>
            <a:ext cx="6178019" cy="51233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Пролунав дзвінок,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Починається урок.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 маминої ласки.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Зі шкільної казки.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Всі за парти ми сідаємо.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До роботи приступаємо.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Щоб помилок уникати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Треба пильність розвивати.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∙ 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8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9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29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0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5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2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1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7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35920</TotalTime>
  <Words>418</Words>
  <Application>Microsoft Office PowerPoint</Application>
  <PresentationFormat>Произвольный</PresentationFormat>
  <Paragraphs>172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Вчитель</cp:lastModifiedBy>
  <cp:revision>4599</cp:revision>
  <dcterms:created xsi:type="dcterms:W3CDTF">2018-01-05T16:38:53Z</dcterms:created>
  <dcterms:modified xsi:type="dcterms:W3CDTF">2021-11-12T07:23:08Z</dcterms:modified>
</cp:coreProperties>
</file>