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7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336" y="2554118"/>
            <a:ext cx="75144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Чи є у весни святковий календар.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Свята, які відзначають в Україні</a:t>
            </a:r>
            <a:endParaRPr lang="ru-RU" sz="6000" b="1" dirty="0">
              <a:solidFill>
                <a:srgbClr val="2F324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640" y="686026"/>
            <a:ext cx="2477196" cy="20992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3436" y="1711709"/>
            <a:ext cx="1692947" cy="168481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5491" y="167208"/>
            <a:ext cx="2382493" cy="140418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Перший космонавт Незалежної України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1248" y="1262640"/>
            <a:ext cx="7134895" cy="53651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Першим українським космонавтом став Леонід Каденюк.</a:t>
            </a:r>
            <a:r>
              <a:rPr lang="ru-RU" sz="3200" b="1" dirty="0"/>
              <a:t> </a:t>
            </a:r>
            <a:r>
              <a:rPr lang="ru-RU" sz="3200" b="1" dirty="0" err="1"/>
              <a:t>Саме</a:t>
            </a:r>
            <a:r>
              <a:rPr lang="ru-RU" sz="3200" b="1" dirty="0"/>
              <a:t> </a:t>
            </a:r>
            <a:r>
              <a:rPr lang="ru-RU" sz="3200" b="1" dirty="0" err="1"/>
              <a:t>завдяки</a:t>
            </a:r>
            <a:r>
              <a:rPr lang="ru-RU" sz="3200" b="1" dirty="0"/>
              <a:t> </a:t>
            </a:r>
            <a:r>
              <a:rPr lang="ru-RU" sz="3200" b="1" dirty="0" err="1"/>
              <a:t>Каденюку</a:t>
            </a:r>
            <a:r>
              <a:rPr lang="ru-RU" sz="3200" b="1" dirty="0"/>
              <a:t> на </a:t>
            </a:r>
            <a:r>
              <a:rPr lang="ru-RU" sz="3200" b="1" dirty="0" err="1"/>
              <a:t>орбіті</a:t>
            </a:r>
            <a:r>
              <a:rPr lang="ru-RU" sz="3200" b="1" dirty="0"/>
              <a:t> </a:t>
            </a:r>
            <a:r>
              <a:rPr lang="ru-RU" sz="3200" b="1" dirty="0" err="1"/>
              <a:t>Землі</a:t>
            </a:r>
            <a:r>
              <a:rPr lang="ru-RU" sz="3200" b="1" dirty="0"/>
              <a:t> </a:t>
            </a:r>
            <a:r>
              <a:rPr lang="ru-RU" sz="3200" b="1" dirty="0" err="1"/>
              <a:t>пролунав</a:t>
            </a:r>
            <a:r>
              <a:rPr lang="ru-RU" sz="3200" b="1" dirty="0"/>
              <a:t> </a:t>
            </a:r>
            <a:r>
              <a:rPr lang="ru-RU" sz="3200" b="1" dirty="0" err="1"/>
              <a:t>державний</a:t>
            </a:r>
            <a:r>
              <a:rPr lang="ru-RU" sz="3200" b="1" dirty="0"/>
              <a:t> </a:t>
            </a:r>
            <a:r>
              <a:rPr lang="ru-RU" sz="3200" b="1" dirty="0" err="1"/>
              <a:t>гімн</a:t>
            </a:r>
            <a:r>
              <a:rPr lang="ru-RU" sz="3200" b="1" dirty="0"/>
              <a:t> </a:t>
            </a:r>
            <a:r>
              <a:rPr lang="ru-RU" sz="3200" b="1" dirty="0" err="1"/>
              <a:t>України</a:t>
            </a:r>
            <a:r>
              <a:rPr lang="ru-RU" sz="3200" b="1" dirty="0"/>
              <a:t>. "Я </a:t>
            </a:r>
            <a:r>
              <a:rPr lang="ru-RU" sz="3200" b="1" dirty="0" err="1"/>
              <a:t>був</a:t>
            </a:r>
            <a:r>
              <a:rPr lang="ru-RU" sz="3200" b="1" dirty="0"/>
              <a:t> першим, </a:t>
            </a:r>
            <a:r>
              <a:rPr lang="ru-RU" sz="3200" b="1" dirty="0" err="1"/>
              <a:t>хто</a:t>
            </a:r>
            <a:r>
              <a:rPr lang="ru-RU" sz="3200" b="1" dirty="0"/>
              <a:t> </a:t>
            </a:r>
            <a:r>
              <a:rPr lang="ru-RU" sz="3200" b="1" dirty="0" err="1"/>
              <a:t>полетів</a:t>
            </a:r>
            <a:r>
              <a:rPr lang="ru-RU" sz="3200" b="1" dirty="0"/>
              <a:t> у космос з </a:t>
            </a:r>
            <a:r>
              <a:rPr lang="ru-RU" sz="3200" b="1" dirty="0" err="1"/>
              <a:t>українським</a:t>
            </a:r>
            <a:r>
              <a:rPr lang="ru-RU" sz="3200" b="1" dirty="0"/>
              <a:t> прапором і </a:t>
            </a:r>
            <a:r>
              <a:rPr lang="ru-RU" sz="3200" b="1" dirty="0" err="1"/>
              <a:t>виконав</a:t>
            </a:r>
            <a:r>
              <a:rPr lang="ru-RU" sz="3200" b="1" dirty="0"/>
              <a:t> </a:t>
            </a:r>
            <a:r>
              <a:rPr lang="ru-RU" sz="3200" b="1" dirty="0" err="1"/>
              <a:t>завдання</a:t>
            </a:r>
            <a:r>
              <a:rPr lang="ru-RU" sz="3200" b="1" dirty="0"/>
              <a:t> </a:t>
            </a:r>
            <a:r>
              <a:rPr lang="ru-RU" sz="3200" b="1" dirty="0" err="1"/>
              <a:t>українського</a:t>
            </a:r>
            <a:r>
              <a:rPr lang="ru-RU" sz="3200" b="1" dirty="0"/>
              <a:t> уряду. У 1997 </a:t>
            </a:r>
            <a:r>
              <a:rPr lang="ru-RU" sz="3200" b="1" dirty="0" err="1"/>
              <a:t>році</a:t>
            </a:r>
            <a:r>
              <a:rPr lang="ru-RU" sz="3200" b="1" dirty="0"/>
              <a:t> </a:t>
            </a:r>
            <a:r>
              <a:rPr lang="ru-RU" sz="3200" b="1" dirty="0" err="1"/>
              <a:t>вперше</a:t>
            </a:r>
            <a:r>
              <a:rPr lang="ru-RU" sz="3200" b="1" dirty="0"/>
              <a:t> </a:t>
            </a:r>
            <a:r>
              <a:rPr lang="ru-RU" sz="3200" b="1" dirty="0" err="1"/>
              <a:t>український</a:t>
            </a:r>
            <a:r>
              <a:rPr lang="ru-RU" sz="3200" b="1" dirty="0"/>
              <a:t> </a:t>
            </a:r>
            <a:r>
              <a:rPr lang="ru-RU" sz="3200" b="1" dirty="0" err="1"/>
              <a:t>гімн</a:t>
            </a:r>
            <a:r>
              <a:rPr lang="ru-RU" sz="3200" b="1" dirty="0"/>
              <a:t> </a:t>
            </a:r>
            <a:r>
              <a:rPr lang="ru-RU" sz="3200" b="1" dirty="0" err="1"/>
              <a:t>пролунав</a:t>
            </a:r>
            <a:r>
              <a:rPr lang="ru-RU" sz="3200" b="1" dirty="0"/>
              <a:t> у </a:t>
            </a:r>
            <a:r>
              <a:rPr lang="ru-RU" sz="3200" b="1" dirty="0" err="1"/>
              <a:t>відкритому</a:t>
            </a:r>
            <a:r>
              <a:rPr lang="ru-RU" sz="3200" b="1" dirty="0"/>
              <a:t> </a:t>
            </a:r>
            <a:r>
              <a:rPr lang="ru-RU" sz="3200" b="1" dirty="0" err="1"/>
              <a:t>космосі</a:t>
            </a:r>
            <a:r>
              <a:rPr lang="ru-RU" sz="3200" b="1" dirty="0"/>
              <a:t>", – казав </a:t>
            </a:r>
            <a:r>
              <a:rPr lang="ru-RU" sz="3200" b="1" dirty="0" err="1"/>
              <a:t>Каденюк</a:t>
            </a:r>
            <a:r>
              <a:rPr lang="ru-RU" sz="3200" b="1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9949" y="1183158"/>
            <a:ext cx="4355682" cy="544460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7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загадку про космічне тіло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9800" y="1751526"/>
            <a:ext cx="5522729" cy="423580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За горами, за </a:t>
            </a:r>
            <a:r>
              <a:rPr lang="ru-RU" sz="4800" b="1" dirty="0" err="1"/>
              <a:t>лісами</a:t>
            </a:r>
            <a:r>
              <a:rPr lang="ru-RU" sz="4800" b="1" dirty="0"/>
              <a:t/>
            </a:r>
            <a:br>
              <a:rPr lang="ru-RU" sz="4800" b="1" dirty="0"/>
            </a:br>
            <a:r>
              <a:rPr lang="ru-RU" sz="4800" b="1" dirty="0"/>
              <a:t>золота </a:t>
            </a:r>
            <a:r>
              <a:rPr lang="ru-RU" sz="4800" b="1" dirty="0" err="1"/>
              <a:t>діжа</a:t>
            </a:r>
            <a:r>
              <a:rPr lang="ru-RU" sz="4800" b="1" dirty="0"/>
              <a:t> </a:t>
            </a:r>
            <a:r>
              <a:rPr lang="ru-RU" sz="4800" b="1" dirty="0" err="1"/>
              <a:t>встає</a:t>
            </a:r>
            <a:r>
              <a:rPr lang="ru-RU" sz="4800" b="1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9748" y="1387587"/>
            <a:ext cx="5053811" cy="47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Всесвітній День Землі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5491" y="1739304"/>
            <a:ext cx="6746222" cy="45544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Відзначається 22 квітня, свято єднання народів у справі захисту навколишнього середовища та збереження тих багатств і природніх ресурсів, якими наділила нас земля.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258" y="1993920"/>
            <a:ext cx="4816699" cy="404519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5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8 травня – День пам’яті та примирення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5995" y="1622738"/>
            <a:ext cx="6250867" cy="47194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Для заходів, приурочених до цієї дати, на державному рівні з 2014 року використовують новий символ – червоний мак.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003" y="2189409"/>
            <a:ext cx="4864457" cy="364834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7706" y="1851963"/>
            <a:ext cx="6015779" cy="4080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Квітка маку стала символом пам’яті тих, хто загинув на війні чи у збройних конфліктах.</a:t>
            </a:r>
            <a:endParaRPr lang="ru-RU" sz="4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0197" y="1622738"/>
            <a:ext cx="5102329" cy="47194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2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Міжнародний день родини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3115" y="1456402"/>
            <a:ext cx="6611475" cy="49181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Цей день відзначають 15 травня. Сім’я, родина була і залишається </a:t>
            </a:r>
            <a:r>
              <a:rPr lang="uk-UA" sz="3200" b="1" dirty="0" err="1"/>
              <a:t>бережницею</a:t>
            </a:r>
            <a:r>
              <a:rPr lang="uk-UA" sz="3200" b="1" dirty="0"/>
              <a:t> людських цінностей. З родини починається життя людини, тут вона формується як громадянин. Тому союз сім’ї і держави  - необхідна запорука процвітання і добробуту його громадян.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0501" y="2369713"/>
            <a:ext cx="5041142" cy="29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Творче завдання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1655" y="2034863"/>
            <a:ext cx="5750825" cy="37421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/>
              <a:t>Намалюй свою родину.</a:t>
            </a:r>
            <a:endParaRPr lang="ru-RU" sz="6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49"/>
          <a:stretch/>
        </p:blipFill>
        <p:spPr>
          <a:xfrm>
            <a:off x="6435143" y="2029291"/>
            <a:ext cx="5310389" cy="37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День Європи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23421" y="1797853"/>
            <a:ext cx="6602633" cy="45310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Цей день відзначають щорічно третьої неділі травня. Це день, коли всі європейці вшановують загальні цінності: свободу слова, демократію, незалежність, рівність.</a:t>
            </a:r>
            <a:endParaRPr lang="ru-RU" sz="4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5263" y="1797853"/>
            <a:ext cx="4309534" cy="441009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3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«Мікрофон»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2524" y="1282890"/>
            <a:ext cx="6884687" cy="13877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Поділись своїми враженнями від уроку.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48875" y="2729392"/>
            <a:ext cx="6884687" cy="13019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Що тобі найбільше сподобалось, запам’яталося?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8874" y="4148894"/>
            <a:ext cx="6884687" cy="11888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свято тебе найбільше привабило?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8874" y="5455283"/>
            <a:ext cx="6884686" cy="118337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Про яке свято ти розкажеш вдома?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5976" y="1472366"/>
            <a:ext cx="4204849" cy="51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зошиті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9563" y="6218942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Виконай завдання в зошиті на сторінці 40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010"/>
          <a:stretch/>
        </p:blipFill>
        <p:spPr>
          <a:xfrm>
            <a:off x="4655982" y="1098930"/>
            <a:ext cx="4011499" cy="51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Побесідуймо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7462" y="1648496"/>
            <a:ext cx="5601724" cy="1083853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Яка зараз пора року?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7462" y="4892677"/>
            <a:ext cx="5601724" cy="1475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Чим ще вам подобається весна?</a:t>
            </a:r>
            <a:endParaRPr lang="ru-RU" sz="4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7462" y="3065572"/>
            <a:ext cx="5601724" cy="14938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Хто з вас любить цю пору? За що?</a:t>
            </a:r>
            <a:endParaRPr lang="ru-RU" sz="40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45"/>
          <a:stretch/>
        </p:blipFill>
        <p:spPr>
          <a:xfrm>
            <a:off x="6308153" y="1648496"/>
            <a:ext cx="5540411" cy="4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календар. Які свята відзначені на ньому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4270" y="1789452"/>
            <a:ext cx="6800264" cy="33621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949" y="1969757"/>
            <a:ext cx="3541352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Слово вчителя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43220" y="1996625"/>
            <a:ext cx="6437130" cy="435266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Весна багата святами. Давайте більше дізнаємось про кожне з них.</a:t>
            </a:r>
            <a:endParaRPr lang="ru-RU" sz="4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0811" y="1365161"/>
            <a:ext cx="2577137" cy="52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Міжнародний день театру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8674" y="1596980"/>
            <a:ext cx="6063641" cy="48295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Це свято відзначають </a:t>
            </a:r>
          </a:p>
          <a:p>
            <a:pPr algn="ctr"/>
            <a:r>
              <a:rPr lang="uk-UA" sz="4000" b="1" dirty="0"/>
              <a:t>27 березня. </a:t>
            </a:r>
          </a:p>
          <a:p>
            <a:pPr algn="ctr"/>
            <a:r>
              <a:rPr lang="uk-UA" sz="4000" b="1" dirty="0"/>
              <a:t>Це не просто професійне свято митців сцени, це свято мільйонів глядачів.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761" y="1921331"/>
            <a:ext cx="5326991" cy="43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на запитання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7308" y="1943522"/>
            <a:ext cx="6784859" cy="18670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Хто з вас був у театрі?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7308" y="4351948"/>
            <a:ext cx="6784859" cy="18670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Які театри чи кінотеатри є у твоєму місті?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6520" y="1700010"/>
            <a:ext cx="4375541" cy="47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День сміху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0518" y="1957589"/>
            <a:ext cx="5690155" cy="38121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1 квітня – це день сміху, веселощів і жартів.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8224" y="1151951"/>
            <a:ext cx="4572002" cy="54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0036" y="1456401"/>
            <a:ext cx="7776533" cy="4970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Спочатку 1 квітня святкувалося в Індії та Стародавньому Римі, як день весняного рівнодення, з нагоди якого влаштовували гуляння з жартами і витівками – так люди намагалися задобрити весняні примхи природи жартами і розіграшами.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3430" y="1275009"/>
            <a:ext cx="2365816" cy="53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0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Всесвітній день авіації та космонавтики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2916" y="1674255"/>
            <a:ext cx="6282584" cy="46404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/>
              <a:t>Україна і світ цей день відзначають 12 квітня.</a:t>
            </a:r>
            <a:endParaRPr lang="ru-RU" sz="6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2088" y="1440192"/>
            <a:ext cx="4896476" cy="487451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7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470</Words>
  <Application>Microsoft Office PowerPoint</Application>
  <PresentationFormat>Широкоэкранный</PresentationFormat>
  <Paragraphs>86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144</cp:revision>
  <dcterms:created xsi:type="dcterms:W3CDTF">2018-01-05T16:38:53Z</dcterms:created>
  <dcterms:modified xsi:type="dcterms:W3CDTF">2022-04-04T05:29:54Z</dcterms:modified>
</cp:coreProperties>
</file>