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8" r:id="rId2"/>
    <p:sldId id="1696" r:id="rId3"/>
    <p:sldId id="3028" r:id="rId4"/>
    <p:sldId id="3071" r:id="rId5"/>
    <p:sldId id="3072" r:id="rId6"/>
    <p:sldId id="3073" r:id="rId7"/>
    <p:sldId id="3074" r:id="rId8"/>
    <p:sldId id="3075" r:id="rId9"/>
    <p:sldId id="3076" r:id="rId10"/>
    <p:sldId id="3077" r:id="rId11"/>
    <p:sldId id="3078" r:id="rId12"/>
    <p:sldId id="2489" r:id="rId13"/>
    <p:sldId id="3082" r:id="rId14"/>
    <p:sldId id="3083" r:id="rId15"/>
    <p:sldId id="3084" r:id="rId16"/>
    <p:sldId id="3085" r:id="rId17"/>
    <p:sldId id="3086" r:id="rId18"/>
    <p:sldId id="3087" r:id="rId19"/>
    <p:sldId id="3088" r:id="rId20"/>
    <p:sldId id="2954" r:id="rId21"/>
    <p:sldId id="2907" r:id="rId22"/>
    <p:sldId id="3096" r:id="rId23"/>
    <p:sldId id="3012" r:id="rId24"/>
    <p:sldId id="3065" r:id="rId25"/>
    <p:sldId id="3098" r:id="rId26"/>
    <p:sldId id="3066" r:id="rId27"/>
    <p:sldId id="3099" r:id="rId28"/>
    <p:sldId id="3100" r:id="rId29"/>
    <p:sldId id="3101" r:id="rId30"/>
    <p:sldId id="3102" r:id="rId31"/>
    <p:sldId id="3103" r:id="rId32"/>
    <p:sldId id="3104" r:id="rId33"/>
    <p:sldId id="965" r:id="rId34"/>
    <p:sldId id="2277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6"/>
            <p14:sldId id="3028"/>
            <p14:sldId id="3071"/>
            <p14:sldId id="3072"/>
            <p14:sldId id="3073"/>
            <p14:sldId id="3074"/>
            <p14:sldId id="3075"/>
            <p14:sldId id="3076"/>
            <p14:sldId id="3077"/>
            <p14:sldId id="3078"/>
            <p14:sldId id="2489"/>
            <p14:sldId id="3082"/>
            <p14:sldId id="3083"/>
            <p14:sldId id="3084"/>
            <p14:sldId id="3085"/>
            <p14:sldId id="3086"/>
            <p14:sldId id="3087"/>
            <p14:sldId id="3088"/>
            <p14:sldId id="2954"/>
            <p14:sldId id="2907"/>
            <p14:sldId id="3096"/>
            <p14:sldId id="3012"/>
            <p14:sldId id="3065"/>
            <p14:sldId id="3098"/>
            <p14:sldId id="3066"/>
            <p14:sldId id="3099"/>
            <p14:sldId id="3100"/>
            <p14:sldId id="3101"/>
            <p14:sldId id="3102"/>
            <p14:sldId id="3103"/>
            <p14:sldId id="3104"/>
          </p14:sldIdLst>
        </p14:section>
        <p14:section name="Раздел без заголовка" id="{AC9334F8-F988-4E78-9E68-3A8F16322EC6}">
          <p14:sldIdLst>
            <p14:sldId id="965"/>
            <p14:sldId id="2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BA1CBA"/>
    <a:srgbClr val="2F3242"/>
    <a:srgbClr val="008000"/>
    <a:srgbClr val="00FF00"/>
    <a:srgbClr val="FF66FF"/>
    <a:srgbClr val="FF6600"/>
    <a:srgbClr val="1694E9"/>
    <a:srgbClr val="FF3131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0" autoAdjust="0"/>
    <p:restoredTop sz="94322" autoAdjust="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1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30.03.2022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30.03.2022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30.03.2022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30.03.2022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30.03.2022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30.03.2022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30.03.2022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microsoft.com/office/2007/relationships/hdphoto" Target="../media/hdphoto2.wdp"/><Relationship Id="rId5" Type="http://schemas.openxmlformats.org/officeDocument/2006/relationships/image" Target="../media/image15.png"/><Relationship Id="rId10" Type="http://schemas.openxmlformats.org/officeDocument/2006/relationships/image" Target="../media/image23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5.png"/><Relationship Id="rId5" Type="http://schemas.openxmlformats.org/officeDocument/2006/relationships/image" Target="../media/image15.png"/><Relationship Id="rId10" Type="http://schemas.openxmlformats.org/officeDocument/2006/relationships/image" Target="../media/image24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7.jpe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8.png"/><Relationship Id="rId5" Type="http://schemas.openxmlformats.org/officeDocument/2006/relationships/image" Target="../media/image15.png"/><Relationship Id="rId10" Type="http://schemas.openxmlformats.org/officeDocument/2006/relationships/image" Target="../media/image24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5" t="6285" r="25006" b="12381"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128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5721" y="2670604"/>
            <a:ext cx="61959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 smtClean="0">
                <a:solidFill>
                  <a:srgbClr val="2F3242"/>
                </a:solidFill>
              </a:rPr>
              <a:t>Перевірка ділення множенням</a:t>
            </a:r>
            <a:endParaRPr lang="ru-RU" sz="48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18167" y="400359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 smtClean="0">
                <a:solidFill>
                  <a:schemeClr val="bg1"/>
                </a:solidFill>
              </a:rPr>
              <a:t>.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</a:t>
            </a:r>
            <a:r>
              <a:rPr lang="en-US" sz="2000" b="1" dirty="0" smtClean="0">
                <a:solidFill>
                  <a:schemeClr val="bg1"/>
                </a:solidFill>
              </a:rPr>
              <a:t>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 24</a:t>
            </a:r>
            <a:r>
              <a:rPr lang="uk-UA" sz="199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 smtClean="0">
                <a:ln>
                  <a:solidFill>
                    <a:sysClr val="windowText" lastClr="000000"/>
                  </a:solidFill>
                </a:ln>
              </a:rPr>
              <a:t>: 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endParaRPr lang="uk-UA" sz="199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18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7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20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3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8576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</a:t>
            </a:r>
            <a:r>
              <a:rPr lang="en-US" sz="2000" b="1" dirty="0" smtClean="0">
                <a:solidFill>
                  <a:schemeClr val="bg1"/>
                </a:solidFill>
              </a:rPr>
              <a:t>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 2 ∙ 10</a:t>
            </a:r>
            <a:endParaRPr lang="uk-UA" sz="199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18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7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20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3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5259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72" t="43020" r="38987" b="43138"/>
          <a:stretch/>
        </p:blipFill>
        <p:spPr>
          <a:xfrm>
            <a:off x="1360847" y="3424058"/>
            <a:ext cx="578163" cy="72129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7" t="43192" r="75952" b="42966"/>
          <a:stretch/>
        </p:blipFill>
        <p:spPr>
          <a:xfrm>
            <a:off x="913009" y="3432319"/>
            <a:ext cx="578163" cy="72129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81" t="43497" r="21578" b="42661"/>
          <a:stretch/>
        </p:blipFill>
        <p:spPr>
          <a:xfrm>
            <a:off x="2709365" y="3444576"/>
            <a:ext cx="578163" cy="72129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0" t="43095" r="76229" b="43063"/>
          <a:stretch/>
        </p:blipFill>
        <p:spPr>
          <a:xfrm>
            <a:off x="2215456" y="3424055"/>
            <a:ext cx="578163" cy="721295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5" t="43023" r="39134" b="43135"/>
          <a:stretch/>
        </p:blipFill>
        <p:spPr>
          <a:xfrm>
            <a:off x="4026882" y="3424058"/>
            <a:ext cx="578163" cy="72129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7" t="43296" r="75842" b="42862"/>
          <a:stretch/>
        </p:blipFill>
        <p:spPr>
          <a:xfrm>
            <a:off x="3579044" y="3432319"/>
            <a:ext cx="578163" cy="721295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24" t="42901" r="21935" b="43257"/>
          <a:stretch/>
        </p:blipFill>
        <p:spPr>
          <a:xfrm>
            <a:off x="5352797" y="3424058"/>
            <a:ext cx="578163" cy="72129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5" t="43194" r="76054" b="42964"/>
          <a:stretch/>
        </p:blipFill>
        <p:spPr>
          <a:xfrm>
            <a:off x="4904959" y="3432319"/>
            <a:ext cx="578163" cy="72129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97" t="43000" r="39162" b="43158"/>
          <a:stretch/>
        </p:blipFill>
        <p:spPr>
          <a:xfrm>
            <a:off x="6692917" y="3424056"/>
            <a:ext cx="578163" cy="72129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0" t="43277" r="75999" b="42881"/>
          <a:stretch/>
        </p:blipFill>
        <p:spPr>
          <a:xfrm>
            <a:off x="6255255" y="3432319"/>
            <a:ext cx="578163" cy="721295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83" t="43135" r="21776" b="43023"/>
          <a:stretch/>
        </p:blipFill>
        <p:spPr>
          <a:xfrm>
            <a:off x="8029008" y="3432319"/>
            <a:ext cx="578163" cy="721295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1" t="43247" r="75648" b="42911"/>
          <a:stretch/>
        </p:blipFill>
        <p:spPr>
          <a:xfrm>
            <a:off x="7605551" y="3424055"/>
            <a:ext cx="578163" cy="721295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39" t="43065" r="39120" b="43093"/>
          <a:stretch/>
        </p:blipFill>
        <p:spPr>
          <a:xfrm>
            <a:off x="9369128" y="3432319"/>
            <a:ext cx="578163" cy="721295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3" t="43202" r="76096" b="42956"/>
          <a:stretch/>
        </p:blipFill>
        <p:spPr>
          <a:xfrm>
            <a:off x="8911964" y="3432318"/>
            <a:ext cx="578163" cy="721295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83" t="43230" r="21876" b="42928"/>
          <a:stretch/>
        </p:blipFill>
        <p:spPr>
          <a:xfrm>
            <a:off x="10695043" y="3432319"/>
            <a:ext cx="578163" cy="721295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1" t="42924" r="75948" b="43234"/>
          <a:stretch/>
        </p:blipFill>
        <p:spPr>
          <a:xfrm>
            <a:off x="10248901" y="3427402"/>
            <a:ext cx="578163" cy="72129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34774" y="958273"/>
            <a:ext cx="3621338" cy="176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403167" y="504139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50493" y="5051329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496357" cy="86703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 частки. З кожної отриманої рівності на ділення склади рівність на множення за зразком. Подумай, як можна ділення перевірити множенням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6" name="Скругленный прямоугольник 35"/>
          <p:cNvSpPr/>
          <p:nvPr/>
        </p:nvSpPr>
        <p:spPr>
          <a:xfrm>
            <a:off x="339939" y="1534884"/>
            <a:ext cx="4538994" cy="1409554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24 : 4 = 6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339939" y="2976586"/>
            <a:ext cx="4538994" cy="1409554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 ∙ 4 = 24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769656" y="1534884"/>
            <a:ext cx="4351328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38 : 2 = 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10120984" y="1534884"/>
            <a:ext cx="1636071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5769656" y="2966649"/>
            <a:ext cx="4351328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19 ∙ 2 = 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0120984" y="2966649"/>
            <a:ext cx="1636071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219805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403167" y="5107564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122919" y="4896408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496357" cy="86703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 частки. З кожної отриманої рівності на ділення склади рівність на множення за зразком. Подумай, як можна ділення перевірити множенням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2" name="Скругленный прямоугольник 31"/>
          <p:cNvSpPr/>
          <p:nvPr/>
        </p:nvSpPr>
        <p:spPr>
          <a:xfrm>
            <a:off x="1840160" y="1572714"/>
            <a:ext cx="4351328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</a:t>
            </a:r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 : 2 = 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6206571" y="1564030"/>
            <a:ext cx="1636071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855243" y="3140901"/>
            <a:ext cx="4351328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24 ∙ 2 = 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6376976" y="3142577"/>
            <a:ext cx="1636071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</a:t>
            </a:r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8989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484589" y="5142721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122948" y="5048456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496357" cy="86703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 частки. З кожної отриманої рівності на ділення склади рівність на множення за зразком. Подумай, як можна ділення перевірити множенням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2" name="Скругленный прямоугольник 31"/>
          <p:cNvSpPr/>
          <p:nvPr/>
        </p:nvSpPr>
        <p:spPr>
          <a:xfrm>
            <a:off x="1692462" y="2033811"/>
            <a:ext cx="4351328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800 : 4 = 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6115040" y="2004027"/>
            <a:ext cx="2047840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200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692462" y="3558790"/>
            <a:ext cx="4351328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200 ∙ 4 = 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6115040" y="3526241"/>
            <a:ext cx="2047840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800</a:t>
            </a:r>
          </a:p>
        </p:txBody>
      </p:sp>
    </p:spTree>
    <p:extLst>
      <p:ext uri="{BB962C8B-B14F-4D97-AF65-F5344CB8AC3E}">
        <p14:creationId xmlns:p14="http://schemas.microsoft.com/office/powerpoint/2010/main" val="41933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484589" y="5142721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127797" y="5048456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496357" cy="86703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 частки. З кожної отриманої рівності на ділення склади рівність на множення за зразком. Подумай, як можна ділення перевірити множенням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2" name="Скругленный прямоугольник 31"/>
          <p:cNvSpPr/>
          <p:nvPr/>
        </p:nvSpPr>
        <p:spPr>
          <a:xfrm>
            <a:off x="1763712" y="1947646"/>
            <a:ext cx="4351328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</a:t>
            </a:r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00 : 3 = 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6175183" y="1914401"/>
            <a:ext cx="2047840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200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692462" y="3544637"/>
            <a:ext cx="4351328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200 ∙ 3 = 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6129701" y="3528561"/>
            <a:ext cx="2047840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</a:t>
            </a:r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53052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484589" y="504139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127797" y="5041392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496357" cy="86703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 частки. З кожної отриманої рівності на ділення склади рівність на множення за зразком. Подумай, як можна ділення перевірити множенням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2" name="Скругленный прямоугольник 31"/>
          <p:cNvSpPr/>
          <p:nvPr/>
        </p:nvSpPr>
        <p:spPr>
          <a:xfrm>
            <a:off x="1823855" y="2202968"/>
            <a:ext cx="4351328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420 : 3 = 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6219369" y="2173184"/>
            <a:ext cx="2047840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140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823855" y="3807824"/>
            <a:ext cx="4351328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140 ∙ 3 = 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6244225" y="3770146"/>
            <a:ext cx="2047840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420</a:t>
            </a:r>
          </a:p>
        </p:txBody>
      </p:sp>
    </p:spTree>
    <p:extLst>
      <p:ext uri="{BB962C8B-B14F-4D97-AF65-F5344CB8AC3E}">
        <p14:creationId xmlns:p14="http://schemas.microsoft.com/office/powerpoint/2010/main" val="316443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403167" y="504139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127797" y="5062646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496357" cy="86703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 частки. З кожної отриманої рівності на ділення склади рівність на множення за зразком. Подумай, як можна ділення перевірити множенням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2" name="Скругленный прямоугольник 31"/>
          <p:cNvSpPr/>
          <p:nvPr/>
        </p:nvSpPr>
        <p:spPr>
          <a:xfrm>
            <a:off x="1609500" y="2079467"/>
            <a:ext cx="4351328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560 : 8 = 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6000687" y="2026747"/>
            <a:ext cx="2047840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</a:t>
            </a:r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609500" y="3587838"/>
            <a:ext cx="4351328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</a:t>
            </a:r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0 ∙ 8 = 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6115040" y="3549803"/>
            <a:ext cx="2047840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560</a:t>
            </a:r>
          </a:p>
        </p:txBody>
      </p:sp>
    </p:spTree>
    <p:extLst>
      <p:ext uri="{BB962C8B-B14F-4D97-AF65-F5344CB8AC3E}">
        <p14:creationId xmlns:p14="http://schemas.microsoft.com/office/powerpoint/2010/main" val="314868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3937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Запам'ятай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291868" y="1396770"/>
            <a:ext cx="9617912" cy="4861161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 smtClean="0">
                <a:ln>
                  <a:solidFill>
                    <a:srgbClr val="2F3242"/>
                  </a:solidFill>
                </a:ln>
              </a:rPr>
              <a:t>Щоб перевірити ділення множенням, можна помножити частку на дільник, і якщо одержимо ділене, то обчислення виконано правильно</a:t>
            </a:r>
            <a:endParaRPr lang="uk-UA" sz="4800" b="1" dirty="0">
              <a:ln>
                <a:solidFill>
                  <a:srgbClr val="2F3242"/>
                </a:solidFill>
              </a:ln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8263" y="1121585"/>
            <a:ext cx="2262069" cy="335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5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oy and girl behind math book">
            <a:extLst>
              <a:ext uri="{FF2B5EF4-FFF2-40B4-BE49-F238E27FC236}">
                <a16:creationId xmlns:a16="http://schemas.microsoft.com/office/drawing/2014/main" id="{BAE3C306-54A6-4F66-B006-3E402D4C0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25" b="24102"/>
          <a:stretch/>
        </p:blipFill>
        <p:spPr bwMode="auto">
          <a:xfrm>
            <a:off x="3962927" y="4598126"/>
            <a:ext cx="3930359" cy="21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1355F926-84C1-4534-9CB2-319E2B5CC316}"/>
              </a:ext>
            </a:extLst>
          </p:cNvPr>
          <p:cNvSpPr/>
          <p:nvPr/>
        </p:nvSpPr>
        <p:spPr>
          <a:xfrm>
            <a:off x="744583" y="1247943"/>
            <a:ext cx="10367048" cy="2553891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Нумо, діти, підведіться!</a:t>
            </a:r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uk-UA" sz="3600" b="1" dirty="0">
                <a:solidFill>
                  <a:schemeClr val="bg1"/>
                </a:solidFill>
              </a:rPr>
              <a:t>Всі приємно посміхніться.</a:t>
            </a:r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uk-UA" sz="3600" b="1" dirty="0">
                <a:solidFill>
                  <a:schemeClr val="bg1"/>
                </a:solidFill>
              </a:rPr>
              <a:t>Продзвенів уже дзвінок,</a:t>
            </a:r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uk-UA" sz="3600" b="1" dirty="0">
                <a:solidFill>
                  <a:schemeClr val="bg1"/>
                </a:solidFill>
              </a:rPr>
              <a:t>Починаємо урок</a:t>
            </a:r>
            <a:r>
              <a:rPr lang="uk-UA" sz="3600" b="1" dirty="0" smtClean="0">
                <a:solidFill>
                  <a:schemeClr val="bg1"/>
                </a:solidFill>
              </a:rPr>
              <a:t>!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484589" y="5092120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105768" y="5149154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</a:t>
            </a:r>
            <a:r>
              <a:rPr lang="uk-UA" sz="2000" b="1" dirty="0" smtClean="0">
                <a:solidFill>
                  <a:schemeClr val="bg1"/>
                </a:solidFill>
              </a:rPr>
              <a:t>озв'яжи задачу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3" name="Скругленный прямоугольник 42"/>
          <p:cNvSpPr/>
          <p:nvPr/>
        </p:nvSpPr>
        <p:spPr>
          <a:xfrm>
            <a:off x="2635304" y="1301016"/>
            <a:ext cx="6899690" cy="3721268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Б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уло -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60 л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пального</a:t>
            </a:r>
          </a:p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Витратив -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?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л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по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 6 л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з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а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 год </a:t>
            </a:r>
            <a:endParaRPr lang="uk-UA" sz="4000" b="1" dirty="0" smtClean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Залишилося - 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24 л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П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рацював - ? год</a:t>
            </a:r>
            <a:endParaRPr lang="uk-UA" sz="4000" b="1" dirty="0" smtClean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4558" y1="58958" x2="14917" y2="66667"/>
                        <a14:foregroundMark x1="66989" y1="6250" x2="67265" y2="45833"/>
                        <a14:foregroundMark x1="47376" y1="6250" x2="45718" y2="31042"/>
                        <a14:foregroundMark x1="79282" y1="8125" x2="80939" y2="38958"/>
                        <a14:foregroundMark x1="38536" y1="7292" x2="40193" y2="8750"/>
                        <a14:foregroundMark x1="40470" y1="24167" x2="40884" y2="339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054" y="4118193"/>
            <a:ext cx="1981941" cy="131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5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943436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Розв'яжи задачу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319256" y="-683400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0" t="42985" r="85209" b="43173"/>
          <a:stretch/>
        </p:blipFill>
        <p:spPr>
          <a:xfrm>
            <a:off x="1468652" y="222555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15650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682531" y="2269672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</a:t>
            </a:r>
            <a:r>
              <a:rPr lang="uk-UA" sz="3600" dirty="0">
                <a:latin typeface="Monotype Corsiva" panose="03010101010201010101" pitchFamily="66" charset="0"/>
              </a:rPr>
              <a:t>л</a:t>
            </a:r>
            <a:r>
              <a:rPr lang="uk-UA" sz="3600" dirty="0" smtClean="0">
                <a:latin typeface="Monotype Corsiva" panose="03010101010201010101" pitchFamily="66" charset="0"/>
              </a:rPr>
              <a:t>) – </a:t>
            </a:r>
            <a:r>
              <a:rPr lang="uk-UA" sz="3600" dirty="0" smtClean="0">
                <a:latin typeface="Monotype Corsiva" panose="03010101010201010101" pitchFamily="66" charset="0"/>
              </a:rPr>
              <a:t>витратив.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1148692" y="3449881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t="42985" r="76330" b="43173"/>
          <a:stretch/>
        </p:blipFill>
        <p:spPr>
          <a:xfrm>
            <a:off x="1445651" y="2972947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89889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928546" y="3003485"/>
            <a:ext cx="615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(год)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705030" y="2377222"/>
            <a:ext cx="278475" cy="25091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342904" y="3127574"/>
            <a:ext cx="272102" cy="25091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02" t="43091" r="39826" b="43873"/>
          <a:stretch/>
        </p:blipFill>
        <p:spPr>
          <a:xfrm>
            <a:off x="1826198" y="2214716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75" t="44451" r="40153" b="42513"/>
          <a:stretch/>
        </p:blipFill>
        <p:spPr>
          <a:xfrm>
            <a:off x="4413254" y="2271444"/>
            <a:ext cx="463844" cy="58925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936860" y="3740924"/>
            <a:ext cx="8255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6 год працював трактор</a:t>
            </a:r>
            <a:r>
              <a:rPr lang="uk-UA" sz="3200" dirty="0" smtClean="0">
                <a:latin typeface="Monotype Corsiva" panose="03010101010201010101" pitchFamily="66" charset="0"/>
              </a:rPr>
              <a:t>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8" t="43937" r="67130" b="43027"/>
          <a:stretch/>
        </p:blipFill>
        <p:spPr>
          <a:xfrm>
            <a:off x="1846371" y="3004218"/>
            <a:ext cx="463844" cy="589254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56" t="43845" r="4072" b="43119"/>
          <a:stretch/>
        </p:blipFill>
        <p:spPr>
          <a:xfrm>
            <a:off x="2221721" y="2243651"/>
            <a:ext cx="463844" cy="58925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40" y="1017662"/>
            <a:ext cx="3032302" cy="1548409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5" t="43018" r="58193" b="43946"/>
          <a:stretch/>
        </p:blipFill>
        <p:spPr>
          <a:xfrm>
            <a:off x="7503142" y="1513992"/>
            <a:ext cx="432472" cy="549400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0" t="42944" r="58018" b="44020"/>
          <a:stretch/>
        </p:blipFill>
        <p:spPr>
          <a:xfrm>
            <a:off x="7070670" y="1513135"/>
            <a:ext cx="432472" cy="549400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2" t="43342" r="85436" b="43622"/>
          <a:stretch/>
        </p:blipFill>
        <p:spPr>
          <a:xfrm>
            <a:off x="7858504" y="1519101"/>
            <a:ext cx="432472" cy="549400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53" t="44442" r="68275" b="42522"/>
          <a:stretch/>
        </p:blipFill>
        <p:spPr>
          <a:xfrm>
            <a:off x="4019031" y="2277679"/>
            <a:ext cx="463844" cy="589254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07" t="43661" r="40421" b="43303"/>
          <a:stretch/>
        </p:blipFill>
        <p:spPr>
          <a:xfrm>
            <a:off x="2143951" y="2989713"/>
            <a:ext cx="463844" cy="589254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17" t="44679" r="58311" b="42285"/>
          <a:stretch/>
        </p:blipFill>
        <p:spPr>
          <a:xfrm>
            <a:off x="3294027" y="2294351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84" t="44442" r="40544" b="42522"/>
          <a:stretch/>
        </p:blipFill>
        <p:spPr>
          <a:xfrm>
            <a:off x="3633857" y="3015008"/>
            <a:ext cx="463844" cy="589254"/>
          </a:xfrm>
          <a:prstGeom prst="rect">
            <a:avLst/>
          </a:prstGeom>
        </p:spPr>
      </p:pic>
      <p:grpSp>
        <p:nvGrpSpPr>
          <p:cNvPr id="106" name="Группа 105"/>
          <p:cNvGrpSpPr/>
          <p:nvPr/>
        </p:nvGrpSpPr>
        <p:grpSpPr>
          <a:xfrm>
            <a:off x="2533981" y="2981509"/>
            <a:ext cx="408812" cy="542922"/>
            <a:chOff x="2361639" y="2985697"/>
            <a:chExt cx="408812" cy="542922"/>
          </a:xfrm>
        </p:grpSpPr>
        <p:pic>
          <p:nvPicPr>
            <p:cNvPr id="107" name="Рисунок 10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08" name="Рисунок 10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3" t="43283" r="76605" b="43681"/>
          <a:stretch/>
        </p:blipFill>
        <p:spPr>
          <a:xfrm>
            <a:off x="2949266" y="2223243"/>
            <a:ext cx="463844" cy="589254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6" t="44556" r="40312" b="42408"/>
          <a:stretch/>
        </p:blipFill>
        <p:spPr>
          <a:xfrm>
            <a:off x="2893686" y="3026330"/>
            <a:ext cx="463844" cy="589254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2571930" y="2354229"/>
            <a:ext cx="302864" cy="27288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08709" y="1195789"/>
            <a:ext cx="3722798" cy="201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7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1" t="23757" r="8148" b="32606"/>
          <a:stretch/>
        </p:blipFill>
        <p:spPr>
          <a:xfrm>
            <a:off x="6140813" y="5032226"/>
            <a:ext cx="4174028" cy="171535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</a:t>
            </a:r>
            <a:r>
              <a:rPr lang="uk-UA" sz="2000" b="1" dirty="0" smtClean="0">
                <a:solidFill>
                  <a:schemeClr val="bg1"/>
                </a:solidFill>
              </a:rPr>
              <a:t>озв'яжи задачу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3" name="Скругленный прямоугольник 42"/>
          <p:cNvSpPr/>
          <p:nvPr/>
        </p:nvSpPr>
        <p:spPr>
          <a:xfrm>
            <a:off x="756138" y="1029337"/>
            <a:ext cx="11074877" cy="341917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      Легковий  -    3 </a:t>
            </a:r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год </a:t>
            </a:r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- </a:t>
            </a:r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21 л </a:t>
            </a:r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- </a:t>
            </a:r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300 км</a:t>
            </a:r>
          </a:p>
          <a:p>
            <a:pPr lvl="0"/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	</a:t>
            </a:r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	     	   </a:t>
            </a:r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1 год - ? л</a:t>
            </a:r>
            <a:endParaRPr lang="uk-UA" sz="3200" b="1" dirty="0" smtClean="0">
              <a:ln>
                <a:solidFill>
                  <a:sysClr val="windowText" lastClr="000000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  <a:p>
            <a:pPr lvl="0"/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  </a:t>
            </a:r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Позашляховик - </a:t>
            </a:r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 год </a:t>
            </a:r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- </a:t>
            </a:r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28 </a:t>
            </a:r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л- </a:t>
            </a:r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240 км        </a:t>
            </a:r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у ? </a:t>
            </a:r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р</a:t>
            </a:r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азів більше</a:t>
            </a:r>
          </a:p>
          <a:p>
            <a:pPr lvl="0"/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	</a:t>
            </a:r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		    </a:t>
            </a:r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1 год - ? л</a:t>
            </a:r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 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15" b="33091"/>
          <a:stretch/>
        </p:blipFill>
        <p:spPr>
          <a:xfrm>
            <a:off x="552163" y="5163633"/>
            <a:ext cx="3799929" cy="1452540"/>
          </a:xfrm>
          <a:prstGeom prst="rect">
            <a:avLst/>
          </a:prstGeom>
        </p:spPr>
      </p:pic>
      <p:sp>
        <p:nvSpPr>
          <p:cNvPr id="2" name="Дуга 1"/>
          <p:cNvSpPr/>
          <p:nvPr/>
        </p:nvSpPr>
        <p:spPr>
          <a:xfrm rot="2484626">
            <a:off x="6632806" y="2338797"/>
            <a:ext cx="1311978" cy="1521611"/>
          </a:xfrm>
          <a:prstGeom prst="arc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748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943436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Розв'яжи задачу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319256" y="-683400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0" t="42985" r="85209" b="43173"/>
          <a:stretch/>
        </p:blipFill>
        <p:spPr>
          <a:xfrm>
            <a:off x="1468652" y="222555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15650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965099" y="2261403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(л) – за 1 год </a:t>
            </a:r>
            <a:r>
              <a:rPr lang="uk-UA" sz="3600" dirty="0" smtClean="0">
                <a:latin typeface="Monotype Corsiva" panose="03010101010201010101" pitchFamily="66" charset="0"/>
              </a:rPr>
              <a:t>легковий.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1065037" y="4158405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t="42985" r="76330" b="43173"/>
          <a:stretch/>
        </p:blipFill>
        <p:spPr>
          <a:xfrm>
            <a:off x="1453729" y="2976161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89889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324530" y="3009427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</a:t>
            </a:r>
            <a:r>
              <a:rPr lang="uk-UA" sz="3600" dirty="0">
                <a:latin typeface="Monotype Corsiva" panose="03010101010201010101" pitchFamily="66" charset="0"/>
              </a:rPr>
              <a:t>л</a:t>
            </a:r>
            <a:r>
              <a:rPr lang="uk-UA" sz="3600" dirty="0" smtClean="0">
                <a:latin typeface="Monotype Corsiva" panose="03010101010201010101" pitchFamily="66" charset="0"/>
              </a:rPr>
              <a:t>) – за 1 год </a:t>
            </a:r>
            <a:r>
              <a:rPr lang="uk-UA" sz="3600" dirty="0" smtClean="0">
                <a:latin typeface="Monotype Corsiva" panose="03010101010201010101" pitchFamily="66" charset="0"/>
              </a:rPr>
              <a:t>позашляховик.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349218" y="2377222"/>
            <a:ext cx="278475" cy="25091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349218" y="3128945"/>
            <a:ext cx="278475" cy="250911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9" t="44417" r="76849" b="42547"/>
          <a:stretch/>
        </p:blipFill>
        <p:spPr>
          <a:xfrm>
            <a:off x="1808400" y="2274996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2" t="44106" r="67226" b="42858"/>
          <a:stretch/>
        </p:blipFill>
        <p:spPr>
          <a:xfrm>
            <a:off x="2963790" y="2265075"/>
            <a:ext cx="463844" cy="58925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983243" y="4453381"/>
            <a:ext cx="8255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у</a:t>
            </a:r>
            <a:r>
              <a:rPr lang="uk-UA" sz="3600" dirty="0" smtClean="0">
                <a:latin typeface="Monotype Corsiva" panose="03010101010201010101" pitchFamily="66" charset="0"/>
              </a:rPr>
              <a:t> 2 рази більше бензину за 1 год </a:t>
            </a:r>
            <a:r>
              <a:rPr lang="uk-UA" sz="3600" dirty="0" smtClean="0">
                <a:latin typeface="Monotype Corsiva" panose="03010101010201010101" pitchFamily="66" charset="0"/>
              </a:rPr>
              <a:t>витратив</a:t>
            </a:r>
          </a:p>
          <a:p>
            <a:r>
              <a:rPr lang="uk-UA" sz="3600" dirty="0" smtClean="0">
                <a:latin typeface="Monotype Corsiva" panose="03010101010201010101" pitchFamily="66" charset="0"/>
              </a:rPr>
              <a:t> </a:t>
            </a:r>
          </a:p>
        </p:txBody>
      </p:sp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0" t="43093" r="66869" b="43065"/>
          <a:stretch/>
        </p:blipFill>
        <p:spPr>
          <a:xfrm>
            <a:off x="1466935" y="3714167"/>
            <a:ext cx="470473" cy="586945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65610" y="3650724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965099" y="3761219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(р.)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343072" y="3855532"/>
            <a:ext cx="278475" cy="250911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3" t="43483" r="76115" b="43480"/>
          <a:stretch/>
        </p:blipFill>
        <p:spPr>
          <a:xfrm>
            <a:off x="1871697" y="2982120"/>
            <a:ext cx="463844" cy="589254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44194" r="84865" b="42770"/>
          <a:stretch/>
        </p:blipFill>
        <p:spPr>
          <a:xfrm>
            <a:off x="2255861" y="2277337"/>
            <a:ext cx="463844" cy="58925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40" y="1017662"/>
            <a:ext cx="3032302" cy="1548409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2" t="42998" r="58166" b="43965"/>
          <a:stretch/>
        </p:blipFill>
        <p:spPr>
          <a:xfrm>
            <a:off x="7833307" y="1484597"/>
            <a:ext cx="432472" cy="549400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85" t="43113" r="57643" b="43851"/>
          <a:stretch/>
        </p:blipFill>
        <p:spPr>
          <a:xfrm>
            <a:off x="7503142" y="1484597"/>
            <a:ext cx="432472" cy="549400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8" t="43406" r="76380" b="43558"/>
          <a:stretch/>
        </p:blipFill>
        <p:spPr>
          <a:xfrm>
            <a:off x="8239876" y="1506661"/>
            <a:ext cx="432472" cy="549400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97" t="44347" r="31331" b="42617"/>
          <a:stretch/>
        </p:blipFill>
        <p:spPr>
          <a:xfrm>
            <a:off x="3682030" y="2261621"/>
            <a:ext cx="463844" cy="589254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0" t="44231" r="76028" b="42733"/>
          <a:stretch/>
        </p:blipFill>
        <p:spPr>
          <a:xfrm>
            <a:off x="3744225" y="3752122"/>
            <a:ext cx="463844" cy="589254"/>
          </a:xfrm>
          <a:prstGeom prst="rect">
            <a:avLst/>
          </a:prstGeom>
        </p:spPr>
      </p:pic>
      <p:grpSp>
        <p:nvGrpSpPr>
          <p:cNvPr id="71" name="Группа 70"/>
          <p:cNvGrpSpPr/>
          <p:nvPr/>
        </p:nvGrpSpPr>
        <p:grpSpPr>
          <a:xfrm>
            <a:off x="2539136" y="2991532"/>
            <a:ext cx="408812" cy="542922"/>
            <a:chOff x="2361639" y="2985697"/>
            <a:chExt cx="408812" cy="542922"/>
          </a:xfrm>
        </p:grpSpPr>
        <p:pic>
          <p:nvPicPr>
            <p:cNvPr id="98" name="Рисунок 9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99" name="Рисунок 9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02" t="44246" r="57926" b="42718"/>
          <a:stretch/>
        </p:blipFill>
        <p:spPr>
          <a:xfrm>
            <a:off x="4072000" y="2998946"/>
            <a:ext cx="463844" cy="589254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48" t="42997" r="30880" b="43966"/>
          <a:stretch/>
        </p:blipFill>
        <p:spPr>
          <a:xfrm>
            <a:off x="2999268" y="3693439"/>
            <a:ext cx="463844" cy="589254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37" t="43526" r="22291" b="43438"/>
          <a:stretch/>
        </p:blipFill>
        <p:spPr>
          <a:xfrm>
            <a:off x="2192690" y="2972081"/>
            <a:ext cx="463844" cy="589254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0" t="44186" r="76718" b="42778"/>
          <a:stretch/>
        </p:blipFill>
        <p:spPr>
          <a:xfrm>
            <a:off x="2933548" y="3009427"/>
            <a:ext cx="463844" cy="589254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8" t="44067" r="85080" b="42897"/>
          <a:stretch/>
        </p:blipFill>
        <p:spPr>
          <a:xfrm>
            <a:off x="3751321" y="3004930"/>
            <a:ext cx="463844" cy="589254"/>
          </a:xfrm>
          <a:prstGeom prst="rect">
            <a:avLst/>
          </a:prstGeom>
        </p:spPr>
      </p:pic>
      <p:grpSp>
        <p:nvGrpSpPr>
          <p:cNvPr id="73" name="Группа 72"/>
          <p:cNvGrpSpPr/>
          <p:nvPr/>
        </p:nvGrpSpPr>
        <p:grpSpPr>
          <a:xfrm>
            <a:off x="2530651" y="2245605"/>
            <a:ext cx="408812" cy="542922"/>
            <a:chOff x="2361639" y="2985697"/>
            <a:chExt cx="408812" cy="542922"/>
          </a:xfrm>
        </p:grpSpPr>
        <p:pic>
          <p:nvPicPr>
            <p:cNvPr id="77" name="Рисунок 7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78" name="Рисунок 7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pSp>
        <p:nvGrpSpPr>
          <p:cNvPr id="86" name="Группа 85"/>
          <p:cNvGrpSpPr/>
          <p:nvPr/>
        </p:nvGrpSpPr>
        <p:grpSpPr>
          <a:xfrm>
            <a:off x="2554584" y="3745201"/>
            <a:ext cx="408812" cy="542922"/>
            <a:chOff x="2361639" y="2985697"/>
            <a:chExt cx="408812" cy="542922"/>
          </a:xfrm>
        </p:grpSpPr>
        <p:pic>
          <p:nvPicPr>
            <p:cNvPr id="90" name="Рисунок 8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93" name="Рисунок 9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02" t="44246" r="57926" b="42718"/>
          <a:stretch/>
        </p:blipFill>
        <p:spPr>
          <a:xfrm>
            <a:off x="2192690" y="3752122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8" t="44067" r="85080" b="42897"/>
          <a:stretch/>
        </p:blipFill>
        <p:spPr>
          <a:xfrm>
            <a:off x="1877216" y="3742083"/>
            <a:ext cx="463844" cy="589254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6778" y="5137095"/>
            <a:ext cx="3066554" cy="9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7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  <p:bldP spid="84" grpId="0"/>
      <p:bldP spid="8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Группа 98"/>
          <p:cNvGrpSpPr/>
          <p:nvPr/>
        </p:nvGrpSpPr>
        <p:grpSpPr>
          <a:xfrm>
            <a:off x="1041292" y="4595528"/>
            <a:ext cx="10877991" cy="2220058"/>
            <a:chOff x="1041292" y="4521429"/>
            <a:chExt cx="10877991" cy="2220058"/>
          </a:xfrm>
        </p:grpSpPr>
        <p:pic>
          <p:nvPicPr>
            <p:cNvPr id="101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149"/>
            <a:stretch/>
          </p:blipFill>
          <p:spPr bwMode="auto">
            <a:xfrm rot="10800000">
              <a:off x="1041292" y="4521429"/>
              <a:ext cx="10877991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Прямоугольник 101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Склади і розв'яжи рівняння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116" name="Группа 115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117" name="Рисунок 11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18" name="Рисунок 11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87" name="Скругленный прямоугольник 86"/>
          <p:cNvSpPr/>
          <p:nvPr/>
        </p:nvSpPr>
        <p:spPr>
          <a:xfrm>
            <a:off x="375152" y="1456401"/>
            <a:ext cx="11466855" cy="1669183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76 зменшили у </a:t>
            </a:r>
            <a:r>
              <a:rPr lang="uk-UA" sz="4800" b="1" i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х</a:t>
            </a:r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разів і одержали число, що дорівнює частці чисел 36 і 9</a:t>
            </a:r>
            <a:endParaRPr lang="uk-UA" sz="4800" b="1" i="1" dirty="0" smtClean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1493720" y="3362846"/>
            <a:ext cx="10348287" cy="1669183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76 : </a:t>
            </a:r>
            <a:r>
              <a:rPr lang="uk-UA" sz="6600" b="1" i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х</a:t>
            </a:r>
            <a:r>
              <a:rPr lang="uk-UA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 </a:t>
            </a:r>
            <a:r>
              <a:rPr lang="uk-UA" sz="66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= 36 : 9</a:t>
            </a:r>
          </a:p>
        </p:txBody>
      </p:sp>
    </p:spTree>
    <p:extLst>
      <p:ext uri="{BB962C8B-B14F-4D97-AF65-F5344CB8AC3E}">
        <p14:creationId xmlns:p14="http://schemas.microsoft.com/office/powerpoint/2010/main" val="315507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691" r="58469" b="59692"/>
          <a:stretch/>
        </p:blipFill>
        <p:spPr>
          <a:xfrm>
            <a:off x="1054100" y="769937"/>
            <a:ext cx="11210257" cy="608080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Розв'яжи рівняння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2" t="43199" r="57267" b="42959"/>
          <a:stretch/>
        </p:blipFill>
        <p:spPr>
          <a:xfrm>
            <a:off x="8813388" y="1085749"/>
            <a:ext cx="541936" cy="676099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29" t="43378" r="67030" b="42780"/>
          <a:stretch/>
        </p:blipFill>
        <p:spPr>
          <a:xfrm>
            <a:off x="9643822" y="1096995"/>
            <a:ext cx="541936" cy="676099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3" t="43679" r="67586" b="42480"/>
          <a:stretch/>
        </p:blipFill>
        <p:spPr>
          <a:xfrm>
            <a:off x="3614298" y="1957721"/>
            <a:ext cx="541936" cy="676099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48" t="43307" r="31180" b="43657"/>
          <a:stretch/>
        </p:blipFill>
        <p:spPr>
          <a:xfrm>
            <a:off x="1557964" y="1930980"/>
            <a:ext cx="502215" cy="637999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9" t="43450" r="40130" b="42708"/>
          <a:stretch/>
        </p:blipFill>
        <p:spPr>
          <a:xfrm>
            <a:off x="4015774" y="1948196"/>
            <a:ext cx="541936" cy="676099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57" t="43273" r="39502" b="42885"/>
          <a:stretch/>
        </p:blipFill>
        <p:spPr>
          <a:xfrm>
            <a:off x="1957525" y="1939269"/>
            <a:ext cx="541936" cy="676099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254692" y="2083253"/>
            <a:ext cx="312609" cy="281666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8" t="43652" r="57621" b="42506"/>
          <a:stretch/>
        </p:blipFill>
        <p:spPr>
          <a:xfrm>
            <a:off x="9227281" y="1096995"/>
            <a:ext cx="541936" cy="676099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690109" y="1813516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grpSp>
        <p:nvGrpSpPr>
          <p:cNvPr id="111" name="Группа 110"/>
          <p:cNvGrpSpPr/>
          <p:nvPr/>
        </p:nvGrpSpPr>
        <p:grpSpPr>
          <a:xfrm>
            <a:off x="2357339" y="1985047"/>
            <a:ext cx="408812" cy="542922"/>
            <a:chOff x="2361639" y="2985697"/>
            <a:chExt cx="408812" cy="542922"/>
          </a:xfrm>
        </p:grpSpPr>
        <p:pic>
          <p:nvPicPr>
            <p:cNvPr id="112" name="Рисунок 11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14" name="Рисунок 11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pSp>
        <p:nvGrpSpPr>
          <p:cNvPr id="115" name="Группа 114"/>
          <p:cNvGrpSpPr/>
          <p:nvPr/>
        </p:nvGrpSpPr>
        <p:grpSpPr>
          <a:xfrm>
            <a:off x="4499870" y="1978518"/>
            <a:ext cx="408812" cy="542922"/>
            <a:chOff x="2361639" y="2985697"/>
            <a:chExt cx="408812" cy="542922"/>
          </a:xfrm>
        </p:grpSpPr>
        <p:pic>
          <p:nvPicPr>
            <p:cNvPr id="119" name="Рисунок 11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24" name="Рисунок 12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86" t="43347" r="13573" b="42811"/>
          <a:stretch/>
        </p:blipFill>
        <p:spPr>
          <a:xfrm>
            <a:off x="4885528" y="1939269"/>
            <a:ext cx="541936" cy="676099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36" t="43852" r="58123" b="42307"/>
          <a:stretch/>
        </p:blipFill>
        <p:spPr>
          <a:xfrm>
            <a:off x="3614298" y="2805351"/>
            <a:ext cx="541936" cy="676099"/>
          </a:xfrm>
          <a:prstGeom prst="rect">
            <a:avLst/>
          </a:prstGeom>
        </p:spPr>
      </p:pic>
      <p:pic>
        <p:nvPicPr>
          <p:cNvPr id="139" name="Рисунок 13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48" t="43307" r="31180" b="43657"/>
          <a:stretch/>
        </p:blipFill>
        <p:spPr>
          <a:xfrm>
            <a:off x="1557964" y="2778610"/>
            <a:ext cx="502215" cy="637999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57" t="43273" r="39502" b="42885"/>
          <a:stretch/>
        </p:blipFill>
        <p:spPr>
          <a:xfrm>
            <a:off x="1957525" y="2786899"/>
            <a:ext cx="541936" cy="676099"/>
          </a:xfrm>
          <a:prstGeom prst="rect">
            <a:avLst/>
          </a:prstGeom>
        </p:spPr>
      </p:pic>
      <p:pic>
        <p:nvPicPr>
          <p:cNvPr id="156" name="Рисунок 15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254692" y="2930883"/>
            <a:ext cx="312609" cy="281666"/>
          </a:xfrm>
          <a:prstGeom prst="rect">
            <a:avLst/>
          </a:prstGeom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690109" y="2661146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grpSp>
        <p:nvGrpSpPr>
          <p:cNvPr id="170" name="Группа 169"/>
          <p:cNvGrpSpPr/>
          <p:nvPr/>
        </p:nvGrpSpPr>
        <p:grpSpPr>
          <a:xfrm>
            <a:off x="2357339" y="2832677"/>
            <a:ext cx="408812" cy="542922"/>
            <a:chOff x="2361639" y="2985697"/>
            <a:chExt cx="408812" cy="542922"/>
          </a:xfrm>
        </p:grpSpPr>
        <p:pic>
          <p:nvPicPr>
            <p:cNvPr id="171" name="Рисунок 170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72" name="Рисунок 17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73" name="Рисунок 17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975803" y="3791896"/>
            <a:ext cx="312609" cy="281666"/>
          </a:xfrm>
          <a:prstGeom prst="rect">
            <a:avLst/>
          </a:prstGeom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11220" y="3522159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76" name="Рисунок 17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36" t="43852" r="58123" b="42307"/>
          <a:stretch/>
        </p:blipFill>
        <p:spPr>
          <a:xfrm>
            <a:off x="3614298" y="3668487"/>
            <a:ext cx="541936" cy="676099"/>
          </a:xfrm>
          <a:prstGeom prst="rect">
            <a:avLst/>
          </a:prstGeom>
        </p:spPr>
      </p:pic>
      <p:pic>
        <p:nvPicPr>
          <p:cNvPr id="177" name="Рисунок 1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48" t="43307" r="31180" b="43657"/>
          <a:stretch/>
        </p:blipFill>
        <p:spPr>
          <a:xfrm>
            <a:off x="2410665" y="3618940"/>
            <a:ext cx="502215" cy="637999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57" t="43273" r="39502" b="42885"/>
          <a:stretch/>
        </p:blipFill>
        <p:spPr>
          <a:xfrm>
            <a:off x="2810226" y="3627229"/>
            <a:ext cx="541936" cy="676099"/>
          </a:xfrm>
          <a:prstGeom prst="rect">
            <a:avLst/>
          </a:prstGeom>
        </p:spPr>
      </p:pic>
      <p:grpSp>
        <p:nvGrpSpPr>
          <p:cNvPr id="179" name="Группа 178"/>
          <p:cNvGrpSpPr/>
          <p:nvPr/>
        </p:nvGrpSpPr>
        <p:grpSpPr>
          <a:xfrm>
            <a:off x="3210040" y="3673007"/>
            <a:ext cx="408812" cy="542922"/>
            <a:chOff x="2361639" y="2985697"/>
            <a:chExt cx="408812" cy="542922"/>
          </a:xfrm>
        </p:grpSpPr>
        <p:pic>
          <p:nvPicPr>
            <p:cNvPr id="180" name="Рисунок 17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81" name="Рисунок 180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82" name="Рисунок 18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958407" y="4654858"/>
            <a:ext cx="312609" cy="281666"/>
          </a:xfrm>
          <a:prstGeom prst="rect">
            <a:avLst/>
          </a:prstGeom>
        </p:spPr>
      </p:pic>
      <p:sp>
        <p:nvSpPr>
          <p:cNvPr id="183" name="TextBox 18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93824" y="4385121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84" name="Рисунок 18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2" t="43372" r="85526" b="43592"/>
          <a:stretch/>
        </p:blipFill>
        <p:spPr>
          <a:xfrm>
            <a:off x="2393269" y="4481902"/>
            <a:ext cx="502215" cy="637999"/>
          </a:xfrm>
          <a:prstGeom prst="rect">
            <a:avLst/>
          </a:prstGeom>
        </p:spPr>
      </p:pic>
      <p:pic>
        <p:nvPicPr>
          <p:cNvPr id="186" name="Рисунок 18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08" t="43500" r="13220" b="43464"/>
          <a:stretch/>
        </p:blipFill>
        <p:spPr>
          <a:xfrm>
            <a:off x="2830086" y="4481902"/>
            <a:ext cx="502215" cy="637999"/>
          </a:xfrm>
          <a:prstGeom prst="rect">
            <a:avLst/>
          </a:prstGeom>
        </p:spPr>
      </p:pic>
      <p:pic>
        <p:nvPicPr>
          <p:cNvPr id="187" name="Рисунок 18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3" t="43679" r="67586" b="42480"/>
          <a:stretch/>
        </p:blipFill>
        <p:spPr>
          <a:xfrm>
            <a:off x="4044854" y="5336801"/>
            <a:ext cx="541936" cy="676099"/>
          </a:xfrm>
          <a:prstGeom prst="rect">
            <a:avLst/>
          </a:prstGeom>
        </p:spPr>
      </p:pic>
      <p:pic>
        <p:nvPicPr>
          <p:cNvPr id="188" name="Рисунок 18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48" t="43307" r="31180" b="43657"/>
          <a:stretch/>
        </p:blipFill>
        <p:spPr>
          <a:xfrm>
            <a:off x="1557964" y="5318349"/>
            <a:ext cx="502215" cy="637999"/>
          </a:xfrm>
          <a:prstGeom prst="rect">
            <a:avLst/>
          </a:prstGeom>
        </p:spPr>
      </p:pic>
      <p:pic>
        <p:nvPicPr>
          <p:cNvPr id="189" name="Рисунок 18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9" t="43450" r="40130" b="42708"/>
          <a:stretch/>
        </p:blipFill>
        <p:spPr>
          <a:xfrm>
            <a:off x="4446330" y="5327276"/>
            <a:ext cx="541936" cy="676099"/>
          </a:xfrm>
          <a:prstGeom prst="rect">
            <a:avLst/>
          </a:prstGeom>
        </p:spPr>
      </p:pic>
      <p:pic>
        <p:nvPicPr>
          <p:cNvPr id="190" name="Рисунок 18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57" t="43273" r="39502" b="42885"/>
          <a:stretch/>
        </p:blipFill>
        <p:spPr>
          <a:xfrm>
            <a:off x="1957525" y="5326638"/>
            <a:ext cx="541936" cy="676099"/>
          </a:xfrm>
          <a:prstGeom prst="rect">
            <a:avLst/>
          </a:prstGeom>
        </p:spPr>
      </p:pic>
      <p:pic>
        <p:nvPicPr>
          <p:cNvPr id="191" name="Рисунок 19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685248" y="5462333"/>
            <a:ext cx="312609" cy="281666"/>
          </a:xfrm>
          <a:prstGeom prst="rect">
            <a:avLst/>
          </a:prstGeom>
        </p:spPr>
      </p:pic>
      <p:grpSp>
        <p:nvGrpSpPr>
          <p:cNvPr id="193" name="Группа 192"/>
          <p:cNvGrpSpPr/>
          <p:nvPr/>
        </p:nvGrpSpPr>
        <p:grpSpPr>
          <a:xfrm>
            <a:off x="2357339" y="5372416"/>
            <a:ext cx="408812" cy="542922"/>
            <a:chOff x="2361639" y="2985697"/>
            <a:chExt cx="408812" cy="542922"/>
          </a:xfrm>
        </p:grpSpPr>
        <p:pic>
          <p:nvPicPr>
            <p:cNvPr id="194" name="Рисунок 19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95" name="Рисунок 19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pSp>
        <p:nvGrpSpPr>
          <p:cNvPr id="196" name="Группа 195"/>
          <p:cNvGrpSpPr/>
          <p:nvPr/>
        </p:nvGrpSpPr>
        <p:grpSpPr>
          <a:xfrm>
            <a:off x="4930426" y="5357598"/>
            <a:ext cx="408812" cy="542922"/>
            <a:chOff x="2361639" y="2985697"/>
            <a:chExt cx="408812" cy="542922"/>
          </a:xfrm>
        </p:grpSpPr>
        <p:pic>
          <p:nvPicPr>
            <p:cNvPr id="197" name="Рисунок 19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98" name="Рисунок 19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86" t="43347" r="13573" b="42811"/>
          <a:stretch/>
        </p:blipFill>
        <p:spPr>
          <a:xfrm>
            <a:off x="5316084" y="5318349"/>
            <a:ext cx="541936" cy="676099"/>
          </a:xfrm>
          <a:prstGeom prst="rect">
            <a:avLst/>
          </a:prstGeom>
        </p:spPr>
      </p:pic>
      <p:pic>
        <p:nvPicPr>
          <p:cNvPr id="200" name="Рисунок 19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2" t="43372" r="85526" b="43592"/>
          <a:stretch/>
        </p:blipFill>
        <p:spPr>
          <a:xfrm>
            <a:off x="2819267" y="5318349"/>
            <a:ext cx="502215" cy="637999"/>
          </a:xfrm>
          <a:prstGeom prst="rect">
            <a:avLst/>
          </a:prstGeom>
        </p:spPr>
      </p:pic>
      <p:pic>
        <p:nvPicPr>
          <p:cNvPr id="202" name="Рисунок 20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08" t="43500" r="13220" b="43464"/>
          <a:stretch/>
        </p:blipFill>
        <p:spPr>
          <a:xfrm>
            <a:off x="3256084" y="5318349"/>
            <a:ext cx="502215" cy="637999"/>
          </a:xfrm>
          <a:prstGeom prst="rect">
            <a:avLst/>
          </a:prstGeom>
        </p:spPr>
      </p:pic>
      <p:pic>
        <p:nvPicPr>
          <p:cNvPr id="204" name="Рисунок 20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36" t="43852" r="58123" b="42307"/>
          <a:stretch/>
        </p:blipFill>
        <p:spPr>
          <a:xfrm>
            <a:off x="4042605" y="6196989"/>
            <a:ext cx="541936" cy="676099"/>
          </a:xfrm>
          <a:prstGeom prst="rect">
            <a:avLst/>
          </a:prstGeom>
        </p:spPr>
      </p:pic>
      <p:pic>
        <p:nvPicPr>
          <p:cNvPr id="205" name="Рисунок 20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682999" y="6322521"/>
            <a:ext cx="312609" cy="281666"/>
          </a:xfrm>
          <a:prstGeom prst="rect">
            <a:avLst/>
          </a:prstGeom>
        </p:spPr>
      </p:pic>
      <p:pic>
        <p:nvPicPr>
          <p:cNvPr id="206" name="Рисунок 20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36" t="43852" r="58123" b="42307"/>
          <a:stretch/>
        </p:blipFill>
        <p:spPr>
          <a:xfrm>
            <a:off x="3180619" y="6191383"/>
            <a:ext cx="541936" cy="676099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6115040" y="1014122"/>
            <a:ext cx="23166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4400" i="1" dirty="0" smtClean="0"/>
              <a:t>Рівняння</a:t>
            </a:r>
            <a:endParaRPr lang="uk-UA" sz="4400" i="1" dirty="0"/>
          </a:p>
        </p:txBody>
      </p:sp>
    </p:spTree>
    <p:extLst>
      <p:ext uri="{BB962C8B-B14F-4D97-AF65-F5344CB8AC3E}">
        <p14:creationId xmlns:p14="http://schemas.microsoft.com/office/powerpoint/2010/main" val="404462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161" grpId="0"/>
      <p:bldP spid="175" grpId="0"/>
      <p:bldP spid="18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Группа 98"/>
          <p:cNvGrpSpPr/>
          <p:nvPr/>
        </p:nvGrpSpPr>
        <p:grpSpPr>
          <a:xfrm>
            <a:off x="1041292" y="4595528"/>
            <a:ext cx="10877991" cy="2220058"/>
            <a:chOff x="1041292" y="4521429"/>
            <a:chExt cx="10877991" cy="2220058"/>
          </a:xfrm>
        </p:grpSpPr>
        <p:pic>
          <p:nvPicPr>
            <p:cNvPr id="101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149"/>
            <a:stretch/>
          </p:blipFill>
          <p:spPr bwMode="auto">
            <a:xfrm rot="10800000">
              <a:off x="1041292" y="4521429"/>
              <a:ext cx="10877991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Прямоугольник 101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 і </a:t>
            </a:r>
            <a:r>
              <a:rPr lang="uk-UA" sz="2000" b="1" dirty="0" err="1" smtClean="0">
                <a:solidFill>
                  <a:schemeClr val="bg1"/>
                </a:solidFill>
              </a:rPr>
              <a:t>запиши</a:t>
            </a:r>
            <a:r>
              <a:rPr lang="uk-UA" sz="2000" b="1" dirty="0" smtClean="0">
                <a:solidFill>
                  <a:schemeClr val="bg1"/>
                </a:solidFill>
              </a:rPr>
              <a:t> значення букв </a:t>
            </a:r>
            <a:r>
              <a:rPr lang="uk-UA" sz="2000" b="1" i="1" dirty="0" smtClean="0">
                <a:solidFill>
                  <a:schemeClr val="bg1"/>
                </a:solidFill>
              </a:rPr>
              <a:t>а, </a:t>
            </a:r>
            <a:r>
              <a:rPr lang="en-US" sz="2000" b="1" i="1" dirty="0" smtClean="0">
                <a:solidFill>
                  <a:schemeClr val="bg1"/>
                </a:solidFill>
              </a:rPr>
              <a:t>b, c, e, k, m </a:t>
            </a:r>
            <a:endParaRPr lang="uk-UA" sz="2000" b="1" i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35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7</a:t>
            </a:r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1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</a:t>
            </a:r>
            <a:r>
              <a:rPr lang="uk-UA" sz="1400" b="1" dirty="0" smtClean="0">
                <a:solidFill>
                  <a:schemeClr val="bg1"/>
                </a:solidFill>
              </a:rPr>
              <a:t>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4</a:t>
            </a:r>
            <a:r>
              <a:rPr lang="uk-UA" sz="4000" b="1" dirty="0" smtClean="0">
                <a:solidFill>
                  <a:schemeClr val="bg1"/>
                </a:solidFill>
              </a:rPr>
              <a:t>44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116" name="Группа 115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117" name="Рисунок 11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18" name="Рисунок 11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962570"/>
              </p:ext>
            </p:extLst>
          </p:nvPr>
        </p:nvGraphicFramePr>
        <p:xfrm>
          <a:off x="515763" y="1417935"/>
          <a:ext cx="11326245" cy="2821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40519">
                <a:tc>
                  <a:txBody>
                    <a:bodyPr/>
                    <a:lstStyle/>
                    <a:p>
                      <a:pPr algn="ctr"/>
                      <a:r>
                        <a:rPr lang="uk-UA" sz="3200" b="0" dirty="0" smtClean="0">
                          <a:solidFill>
                            <a:schemeClr val="tx1"/>
                          </a:solidFill>
                        </a:rPr>
                        <a:t>Ділене</a:t>
                      </a:r>
                      <a:endParaRPr lang="ru-RU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ru-RU" sz="4800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1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ru-RU" sz="4800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519">
                <a:tc>
                  <a:txBody>
                    <a:bodyPr/>
                    <a:lstStyle/>
                    <a:p>
                      <a:pPr algn="ctr"/>
                      <a:r>
                        <a:rPr lang="uk-UA" sz="3200" b="0" dirty="0" smtClean="0">
                          <a:solidFill>
                            <a:schemeClr val="tx1"/>
                          </a:solidFill>
                        </a:rPr>
                        <a:t>Дільник</a:t>
                      </a:r>
                      <a:endParaRPr lang="ru-RU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ru-RU" sz="4800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ru-RU" sz="4800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1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ru-RU" sz="4800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0519">
                <a:tc>
                  <a:txBody>
                    <a:bodyPr/>
                    <a:lstStyle/>
                    <a:p>
                      <a:pPr algn="ctr"/>
                      <a:r>
                        <a:rPr lang="uk-UA" sz="3200" b="0" dirty="0" smtClean="0">
                          <a:solidFill>
                            <a:schemeClr val="tx1"/>
                          </a:solidFill>
                        </a:rPr>
                        <a:t>Частка</a:t>
                      </a:r>
                      <a:endParaRPr lang="ru-RU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1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ru-RU" sz="4800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40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Группа 98"/>
          <p:cNvGrpSpPr/>
          <p:nvPr/>
        </p:nvGrpSpPr>
        <p:grpSpPr>
          <a:xfrm>
            <a:off x="1041292" y="4595528"/>
            <a:ext cx="10877991" cy="2220058"/>
            <a:chOff x="1041292" y="4521429"/>
            <a:chExt cx="10877991" cy="2220058"/>
          </a:xfrm>
        </p:grpSpPr>
        <p:pic>
          <p:nvPicPr>
            <p:cNvPr id="101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149"/>
            <a:stretch/>
          </p:blipFill>
          <p:spPr bwMode="auto">
            <a:xfrm rot="10800000">
              <a:off x="1041292" y="4521429"/>
              <a:ext cx="10877991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Прямоугольник 101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 і </a:t>
            </a:r>
            <a:r>
              <a:rPr lang="uk-UA" sz="2000" b="1" dirty="0" err="1" smtClean="0">
                <a:solidFill>
                  <a:schemeClr val="bg1"/>
                </a:solidFill>
              </a:rPr>
              <a:t>запиши</a:t>
            </a:r>
            <a:r>
              <a:rPr lang="uk-UA" sz="2000" b="1" dirty="0" smtClean="0">
                <a:solidFill>
                  <a:schemeClr val="bg1"/>
                </a:solidFill>
              </a:rPr>
              <a:t> значення букв </a:t>
            </a:r>
            <a:r>
              <a:rPr lang="uk-UA" sz="2000" b="1" i="1" dirty="0" smtClean="0">
                <a:solidFill>
                  <a:schemeClr val="bg1"/>
                </a:solidFill>
              </a:rPr>
              <a:t>а, </a:t>
            </a:r>
            <a:r>
              <a:rPr lang="en-US" sz="2000" b="1" i="1" dirty="0" smtClean="0">
                <a:solidFill>
                  <a:schemeClr val="bg1"/>
                </a:solidFill>
              </a:rPr>
              <a:t>b, c, e, k, m </a:t>
            </a:r>
            <a:endParaRPr lang="uk-UA" sz="2000" b="1" i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35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7</a:t>
            </a:r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1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</a:t>
            </a:r>
            <a:r>
              <a:rPr lang="uk-UA" sz="1400" b="1" dirty="0" smtClean="0">
                <a:solidFill>
                  <a:schemeClr val="bg1"/>
                </a:solidFill>
              </a:rPr>
              <a:t>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4</a:t>
            </a:r>
            <a:r>
              <a:rPr lang="uk-UA" sz="4000" b="1" dirty="0" smtClean="0">
                <a:solidFill>
                  <a:schemeClr val="bg1"/>
                </a:solidFill>
              </a:rPr>
              <a:t>44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116" name="Группа 115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117" name="Рисунок 11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18" name="Рисунок 11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272425"/>
              </p:ext>
            </p:extLst>
          </p:nvPr>
        </p:nvGraphicFramePr>
        <p:xfrm>
          <a:off x="515763" y="1417935"/>
          <a:ext cx="11326245" cy="2821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40519">
                <a:tc>
                  <a:txBody>
                    <a:bodyPr/>
                    <a:lstStyle/>
                    <a:p>
                      <a:pPr algn="ctr"/>
                      <a:r>
                        <a:rPr lang="uk-UA" sz="3200" b="0" dirty="0" smtClean="0">
                          <a:solidFill>
                            <a:schemeClr val="tx1"/>
                          </a:solidFill>
                        </a:rPr>
                        <a:t>Ділене</a:t>
                      </a:r>
                      <a:endParaRPr lang="ru-RU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ru-RU" sz="4800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1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ru-RU" sz="4800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519">
                <a:tc>
                  <a:txBody>
                    <a:bodyPr/>
                    <a:lstStyle/>
                    <a:p>
                      <a:pPr algn="ctr"/>
                      <a:r>
                        <a:rPr lang="uk-UA" sz="3200" b="0" dirty="0" smtClean="0">
                          <a:solidFill>
                            <a:schemeClr val="tx1"/>
                          </a:solidFill>
                        </a:rPr>
                        <a:t>Дільник</a:t>
                      </a:r>
                      <a:endParaRPr lang="ru-RU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0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ru-RU" sz="4800" b="1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ru-RU" sz="4800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1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ru-RU" sz="4800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0519">
                <a:tc>
                  <a:txBody>
                    <a:bodyPr/>
                    <a:lstStyle/>
                    <a:p>
                      <a:pPr algn="ctr"/>
                      <a:r>
                        <a:rPr lang="uk-UA" sz="3200" b="0" dirty="0" smtClean="0">
                          <a:solidFill>
                            <a:schemeClr val="tx1"/>
                          </a:solidFill>
                        </a:rPr>
                        <a:t>Частка</a:t>
                      </a:r>
                      <a:endParaRPr lang="ru-RU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1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ru-RU" sz="4800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54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Группа 98"/>
          <p:cNvGrpSpPr/>
          <p:nvPr/>
        </p:nvGrpSpPr>
        <p:grpSpPr>
          <a:xfrm>
            <a:off x="1041292" y="4595528"/>
            <a:ext cx="10877991" cy="2220058"/>
            <a:chOff x="1041292" y="4521429"/>
            <a:chExt cx="10877991" cy="2220058"/>
          </a:xfrm>
        </p:grpSpPr>
        <p:pic>
          <p:nvPicPr>
            <p:cNvPr id="101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149"/>
            <a:stretch/>
          </p:blipFill>
          <p:spPr bwMode="auto">
            <a:xfrm rot="10800000">
              <a:off x="1041292" y="4521429"/>
              <a:ext cx="10877991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Прямоугольник 101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 і </a:t>
            </a:r>
            <a:r>
              <a:rPr lang="uk-UA" sz="2000" b="1" dirty="0" err="1" smtClean="0">
                <a:solidFill>
                  <a:schemeClr val="bg1"/>
                </a:solidFill>
              </a:rPr>
              <a:t>запиши</a:t>
            </a:r>
            <a:r>
              <a:rPr lang="uk-UA" sz="2000" b="1" dirty="0" smtClean="0">
                <a:solidFill>
                  <a:schemeClr val="bg1"/>
                </a:solidFill>
              </a:rPr>
              <a:t> значення букв </a:t>
            </a:r>
            <a:r>
              <a:rPr lang="uk-UA" sz="2000" b="1" i="1" dirty="0" smtClean="0">
                <a:solidFill>
                  <a:schemeClr val="bg1"/>
                </a:solidFill>
              </a:rPr>
              <a:t>а, </a:t>
            </a:r>
            <a:r>
              <a:rPr lang="en-US" sz="2000" b="1" i="1" dirty="0" smtClean="0">
                <a:solidFill>
                  <a:schemeClr val="bg1"/>
                </a:solidFill>
              </a:rPr>
              <a:t>b, c, e, k, m </a:t>
            </a:r>
            <a:endParaRPr lang="uk-UA" sz="2000" b="1" i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35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7</a:t>
            </a:r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1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</a:t>
            </a:r>
            <a:r>
              <a:rPr lang="uk-UA" sz="1400" b="1" dirty="0" smtClean="0">
                <a:solidFill>
                  <a:schemeClr val="bg1"/>
                </a:solidFill>
              </a:rPr>
              <a:t>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4</a:t>
            </a:r>
            <a:r>
              <a:rPr lang="uk-UA" sz="4000" b="1" dirty="0" smtClean="0">
                <a:solidFill>
                  <a:schemeClr val="bg1"/>
                </a:solidFill>
              </a:rPr>
              <a:t>44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116" name="Группа 115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117" name="Рисунок 11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18" name="Рисунок 11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484461"/>
              </p:ext>
            </p:extLst>
          </p:nvPr>
        </p:nvGraphicFramePr>
        <p:xfrm>
          <a:off x="515763" y="1417935"/>
          <a:ext cx="11326245" cy="2821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40519">
                <a:tc>
                  <a:txBody>
                    <a:bodyPr/>
                    <a:lstStyle/>
                    <a:p>
                      <a:pPr algn="ctr"/>
                      <a:r>
                        <a:rPr lang="uk-UA" sz="3200" b="0" dirty="0" smtClean="0">
                          <a:solidFill>
                            <a:schemeClr val="tx1"/>
                          </a:solidFill>
                        </a:rPr>
                        <a:t>Ділене</a:t>
                      </a:r>
                      <a:endParaRPr lang="ru-RU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ru-RU" sz="4800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1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ru-RU" sz="4800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519">
                <a:tc>
                  <a:txBody>
                    <a:bodyPr/>
                    <a:lstStyle/>
                    <a:p>
                      <a:pPr algn="ctr"/>
                      <a:r>
                        <a:rPr lang="uk-UA" sz="3200" b="0" dirty="0" smtClean="0">
                          <a:solidFill>
                            <a:schemeClr val="tx1"/>
                          </a:solidFill>
                        </a:rPr>
                        <a:t>Дільник</a:t>
                      </a:r>
                      <a:endParaRPr lang="ru-RU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0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ru-RU" sz="4800" b="1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ru-RU" sz="4800" b="1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1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ru-RU" sz="4800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0519">
                <a:tc>
                  <a:txBody>
                    <a:bodyPr/>
                    <a:lstStyle/>
                    <a:p>
                      <a:pPr algn="ctr"/>
                      <a:r>
                        <a:rPr lang="uk-UA" sz="3200" b="0" dirty="0" smtClean="0">
                          <a:solidFill>
                            <a:schemeClr val="tx1"/>
                          </a:solidFill>
                        </a:rPr>
                        <a:t>Частка</a:t>
                      </a:r>
                      <a:endParaRPr lang="ru-RU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1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ru-RU" sz="4800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34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Группа 98"/>
          <p:cNvGrpSpPr/>
          <p:nvPr/>
        </p:nvGrpSpPr>
        <p:grpSpPr>
          <a:xfrm>
            <a:off x="1041292" y="4595528"/>
            <a:ext cx="10877991" cy="2220058"/>
            <a:chOff x="1041292" y="4521429"/>
            <a:chExt cx="10877991" cy="2220058"/>
          </a:xfrm>
        </p:grpSpPr>
        <p:pic>
          <p:nvPicPr>
            <p:cNvPr id="101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149"/>
            <a:stretch/>
          </p:blipFill>
          <p:spPr bwMode="auto">
            <a:xfrm rot="10800000">
              <a:off x="1041292" y="4521429"/>
              <a:ext cx="10877991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Прямоугольник 101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 і </a:t>
            </a:r>
            <a:r>
              <a:rPr lang="uk-UA" sz="2000" b="1" dirty="0" err="1" smtClean="0">
                <a:solidFill>
                  <a:schemeClr val="bg1"/>
                </a:solidFill>
              </a:rPr>
              <a:t>запиши</a:t>
            </a:r>
            <a:r>
              <a:rPr lang="uk-UA" sz="2000" b="1" dirty="0" smtClean="0">
                <a:solidFill>
                  <a:schemeClr val="bg1"/>
                </a:solidFill>
              </a:rPr>
              <a:t> значення букв </a:t>
            </a:r>
            <a:r>
              <a:rPr lang="uk-UA" sz="2000" b="1" i="1" dirty="0" smtClean="0">
                <a:solidFill>
                  <a:schemeClr val="bg1"/>
                </a:solidFill>
              </a:rPr>
              <a:t>а, </a:t>
            </a:r>
            <a:r>
              <a:rPr lang="en-US" sz="2000" b="1" i="1" dirty="0" smtClean="0">
                <a:solidFill>
                  <a:schemeClr val="bg1"/>
                </a:solidFill>
              </a:rPr>
              <a:t>b, c, e, k, m </a:t>
            </a:r>
            <a:endParaRPr lang="uk-UA" sz="2000" b="1" i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35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7</a:t>
            </a:r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1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</a:t>
            </a:r>
            <a:r>
              <a:rPr lang="uk-UA" sz="1400" b="1" dirty="0" smtClean="0">
                <a:solidFill>
                  <a:schemeClr val="bg1"/>
                </a:solidFill>
              </a:rPr>
              <a:t>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4</a:t>
            </a:r>
            <a:r>
              <a:rPr lang="uk-UA" sz="4000" b="1" dirty="0" smtClean="0">
                <a:solidFill>
                  <a:schemeClr val="bg1"/>
                </a:solidFill>
              </a:rPr>
              <a:t>44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116" name="Группа 115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117" name="Рисунок 11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18" name="Рисунок 11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751666"/>
              </p:ext>
            </p:extLst>
          </p:nvPr>
        </p:nvGraphicFramePr>
        <p:xfrm>
          <a:off x="515763" y="1417935"/>
          <a:ext cx="11326245" cy="2821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40519">
                <a:tc>
                  <a:txBody>
                    <a:bodyPr/>
                    <a:lstStyle/>
                    <a:p>
                      <a:pPr algn="ctr"/>
                      <a:r>
                        <a:rPr lang="uk-UA" sz="3200" b="0" dirty="0" smtClean="0">
                          <a:solidFill>
                            <a:schemeClr val="tx1"/>
                          </a:solidFill>
                        </a:rPr>
                        <a:t>Ділене</a:t>
                      </a:r>
                      <a:endParaRPr lang="ru-RU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0" dirty="0" smtClean="0">
                          <a:solidFill>
                            <a:srgbClr val="FF0000"/>
                          </a:solidFill>
                        </a:rPr>
                        <a:t>96</a:t>
                      </a:r>
                      <a:endParaRPr lang="ru-RU" sz="4800" b="1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1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ru-RU" sz="4800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519">
                <a:tc>
                  <a:txBody>
                    <a:bodyPr/>
                    <a:lstStyle/>
                    <a:p>
                      <a:pPr algn="ctr"/>
                      <a:r>
                        <a:rPr lang="uk-UA" sz="3200" b="0" dirty="0" smtClean="0">
                          <a:solidFill>
                            <a:schemeClr val="tx1"/>
                          </a:solidFill>
                        </a:rPr>
                        <a:t>Дільник</a:t>
                      </a:r>
                      <a:endParaRPr lang="ru-RU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0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ru-RU" sz="4800" b="1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ru-RU" sz="4800" b="1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1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ru-RU" sz="4800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0519">
                <a:tc>
                  <a:txBody>
                    <a:bodyPr/>
                    <a:lstStyle/>
                    <a:p>
                      <a:pPr algn="ctr"/>
                      <a:r>
                        <a:rPr lang="uk-UA" sz="3200" b="0" dirty="0" smtClean="0">
                          <a:solidFill>
                            <a:schemeClr val="tx1"/>
                          </a:solidFill>
                        </a:rPr>
                        <a:t>Частка</a:t>
                      </a:r>
                      <a:endParaRPr lang="ru-RU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1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ru-RU" sz="4800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52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</a:t>
            </a:r>
            <a:r>
              <a:rPr lang="en-US" sz="2000" b="1" dirty="0" smtClean="0">
                <a:solidFill>
                  <a:schemeClr val="bg1"/>
                </a:solidFill>
              </a:rPr>
              <a:t>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 smtClean="0">
                <a:ln>
                  <a:solidFill>
                    <a:sysClr val="windowText" lastClr="000000"/>
                  </a:solidFill>
                </a:ln>
              </a:rPr>
              <a:t>1</a:t>
            </a:r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199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 smtClean="0">
                <a:ln>
                  <a:solidFill>
                    <a:sysClr val="windowText" lastClr="000000"/>
                  </a:solidFill>
                </a:ln>
              </a:rPr>
              <a:t>: </a:t>
            </a:r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2</a:t>
            </a:r>
            <a:endParaRPr lang="uk-UA" sz="199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18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7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20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3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819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Группа 98"/>
          <p:cNvGrpSpPr/>
          <p:nvPr/>
        </p:nvGrpSpPr>
        <p:grpSpPr>
          <a:xfrm>
            <a:off x="1041292" y="4595528"/>
            <a:ext cx="10877991" cy="2220058"/>
            <a:chOff x="1041292" y="4521429"/>
            <a:chExt cx="10877991" cy="2220058"/>
          </a:xfrm>
        </p:grpSpPr>
        <p:pic>
          <p:nvPicPr>
            <p:cNvPr id="101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149"/>
            <a:stretch/>
          </p:blipFill>
          <p:spPr bwMode="auto">
            <a:xfrm rot="10800000">
              <a:off x="1041292" y="4521429"/>
              <a:ext cx="10877991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Прямоугольник 101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 і </a:t>
            </a:r>
            <a:r>
              <a:rPr lang="uk-UA" sz="2000" b="1" dirty="0" err="1" smtClean="0">
                <a:solidFill>
                  <a:schemeClr val="bg1"/>
                </a:solidFill>
              </a:rPr>
              <a:t>запиши</a:t>
            </a:r>
            <a:r>
              <a:rPr lang="uk-UA" sz="2000" b="1" dirty="0" smtClean="0">
                <a:solidFill>
                  <a:schemeClr val="bg1"/>
                </a:solidFill>
              </a:rPr>
              <a:t> значення букв </a:t>
            </a:r>
            <a:r>
              <a:rPr lang="uk-UA" sz="2000" b="1" i="1" dirty="0" smtClean="0">
                <a:solidFill>
                  <a:schemeClr val="bg1"/>
                </a:solidFill>
              </a:rPr>
              <a:t>а, </a:t>
            </a:r>
            <a:r>
              <a:rPr lang="en-US" sz="2000" b="1" i="1" dirty="0" smtClean="0">
                <a:solidFill>
                  <a:schemeClr val="bg1"/>
                </a:solidFill>
              </a:rPr>
              <a:t>b, c, e, k, m </a:t>
            </a:r>
            <a:endParaRPr lang="uk-UA" sz="2000" b="1" i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35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7</a:t>
            </a:r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1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</a:t>
            </a:r>
            <a:r>
              <a:rPr lang="uk-UA" sz="1400" b="1" dirty="0" smtClean="0">
                <a:solidFill>
                  <a:schemeClr val="bg1"/>
                </a:solidFill>
              </a:rPr>
              <a:t>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4</a:t>
            </a:r>
            <a:r>
              <a:rPr lang="uk-UA" sz="4000" b="1" dirty="0" smtClean="0">
                <a:solidFill>
                  <a:schemeClr val="bg1"/>
                </a:solidFill>
              </a:rPr>
              <a:t>44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116" name="Группа 115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117" name="Рисунок 11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18" name="Рисунок 11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496219"/>
              </p:ext>
            </p:extLst>
          </p:nvPr>
        </p:nvGraphicFramePr>
        <p:xfrm>
          <a:off x="515763" y="1417935"/>
          <a:ext cx="11326245" cy="2821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40519">
                <a:tc>
                  <a:txBody>
                    <a:bodyPr/>
                    <a:lstStyle/>
                    <a:p>
                      <a:pPr algn="ctr"/>
                      <a:r>
                        <a:rPr lang="uk-UA" sz="3200" b="0" dirty="0" smtClean="0">
                          <a:solidFill>
                            <a:schemeClr val="tx1"/>
                          </a:solidFill>
                        </a:rPr>
                        <a:t>Ділене</a:t>
                      </a:r>
                      <a:endParaRPr lang="ru-RU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0" dirty="0" smtClean="0">
                          <a:solidFill>
                            <a:srgbClr val="FF0000"/>
                          </a:solidFill>
                        </a:rPr>
                        <a:t>96</a:t>
                      </a:r>
                      <a:endParaRPr lang="ru-RU" sz="4800" b="1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0" dirty="0" smtClean="0">
                          <a:solidFill>
                            <a:srgbClr val="FF0000"/>
                          </a:solidFill>
                        </a:rPr>
                        <a:t>72</a:t>
                      </a:r>
                      <a:endParaRPr lang="ru-RU" sz="4800" b="1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519">
                <a:tc>
                  <a:txBody>
                    <a:bodyPr/>
                    <a:lstStyle/>
                    <a:p>
                      <a:pPr algn="ctr"/>
                      <a:r>
                        <a:rPr lang="uk-UA" sz="3200" b="0" dirty="0" smtClean="0">
                          <a:solidFill>
                            <a:schemeClr val="tx1"/>
                          </a:solidFill>
                        </a:rPr>
                        <a:t>Дільник</a:t>
                      </a:r>
                      <a:endParaRPr lang="ru-RU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0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ru-RU" sz="4800" b="1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ru-RU" sz="4800" b="1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1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ru-RU" sz="4800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0519">
                <a:tc>
                  <a:txBody>
                    <a:bodyPr/>
                    <a:lstStyle/>
                    <a:p>
                      <a:pPr algn="ctr"/>
                      <a:r>
                        <a:rPr lang="uk-UA" sz="3200" b="0" dirty="0" smtClean="0">
                          <a:solidFill>
                            <a:schemeClr val="tx1"/>
                          </a:solidFill>
                        </a:rPr>
                        <a:t>Частка</a:t>
                      </a:r>
                      <a:endParaRPr lang="ru-RU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1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ru-RU" sz="4800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31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Группа 98"/>
          <p:cNvGrpSpPr/>
          <p:nvPr/>
        </p:nvGrpSpPr>
        <p:grpSpPr>
          <a:xfrm>
            <a:off x="1041292" y="4595528"/>
            <a:ext cx="10877991" cy="2220058"/>
            <a:chOff x="1041292" y="4521429"/>
            <a:chExt cx="10877991" cy="2220058"/>
          </a:xfrm>
        </p:grpSpPr>
        <p:pic>
          <p:nvPicPr>
            <p:cNvPr id="101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149"/>
            <a:stretch/>
          </p:blipFill>
          <p:spPr bwMode="auto">
            <a:xfrm rot="10800000">
              <a:off x="1041292" y="4521429"/>
              <a:ext cx="10877991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Прямоугольник 101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 і </a:t>
            </a:r>
            <a:r>
              <a:rPr lang="uk-UA" sz="2000" b="1" dirty="0" err="1" smtClean="0">
                <a:solidFill>
                  <a:schemeClr val="bg1"/>
                </a:solidFill>
              </a:rPr>
              <a:t>запиши</a:t>
            </a:r>
            <a:r>
              <a:rPr lang="uk-UA" sz="2000" b="1" dirty="0" smtClean="0">
                <a:solidFill>
                  <a:schemeClr val="bg1"/>
                </a:solidFill>
              </a:rPr>
              <a:t> значення букв </a:t>
            </a:r>
            <a:r>
              <a:rPr lang="uk-UA" sz="2000" b="1" i="1" dirty="0" smtClean="0">
                <a:solidFill>
                  <a:schemeClr val="bg1"/>
                </a:solidFill>
              </a:rPr>
              <a:t>а, </a:t>
            </a:r>
            <a:r>
              <a:rPr lang="en-US" sz="2000" b="1" i="1" dirty="0" smtClean="0">
                <a:solidFill>
                  <a:schemeClr val="bg1"/>
                </a:solidFill>
              </a:rPr>
              <a:t>b, c, e, k, m </a:t>
            </a:r>
            <a:endParaRPr lang="uk-UA" sz="2000" b="1" i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35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7</a:t>
            </a:r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1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</a:t>
            </a:r>
            <a:r>
              <a:rPr lang="uk-UA" sz="1400" b="1" dirty="0" smtClean="0">
                <a:solidFill>
                  <a:schemeClr val="bg1"/>
                </a:solidFill>
              </a:rPr>
              <a:t>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4</a:t>
            </a:r>
            <a:r>
              <a:rPr lang="uk-UA" sz="4000" b="1" dirty="0" smtClean="0">
                <a:solidFill>
                  <a:schemeClr val="bg1"/>
                </a:solidFill>
              </a:rPr>
              <a:t>44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116" name="Группа 115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117" name="Рисунок 11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18" name="Рисунок 11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629275"/>
              </p:ext>
            </p:extLst>
          </p:nvPr>
        </p:nvGraphicFramePr>
        <p:xfrm>
          <a:off x="515763" y="1417935"/>
          <a:ext cx="11326245" cy="2821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40519">
                <a:tc>
                  <a:txBody>
                    <a:bodyPr/>
                    <a:lstStyle/>
                    <a:p>
                      <a:pPr algn="ctr"/>
                      <a:r>
                        <a:rPr lang="uk-UA" sz="3200" b="0" dirty="0" smtClean="0">
                          <a:solidFill>
                            <a:schemeClr val="tx1"/>
                          </a:solidFill>
                        </a:rPr>
                        <a:t>Ділене</a:t>
                      </a:r>
                      <a:endParaRPr lang="ru-RU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0" dirty="0" smtClean="0">
                          <a:solidFill>
                            <a:srgbClr val="FF0000"/>
                          </a:solidFill>
                        </a:rPr>
                        <a:t>96</a:t>
                      </a:r>
                      <a:endParaRPr lang="ru-RU" sz="4800" b="1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0" dirty="0" smtClean="0">
                          <a:solidFill>
                            <a:srgbClr val="FF0000"/>
                          </a:solidFill>
                        </a:rPr>
                        <a:t>72</a:t>
                      </a:r>
                      <a:endParaRPr lang="ru-RU" sz="4800" b="1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519">
                <a:tc>
                  <a:txBody>
                    <a:bodyPr/>
                    <a:lstStyle/>
                    <a:p>
                      <a:pPr algn="ctr"/>
                      <a:r>
                        <a:rPr lang="uk-UA" sz="3200" b="0" dirty="0" smtClean="0">
                          <a:solidFill>
                            <a:schemeClr val="tx1"/>
                          </a:solidFill>
                        </a:rPr>
                        <a:t>Дільник</a:t>
                      </a:r>
                      <a:endParaRPr lang="ru-RU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0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ru-RU" sz="4800" b="1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ru-RU" sz="4800" b="1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1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ru-RU" sz="4800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0519">
                <a:tc>
                  <a:txBody>
                    <a:bodyPr/>
                    <a:lstStyle/>
                    <a:p>
                      <a:pPr algn="ctr"/>
                      <a:r>
                        <a:rPr lang="uk-UA" sz="3200" b="0" dirty="0" smtClean="0">
                          <a:solidFill>
                            <a:schemeClr val="tx1"/>
                          </a:solidFill>
                        </a:rPr>
                        <a:t>Частка</a:t>
                      </a:r>
                      <a:endParaRPr lang="ru-RU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ru-RU" sz="4800" b="1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7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Группа 98"/>
          <p:cNvGrpSpPr/>
          <p:nvPr/>
        </p:nvGrpSpPr>
        <p:grpSpPr>
          <a:xfrm>
            <a:off x="1041292" y="4595528"/>
            <a:ext cx="10877991" cy="2220058"/>
            <a:chOff x="1041292" y="4521429"/>
            <a:chExt cx="10877991" cy="2220058"/>
          </a:xfrm>
        </p:grpSpPr>
        <p:pic>
          <p:nvPicPr>
            <p:cNvPr id="101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149"/>
            <a:stretch/>
          </p:blipFill>
          <p:spPr bwMode="auto">
            <a:xfrm rot="10800000">
              <a:off x="1041292" y="4521429"/>
              <a:ext cx="10877991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Прямоугольник 101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 і </a:t>
            </a:r>
            <a:r>
              <a:rPr lang="uk-UA" sz="2000" b="1" dirty="0" err="1" smtClean="0">
                <a:solidFill>
                  <a:schemeClr val="bg1"/>
                </a:solidFill>
              </a:rPr>
              <a:t>запиши</a:t>
            </a:r>
            <a:r>
              <a:rPr lang="uk-UA" sz="2000" b="1" dirty="0" smtClean="0">
                <a:solidFill>
                  <a:schemeClr val="bg1"/>
                </a:solidFill>
              </a:rPr>
              <a:t> значення букв </a:t>
            </a:r>
            <a:r>
              <a:rPr lang="uk-UA" sz="2000" b="1" i="1" dirty="0" smtClean="0">
                <a:solidFill>
                  <a:schemeClr val="bg1"/>
                </a:solidFill>
              </a:rPr>
              <a:t>а, </a:t>
            </a:r>
            <a:r>
              <a:rPr lang="en-US" sz="2000" b="1" i="1" dirty="0" smtClean="0">
                <a:solidFill>
                  <a:schemeClr val="bg1"/>
                </a:solidFill>
              </a:rPr>
              <a:t>b, c, e, k, m </a:t>
            </a:r>
            <a:endParaRPr lang="uk-UA" sz="2000" b="1" i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35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7</a:t>
            </a:r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1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</a:t>
            </a:r>
            <a:r>
              <a:rPr lang="uk-UA" sz="1400" b="1" dirty="0" smtClean="0">
                <a:solidFill>
                  <a:schemeClr val="bg1"/>
                </a:solidFill>
              </a:rPr>
              <a:t>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4</a:t>
            </a:r>
            <a:r>
              <a:rPr lang="uk-UA" sz="4000" b="1" dirty="0" smtClean="0">
                <a:solidFill>
                  <a:schemeClr val="bg1"/>
                </a:solidFill>
              </a:rPr>
              <a:t>44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116" name="Группа 115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117" name="Рисунок 11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18" name="Рисунок 11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281354"/>
              </p:ext>
            </p:extLst>
          </p:nvPr>
        </p:nvGraphicFramePr>
        <p:xfrm>
          <a:off x="515763" y="1417935"/>
          <a:ext cx="11326245" cy="2821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40519">
                <a:tc>
                  <a:txBody>
                    <a:bodyPr/>
                    <a:lstStyle/>
                    <a:p>
                      <a:pPr algn="ctr"/>
                      <a:r>
                        <a:rPr lang="uk-UA" sz="3200" b="0" dirty="0" smtClean="0">
                          <a:solidFill>
                            <a:schemeClr val="tx1"/>
                          </a:solidFill>
                        </a:rPr>
                        <a:t>Ділене</a:t>
                      </a:r>
                      <a:endParaRPr lang="ru-RU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0" dirty="0" smtClean="0">
                          <a:solidFill>
                            <a:srgbClr val="FF0000"/>
                          </a:solidFill>
                        </a:rPr>
                        <a:t>96</a:t>
                      </a:r>
                      <a:endParaRPr lang="ru-RU" sz="4800" b="1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0" dirty="0" smtClean="0">
                          <a:solidFill>
                            <a:srgbClr val="FF0000"/>
                          </a:solidFill>
                        </a:rPr>
                        <a:t>72</a:t>
                      </a:r>
                      <a:endParaRPr lang="ru-RU" sz="4800" b="1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519">
                <a:tc>
                  <a:txBody>
                    <a:bodyPr/>
                    <a:lstStyle/>
                    <a:p>
                      <a:pPr algn="ctr"/>
                      <a:r>
                        <a:rPr lang="uk-UA" sz="3200" b="0" dirty="0" smtClean="0">
                          <a:solidFill>
                            <a:schemeClr val="tx1"/>
                          </a:solidFill>
                        </a:rPr>
                        <a:t>Дільник</a:t>
                      </a:r>
                      <a:endParaRPr lang="ru-RU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0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ru-RU" sz="4800" b="1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ru-RU" sz="4800" b="1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ru-RU" sz="4800" b="1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0519">
                <a:tc>
                  <a:txBody>
                    <a:bodyPr/>
                    <a:lstStyle/>
                    <a:p>
                      <a:pPr algn="ctr"/>
                      <a:r>
                        <a:rPr lang="uk-UA" sz="3200" b="0" dirty="0" smtClean="0">
                          <a:solidFill>
                            <a:schemeClr val="tx1"/>
                          </a:solidFill>
                        </a:rPr>
                        <a:t>Частка</a:t>
                      </a:r>
                      <a:endParaRPr lang="ru-RU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ru-RU" sz="4800" b="1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09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8" y="1862983"/>
            <a:ext cx="5459540" cy="256373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 </a:t>
            </a:r>
            <a:r>
              <a:rPr lang="uk-UA" sz="4400" b="1" dirty="0" smtClean="0">
                <a:solidFill>
                  <a:srgbClr val="2F3242"/>
                </a:solidFill>
              </a:rPr>
              <a:t>З</a:t>
            </a:r>
            <a:r>
              <a:rPr lang="uk-UA" sz="4400" b="1" dirty="0" smtClean="0">
                <a:solidFill>
                  <a:srgbClr val="2F3242"/>
                </a:solidFill>
              </a:rPr>
              <a:t>адача № </a:t>
            </a:r>
            <a:r>
              <a:rPr lang="en-US" sz="4400" b="1" dirty="0" smtClean="0">
                <a:solidFill>
                  <a:srgbClr val="2F3242"/>
                </a:solidFill>
              </a:rPr>
              <a:t>4</a:t>
            </a:r>
            <a:r>
              <a:rPr lang="en-US" sz="4400" b="1" dirty="0">
                <a:solidFill>
                  <a:srgbClr val="2F3242"/>
                </a:solidFill>
              </a:rPr>
              <a:t>4</a:t>
            </a:r>
            <a:r>
              <a:rPr lang="uk-UA" sz="4400" b="1" dirty="0" smtClean="0">
                <a:solidFill>
                  <a:srgbClr val="2F3242"/>
                </a:solidFill>
              </a:rPr>
              <a:t>6, </a:t>
            </a:r>
            <a:endParaRPr lang="en-US" sz="4400" b="1" dirty="0" smtClean="0">
              <a:solidFill>
                <a:srgbClr val="2F3242"/>
              </a:solidFill>
            </a:endParaRP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п</a:t>
            </a:r>
            <a:r>
              <a:rPr lang="uk-UA" sz="4400" b="1" dirty="0" smtClean="0">
                <a:solidFill>
                  <a:srgbClr val="2F3242"/>
                </a:solidFill>
              </a:rPr>
              <a:t>риклади №</a:t>
            </a:r>
            <a:r>
              <a:rPr lang="uk-UA" sz="4400" b="1" dirty="0" smtClean="0">
                <a:solidFill>
                  <a:srgbClr val="2F3242"/>
                </a:solidFill>
              </a:rPr>
              <a:t> </a:t>
            </a:r>
            <a:r>
              <a:rPr lang="uk-UA" sz="4400" b="1" dirty="0" smtClean="0">
                <a:solidFill>
                  <a:srgbClr val="2F3242"/>
                </a:solidFill>
              </a:rPr>
              <a:t>4</a:t>
            </a:r>
            <a:r>
              <a:rPr lang="en-US" sz="4400" b="1" dirty="0" smtClean="0">
                <a:solidFill>
                  <a:srgbClr val="2F3242"/>
                </a:solidFill>
              </a:rPr>
              <a:t>4</a:t>
            </a:r>
            <a:r>
              <a:rPr lang="uk-UA" sz="4400" b="1" dirty="0" smtClean="0">
                <a:solidFill>
                  <a:srgbClr val="2F3242"/>
                </a:solidFill>
              </a:rPr>
              <a:t>7</a:t>
            </a:r>
            <a:endParaRPr lang="uk-UA" sz="4400" b="1" dirty="0" smtClean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32"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1"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92"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31"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4644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</a:t>
            </a:r>
            <a:r>
              <a:rPr lang="en-US" sz="2000" b="1" dirty="0" smtClean="0">
                <a:solidFill>
                  <a:schemeClr val="bg1"/>
                </a:solidFill>
              </a:rPr>
              <a:t>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9</a:t>
            </a:r>
            <a:r>
              <a:rPr lang="uk-UA" sz="199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 smtClean="0">
                <a:ln>
                  <a:solidFill>
                    <a:sysClr val="windowText" lastClr="000000"/>
                  </a:solidFill>
                </a:ln>
              </a:rPr>
              <a:t>: 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5</a:t>
            </a:r>
            <a:endParaRPr lang="uk-UA" sz="199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18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7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20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3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23903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</a:t>
            </a:r>
            <a:r>
              <a:rPr lang="en-US" sz="2000" b="1" dirty="0" smtClean="0">
                <a:solidFill>
                  <a:schemeClr val="bg1"/>
                </a:solidFill>
              </a:rPr>
              <a:t>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 18</a:t>
            </a:r>
            <a:r>
              <a:rPr lang="uk-UA" sz="199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 smtClean="0">
                <a:ln>
                  <a:solidFill>
                    <a:sysClr val="windowText" lastClr="000000"/>
                  </a:solidFill>
                </a:ln>
              </a:rPr>
              <a:t>: </a:t>
            </a:r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3</a:t>
            </a:r>
            <a:endParaRPr lang="uk-UA" sz="199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18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7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20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3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6063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</a:t>
            </a:r>
            <a:r>
              <a:rPr lang="en-US" sz="2000" b="1" dirty="0" smtClean="0">
                <a:solidFill>
                  <a:schemeClr val="bg1"/>
                </a:solidFill>
              </a:rPr>
              <a:t>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1</a:t>
            </a:r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2</a:t>
            </a:r>
            <a:r>
              <a:rPr lang="uk-UA" sz="199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 smtClean="0">
                <a:ln>
                  <a:solidFill>
                    <a:sysClr val="windowText" lastClr="000000"/>
                  </a:solidFill>
                </a:ln>
              </a:rPr>
              <a:t>: 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endParaRPr lang="uk-UA" sz="199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18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7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20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3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3255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</a:t>
            </a:r>
            <a:r>
              <a:rPr lang="en-US" sz="2000" b="1" dirty="0" smtClean="0">
                <a:solidFill>
                  <a:schemeClr val="bg1"/>
                </a:solidFill>
              </a:rPr>
              <a:t>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1</a:t>
            </a:r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2</a:t>
            </a:r>
            <a:r>
              <a:rPr lang="uk-UA" sz="199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 smtClean="0">
                <a:ln>
                  <a:solidFill>
                    <a:sysClr val="windowText" lastClr="000000"/>
                  </a:solidFill>
                </a:ln>
              </a:rPr>
              <a:t>: </a:t>
            </a:r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3</a:t>
            </a:r>
            <a:endParaRPr lang="uk-UA" sz="199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18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7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20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3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4824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</a:t>
            </a:r>
            <a:r>
              <a:rPr lang="en-US" sz="2000" b="1" dirty="0" smtClean="0">
                <a:solidFill>
                  <a:schemeClr val="bg1"/>
                </a:solidFill>
              </a:rPr>
              <a:t>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8</a:t>
            </a:r>
            <a:r>
              <a:rPr lang="uk-UA" sz="199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 smtClean="0">
                <a:ln>
                  <a:solidFill>
                    <a:sysClr val="windowText" lastClr="000000"/>
                  </a:solidFill>
                </a:ln>
              </a:rPr>
              <a:t>: 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endParaRPr lang="uk-UA" sz="199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18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7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20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3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8177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</a:t>
            </a:r>
            <a:r>
              <a:rPr lang="en-US" sz="2000" b="1" dirty="0" smtClean="0">
                <a:solidFill>
                  <a:schemeClr val="bg1"/>
                </a:solidFill>
              </a:rPr>
              <a:t>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 30</a:t>
            </a:r>
            <a:r>
              <a:rPr lang="uk-UA" sz="199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 smtClean="0">
                <a:ln>
                  <a:solidFill>
                    <a:sysClr val="windowText" lastClr="000000"/>
                  </a:solidFill>
                </a:ln>
              </a:rPr>
              <a:t>: </a:t>
            </a:r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5</a:t>
            </a:r>
            <a:endParaRPr lang="uk-UA" sz="199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18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7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20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3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6382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62604</TotalTime>
  <Words>1003</Words>
  <Application>Microsoft Office PowerPoint</Application>
  <PresentationFormat>Широкоэкранный</PresentationFormat>
  <Paragraphs>453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12984</cp:revision>
  <dcterms:created xsi:type="dcterms:W3CDTF">2018-01-05T16:38:53Z</dcterms:created>
  <dcterms:modified xsi:type="dcterms:W3CDTF">2022-03-30T13:13:31Z</dcterms:modified>
</cp:coreProperties>
</file>