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1" r:id="rId3"/>
    <p:sldId id="265" r:id="rId4"/>
    <p:sldId id="288" r:id="rId5"/>
    <p:sldId id="268" r:id="rId6"/>
    <p:sldId id="282" r:id="rId7"/>
    <p:sldId id="283" r:id="rId8"/>
    <p:sldId id="290" r:id="rId9"/>
    <p:sldId id="293" r:id="rId10"/>
    <p:sldId id="294" r:id="rId11"/>
    <p:sldId id="295" r:id="rId12"/>
    <p:sldId id="285" r:id="rId13"/>
    <p:sldId id="291" r:id="rId14"/>
    <p:sldId id="296" r:id="rId15"/>
    <p:sldId id="304" r:id="rId16"/>
    <p:sldId id="305" r:id="rId17"/>
    <p:sldId id="307" r:id="rId18"/>
    <p:sldId id="309" r:id="rId19"/>
    <p:sldId id="299" r:id="rId20"/>
    <p:sldId id="279" r:id="rId21"/>
    <p:sldId id="310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99FF99"/>
    <a:srgbClr val="008000"/>
    <a:srgbClr val="800000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C71C-580A-4813-A1C6-9FD0206899C7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BD928-032C-4F19-96B6-3E5A46BEF4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56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9CE84-6728-4DB2-B304-F61CF1C066DF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81F1A-DC75-4142-BC38-D80B671E0C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46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2660-1525-4F4A-816B-1D694E8A41AC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D725A-DA0F-453D-B001-3734C5BDED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14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70EFD-D86B-4402-A830-71B483C156F2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3C660-EAB1-43CA-9CB8-6AF7936D24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01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7E730-5F6E-42CB-9A53-E6F347653569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4B6D1-5613-4357-9F35-AA0688EB4B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43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3F1E4-84F8-4637-9C7B-E4D39D8C5993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B6B0A-4855-4E82-8B82-8E49410A16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02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7D96-4AA8-4BA9-9288-73EE29443754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F90E6-43B9-4BC1-B318-B016B3212F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8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45988-8917-42DD-B693-252DF1C4E007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537C6-2751-4683-B46D-30FD51264D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17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69624-089C-4AC8-9DA4-CBEDF3574E43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2B8F4-D74F-41C9-A6D3-FB201A320E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25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3770-1A78-4458-A613-2188F0E686D4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02F6B-399D-4416-897A-2824659DA0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34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8273-5FD8-49C3-8E08-717B06DB2CDB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5B85D-542D-4254-AE2F-939D39BA2E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941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6BB7B-F2DE-4DF3-9A60-C1AA25A5FDDD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60A35-DA6F-4624-B81F-4CF2217391F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281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2636C9-3746-41FA-A88C-CF8324AC2ED2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32A1795-66C9-4155-81C8-FAACEA85C6C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hyperlink" Target="https://www.youtube.com/watch?v=zIRvN6UJ0UA&amp;ab_channel=%D0%9E%D0%BB%D0%B5%D0%BD%D0%B0%D0%97%D0%B0%D0%B4%D0%BE%D1%80%D0%BE%D0%B6%D0%BD%D0%B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RvN6UJ0UA&amp;ab_channel=%D0%9E%D0%BB%D0%B5%D0%BD%D0%B0%D0%97%D0%B0%D0%B4%D0%BE%D1%80%D0%BE%D0%B6%D0%BD%D0%B0" TargetMode="External"/><Relationship Id="rId2" Type="http://schemas.openxmlformats.org/officeDocument/2006/relationships/hyperlink" Target="https://naurok.com.ua/urok-18-himichni-yavischa-h-oznaki-gorinnya-gnittya-prezentaciya-20283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himulacom/zvonok-na-urok/8-klass/urok-no5-fiziceskie-i-himiceskie-avlenia/gorjashchaja_svecha.gif?attredirects=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684213" y="1268413"/>
            <a:ext cx="8064500" cy="2089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ru-RU" sz="3600" kern="10">
              <a:ln w="1905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00"/>
                  </a:gs>
                  <a:gs pos="100000">
                    <a:srgbClr val="0099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+mj-lt"/>
              <a:ea typeface="+mj-lt"/>
              <a:cs typeface="+mj-lt"/>
            </a:endParaRPr>
          </a:p>
        </p:txBody>
      </p:sp>
      <p:pic>
        <p:nvPicPr>
          <p:cNvPr id="2051" name="Picture 6" descr="C:\Users\User\Desktop\школа\5клас\урок 18\Новая папка\slide_1.jpg"/>
          <p:cNvPicPr>
            <a:picLocks noChangeAspect="1" noChangeArrowheads="1"/>
          </p:cNvPicPr>
          <p:nvPr/>
        </p:nvPicPr>
        <p:blipFill>
          <a:blip r:embed="rId2"/>
          <a:srcRect l="3780" t="41180" r="53780"/>
          <a:stretch>
            <a:fillRect/>
          </a:stretch>
        </p:blipFill>
        <p:spPr bwMode="auto">
          <a:xfrm>
            <a:off x="1071538" y="357166"/>
            <a:ext cx="1357322" cy="1411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2" name="Picture 8" descr="Презентация на тему: &quot;Хімічні явища в природі Проект виконала учениця 7-В  класу Кияшко Марія.&quot;. Скачать бесплатно и без регистрации."/>
          <p:cNvPicPr>
            <a:picLocks noChangeAspect="1" noChangeArrowheads="1"/>
          </p:cNvPicPr>
          <p:nvPr/>
        </p:nvPicPr>
        <p:blipFill>
          <a:blip r:embed="rId3"/>
          <a:srcRect t="57092" r="55704"/>
          <a:stretch>
            <a:fillRect/>
          </a:stretch>
        </p:blipFill>
        <p:spPr bwMode="auto">
          <a:xfrm>
            <a:off x="5529306" y="4214818"/>
            <a:ext cx="3047260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/>
            </a:r>
            <a:br>
              <a:rPr lang="ru-RU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</a:br>
            <a:r>
              <a:rPr lang="ru-RU" sz="5400" kern="10" dirty="0" err="1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Хімічні</a:t>
            </a:r>
            <a:r>
              <a:rPr lang="ru-RU" sz="5400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 </a:t>
            </a:r>
            <a:r>
              <a:rPr lang="ru-RU" sz="5400" kern="10" dirty="0" err="1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явища</a:t>
            </a:r>
            <a:r>
              <a:rPr lang="ru-RU" sz="5400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, </a:t>
            </a:r>
            <a:r>
              <a:rPr lang="ru-RU" sz="5400" kern="10" dirty="0" err="1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їх</a:t>
            </a:r>
            <a:r>
              <a:rPr lang="ru-RU" sz="5400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 </a:t>
            </a:r>
            <a:r>
              <a:rPr lang="ru-RU" sz="5400" kern="10" dirty="0" err="1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ознаки</a:t>
            </a:r>
            <a:r>
              <a:rPr lang="ru-RU" sz="5400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.</a:t>
            </a:r>
            <a:br>
              <a:rPr lang="ru-RU" sz="5400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</a:br>
            <a:r>
              <a:rPr lang="ru-RU" sz="5400" kern="10" dirty="0" err="1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Горіння</a:t>
            </a:r>
            <a:r>
              <a:rPr lang="ru-RU" sz="5400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. </a:t>
            </a:r>
            <a:r>
              <a:rPr lang="ru-RU" sz="5400" kern="10" dirty="0" err="1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>Гниття</a:t>
            </a:r>
            <a:r>
              <a:rPr lang="ru-RU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  <a:t/>
            </a:r>
            <a:br>
              <a:rPr lang="ru-RU" kern="10" dirty="0" smtClean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0099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</a:rPr>
            </a:br>
            <a:endParaRPr lang="ru-RU" dirty="0"/>
          </a:p>
        </p:txBody>
      </p:sp>
      <p:sp>
        <p:nvSpPr>
          <p:cNvPr id="2054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371600" y="4857750"/>
            <a:ext cx="2771775" cy="1214438"/>
          </a:xfrm>
        </p:spPr>
        <p:txBody>
          <a:bodyPr/>
          <a:lstStyle/>
          <a:p>
            <a:r>
              <a:rPr lang="uk-UA" altLang="ru-RU" sz="2000" smtClean="0">
                <a:solidFill>
                  <a:srgbClr val="000099"/>
                </a:solidFill>
              </a:rPr>
              <a:t>5-А клас</a:t>
            </a:r>
          </a:p>
          <a:p>
            <a:r>
              <a:rPr lang="uk-UA" altLang="ru-RU" sz="2000" smtClean="0">
                <a:solidFill>
                  <a:srgbClr val="000099"/>
                </a:solidFill>
              </a:rPr>
              <a:t>Урок 18</a:t>
            </a:r>
          </a:p>
          <a:p>
            <a:r>
              <a:rPr lang="uk-UA" altLang="ru-RU" sz="2000" smtClean="0">
                <a:solidFill>
                  <a:srgbClr val="000099"/>
                </a:solidFill>
              </a:rPr>
              <a:t>18.11.2021</a:t>
            </a:r>
            <a:endParaRPr lang="ru-RU" altLang="ru-RU" sz="20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pic>
        <p:nvPicPr>
          <p:cNvPr id="11267" name="Picture 2" descr="C:\Users\User\Desktop\школа\5клас\урок 18\Новая папка\img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pic>
        <p:nvPicPr>
          <p:cNvPr id="12291" name="Picture 2" descr="C:\Users\User\Desktop\школа\5клас\урок 18\Новая папка\img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91186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 descr="C:\Users\User\Desktop\школа\5клас\урок 18\Новая папка\img14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40"/>
          <a:stretch>
            <a:fillRect/>
          </a:stretch>
        </p:blipFill>
        <p:spPr bwMode="auto">
          <a:xfrm>
            <a:off x="0" y="5300663"/>
            <a:ext cx="91440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8313" y="0"/>
            <a:ext cx="8229600" cy="7778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Гниття</a:t>
            </a:r>
          </a:p>
        </p:txBody>
      </p:sp>
      <p:sp>
        <p:nvSpPr>
          <p:cNvPr id="13317" name="Объект 2"/>
          <p:cNvSpPr txBox="1">
            <a:spLocks/>
          </p:cNvSpPr>
          <p:nvPr/>
        </p:nvSpPr>
        <p:spPr bwMode="auto">
          <a:xfrm>
            <a:off x="468313" y="765175"/>
            <a:ext cx="8229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подібне до горіння, однак у ньому виділяється лише тепло</a:t>
            </a:r>
          </a:p>
        </p:txBody>
      </p:sp>
      <p:pic>
        <p:nvPicPr>
          <p:cNvPr id="6" name="Picture 2" descr="http://www.domechti.ru/wp-content/uploads/2010/10/podgotovka-sada-k-zime-2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1142976" y="4143380"/>
            <a:ext cx="3214678" cy="2411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7" name="Picture 4" descr="http://www.climateinfo.org.ua/sites/default/files/imagecache/250x250/first_image/Oranges-rotting-on-a-London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4714876" y="4071942"/>
            <a:ext cx="3268030" cy="2466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8" name="Picture 7" descr="ÐÐ°ÑÑÐ¸Ð½ÐºÐ¸ Ð¿Ð¾ Ð·Ð°Ð¿ÑÐ¾ÑÑ Ð³Ð½Ð¸ÑÑÑ ÐºÐ°ÑÑÐ¸Ð½ÐºÐ¸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714348" y="1857364"/>
            <a:ext cx="3265707" cy="2083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10" name="Рисунок 9" descr="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380" y="1785926"/>
            <a:ext cx="3104806" cy="21431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11413" y="428625"/>
            <a:ext cx="6446837" cy="58420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ГНИТТЯ</a:t>
            </a: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-</a:t>
            </a:r>
            <a:r>
              <a:rPr lang="uk-UA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природний і закономірний хімічний процес перетворення органічних речовин на інші органічні та неорганічні речовини (утворення гумусу ґрунту, гниття опалого листя). 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uk-UA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Умови гниття:</a:t>
            </a:r>
            <a:r>
              <a:rPr lang="uk-UA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вологість, недостатній доступ повітря, мікроорганізми.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Ознаки гниття</a:t>
            </a:r>
            <a:r>
              <a:rPr lang="uk-UA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 зміна кольору (темніє),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поява тепла.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Значення гниття</a:t>
            </a: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у природі: не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накопичуються відмерлі рештки, а ґрунт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збагачується поживними речовинами.  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uk-UA" sz="3200" dirty="0">
              <a:latin typeface="+mn-lt"/>
              <a:cs typeface="+mn-cs"/>
            </a:endParaRPr>
          </a:p>
        </p:txBody>
      </p:sp>
      <p:pic>
        <p:nvPicPr>
          <p:cNvPr id="14340" name="Picture 2" descr="Хімія в побуті"/>
          <p:cNvPicPr>
            <a:picLocks noChangeAspect="1" noChangeArrowheads="1"/>
          </p:cNvPicPr>
          <p:nvPr/>
        </p:nvPicPr>
        <p:blipFill>
          <a:blip r:embed="rId2"/>
          <a:srcRect l="21251" t="5113" r="34650" b="5113"/>
          <a:stretch>
            <a:fillRect/>
          </a:stretch>
        </p:blipFill>
        <p:spPr bwMode="auto">
          <a:xfrm>
            <a:off x="285720" y="500042"/>
            <a:ext cx="1929158" cy="59547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3" name="Picture 2" descr="C:\Users\User\Desktop\школа\5клас\урок 18\Новая папка\img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7" name="Picture 2" descr="C:\Users\User\Desktop\школа\5клас\урок 18\Новая папка\slid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1" name="Picture 2" descr="C:\Users\User\Desktop\школа\5клас\урок 18\Новая папка\slid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5" name="Picture 2" descr="C:\Users\User\Desktop\школа\5клас\урок 18\Новая папка\-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C:\Users\User\Desktop\школа\5клас\урок 18\Новая папка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0"/>
            <a:ext cx="2117730" cy="2269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437" name="Объект 3"/>
          <p:cNvPicPr>
            <a:picLocks noChangeAspect="1"/>
          </p:cNvPicPr>
          <p:nvPr/>
        </p:nvPicPr>
        <p:blipFill>
          <a:blip r:embed="rId4"/>
          <a:srcRect r="61812" b="33708"/>
          <a:stretch>
            <a:fillRect/>
          </a:stretch>
        </p:blipFill>
        <p:spPr bwMode="auto">
          <a:xfrm>
            <a:off x="6115050" y="0"/>
            <a:ext cx="3028950" cy="2276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User\Desktop\школа\5клас\урок 18\Новая папка\img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ижний колонтитул 4"/>
          <p:cNvSpPr txBox="1">
            <a:spLocks noGrp="1"/>
          </p:cNvSpPr>
          <p:nvPr/>
        </p:nvSpPr>
        <p:spPr bwMode="auto">
          <a:xfrm>
            <a:off x="658813" y="6356350"/>
            <a:ext cx="2847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20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483" name="Picture 2" descr="C:\Users\User\Desktop\школа\5клас\урок 18\Новая папка\img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уроку:</a:t>
            </a:r>
            <a:r>
              <a:rPr lang="ru-RU" altLang="ru-RU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40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ru-RU" sz="2400" smtClean="0"/>
              <a:t>Продовжити формувати уявлення про різноманітність явищ, дати поняття про хімічні явища, їхні характерні ознаки, ознайомити з особливостями та значенням процесів горіння та гниття у природі, житті людини;</a:t>
            </a:r>
            <a:endParaRPr lang="ru-RU" altLang="ru-RU" sz="2400" smtClean="0"/>
          </a:p>
          <a:p>
            <a:r>
              <a:rPr lang="uk-UA" altLang="ru-RU" sz="2400" smtClean="0"/>
              <a:t>Розвивати спостережливість, допитливість.</a:t>
            </a:r>
            <a:endParaRPr lang="ru-RU" altLang="ru-RU" sz="2400" smtClean="0"/>
          </a:p>
          <a:p>
            <a:r>
              <a:rPr lang="uk-UA" altLang="ru-RU" sz="2400" smtClean="0"/>
              <a:t>Виховувати бережне ставлення до довкілля, повагу до знань, що роблять життя людей безпечнішим, комфортнішим.</a:t>
            </a:r>
            <a:endParaRPr lang="ru-RU" altLang="ru-RU" sz="2400" smtClean="0"/>
          </a:p>
          <a:p>
            <a:endParaRPr lang="ru-RU" altLang="ru-RU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Опрацювати  §14</a:t>
            </a:r>
          </a:p>
          <a:p>
            <a:pPr marL="514350" indent="-514350">
              <a:buFont typeface="Arial" charset="0"/>
              <a:buAutoNum type="arabicPeriod"/>
              <a:defRPr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Записати в зошит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      ознаки хімічної реакції (слайд 3)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      ознаки горіння (слайд 8)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      ознаки 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зниття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(слайд13).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3. Підготувати     усні відповіді на питання  1-5,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                                письмові відповіді на питання 6  (с.56)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Пропоную перегляд відео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https://www.youtube.com/watch?v=zIRvN6UJ0UA&amp;ab_channel=%D0%9E%D0%BB%D0%B5%D0%BD%D0%B0%D0%97%D0%B0%D0%B4%D0%BE%D1%80%D0%BE%D0%B6%D0%BD%D0%B0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k-UA" sz="1800" dirty="0" smtClean="0"/>
              <a:t>                             Зворотній зв’язок освітня платформа  </a:t>
            </a:r>
            <a:r>
              <a:rPr lang="uk-UA" sz="1800" dirty="0" err="1" smtClean="0"/>
              <a:t>Human</a:t>
            </a:r>
            <a:r>
              <a:rPr lang="uk-UA" sz="1800" dirty="0" smtClean="0"/>
              <a:t> </a:t>
            </a:r>
            <a:endParaRPr lang="ru-RU" sz="1800" dirty="0" smtClean="0"/>
          </a:p>
          <a:p>
            <a:pPr>
              <a:buFont typeface="Arial" charset="0"/>
              <a:buChar char="•"/>
              <a:defRPr/>
            </a:pPr>
            <a:r>
              <a:rPr lang="uk-UA" sz="1800" dirty="0" smtClean="0"/>
              <a:t>                              або </a:t>
            </a:r>
            <a:r>
              <a:rPr lang="uk-UA" sz="1800" dirty="0" err="1" smtClean="0"/>
              <a:t>ел</a:t>
            </a:r>
            <a:r>
              <a:rPr lang="uk-UA" sz="1800" dirty="0" smtClean="0"/>
              <a:t>. пошта </a:t>
            </a:r>
            <a:r>
              <a:rPr lang="ru-RU" sz="1800" u="sng" dirty="0" err="1" smtClean="0">
                <a:hlinkClick r:id="rId3"/>
              </a:rPr>
              <a:t>valentinakapusta</a:t>
            </a:r>
            <a:r>
              <a:rPr lang="uk-UA" sz="1800" u="sng" dirty="0" smtClean="0">
                <a:hlinkClick r:id="rId3"/>
              </a:rPr>
              <a:t>55@</a:t>
            </a:r>
            <a:r>
              <a:rPr lang="ru-RU" sz="1800" u="sng" dirty="0" err="1" smtClean="0">
                <a:hlinkClick r:id="rId3"/>
              </a:rPr>
              <a:t>gmail</a:t>
            </a:r>
            <a:r>
              <a:rPr lang="uk-UA" sz="1800" u="sng" dirty="0" smtClean="0">
                <a:hlinkClick r:id="rId3"/>
              </a:rPr>
              <a:t>.</a:t>
            </a:r>
            <a:r>
              <a:rPr lang="ru-RU" sz="1800" u="sng" dirty="0" err="1" smtClean="0">
                <a:hlinkClick r:id="rId3"/>
              </a:rPr>
              <a:t>com</a:t>
            </a:r>
            <a:endParaRPr lang="ru-RU" sz="1800" u="sng" dirty="0" smtClean="0"/>
          </a:p>
          <a:p>
            <a:pPr marL="514350" indent="-514350">
              <a:buFont typeface="Arial" charset="0"/>
              <a:buNone/>
              <a:defRPr/>
            </a:pPr>
            <a:endParaRPr lang="uk-UA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uk-UA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 ресурси</a:t>
            </a:r>
            <a:endParaRPr lang="en-US" altLang="ru-RU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https://naurok.com.ua/urok-18-himichni-yavischa-h-oznaki-gorinnya-gnittya-prezentaciya-202838.html</a:t>
            </a:r>
            <a:endParaRPr lang="uk-UA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Font typeface="Arial" charset="0"/>
              <a:buNone/>
              <a:defRPr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https://www.youtube.com/watch?v=zIRvN6UJ0UA&amp;ab_channel=%D0%9E%D0%BB%D0%B5%D0%BD%D0%B0%D0%97%D0%B0%D0%B4%D0%BE%D1%80%D0%BE%D0%B6%D0%BD%D0%B0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r>
              <a:rPr lang="uk-UA" altLang="ru-RU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Хімічні явища -</a:t>
            </a:r>
            <a:endParaRPr lang="ru-RU" altLang="ru-RU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5"/>
          <p:cNvSpPr>
            <a:spLocks noGrp="1"/>
          </p:cNvSpPr>
          <p:nvPr>
            <p:ph type="body" idx="1"/>
          </p:nvPr>
        </p:nvSpPr>
        <p:spPr>
          <a:xfrm>
            <a:off x="611188" y="1285875"/>
            <a:ext cx="8229600" cy="2428875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хімічне явище (реакція) - явище, при якому утворюються нові речовини.</a:t>
            </a:r>
            <a:r>
              <a:rPr lang="uk-UA" dirty="0" smtClean="0"/>
              <a:t>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endParaRPr lang="uk-UA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30" name="Picture 6" descr="clip_image0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286256"/>
            <a:ext cx="3744913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631" name="Picture 7" descr="gorjashchaja_svecha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429000"/>
            <a:ext cx="1735138" cy="2881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7"/>
          <p:cNvPicPr>
            <a:picLocks noChangeAspect="1"/>
          </p:cNvPicPr>
          <p:nvPr/>
        </p:nvPicPr>
        <p:blipFill>
          <a:blip r:embed="rId2"/>
          <a:srcRect b="10808"/>
          <a:stretch>
            <a:fillRect/>
          </a:stretch>
        </p:blipFill>
        <p:spPr bwMode="auto">
          <a:xfrm>
            <a:off x="1285875" y="1428750"/>
            <a:ext cx="5786438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2" descr="C:\Users\User\Desktop\школа\5клас\урок 18\Новая папка\img2.jpg"/>
          <p:cNvPicPr>
            <a:picLocks noChangeAspect="1" noChangeArrowheads="1"/>
          </p:cNvPicPr>
          <p:nvPr/>
        </p:nvPicPr>
        <p:blipFill>
          <a:blip r:embed="rId3"/>
          <a:srcRect l="73624" t="3381" r="10310" b="76460"/>
          <a:stretch>
            <a:fillRect/>
          </a:stretch>
        </p:blipFill>
        <p:spPr bwMode="auto">
          <a:xfrm>
            <a:off x="7143768" y="928670"/>
            <a:ext cx="1225550" cy="1152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sz="36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ru-RU" sz="36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36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Дослід з виділення газу при додаванні до соди оцту</a:t>
            </a:r>
            <a:br>
              <a:rPr lang="uk-UA" altLang="ru-RU" sz="36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3600" smtClean="0"/>
          </a:p>
        </p:txBody>
      </p:sp>
      <p:sp>
        <p:nvSpPr>
          <p:cNvPr id="5125" name="Содержимое 7"/>
          <p:cNvSpPr>
            <a:spLocks noGrp="1"/>
          </p:cNvSpPr>
          <p:nvPr>
            <p:ph idx="1"/>
          </p:nvPr>
        </p:nvSpPr>
        <p:spPr>
          <a:xfrm>
            <a:off x="457200" y="3929063"/>
            <a:ext cx="8229600" cy="2197100"/>
          </a:xfrm>
        </p:spPr>
        <p:txBody>
          <a:bodyPr/>
          <a:lstStyle/>
          <a:p>
            <a:endParaRPr lang="ru-RU" altLang="ru-RU" smtClean="0"/>
          </a:p>
        </p:txBody>
      </p:sp>
      <p:pic>
        <p:nvPicPr>
          <p:cNvPr id="9" name="Picture 2" descr="C:\Users\User\Desktop\школа\5клас\урок 18\Новая папка\slide_5.jpg"/>
          <p:cNvPicPr>
            <a:picLocks noChangeAspect="1" noChangeArrowheads="1"/>
          </p:cNvPicPr>
          <p:nvPr/>
        </p:nvPicPr>
        <p:blipFill>
          <a:blip r:embed="rId4"/>
          <a:srcRect t="72916"/>
          <a:stretch>
            <a:fillRect/>
          </a:stretch>
        </p:blipFill>
        <p:spPr bwMode="auto">
          <a:xfrm>
            <a:off x="0" y="4572000"/>
            <a:ext cx="914400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5"/>
          <p:cNvSpPr>
            <a:spLocks noChangeArrowheads="1" noChangeShapeType="1" noTextEdit="1"/>
          </p:cNvSpPr>
          <p:nvPr/>
        </p:nvSpPr>
        <p:spPr bwMode="auto">
          <a:xfrm>
            <a:off x="468313" y="476250"/>
            <a:ext cx="8280400" cy="1223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6000" kern="1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8000"/>
                    </a:gs>
                    <a:gs pos="50000">
                      <a:srgbClr val="FF5050"/>
                    </a:gs>
                    <a:gs pos="100000">
                      <a:srgbClr val="008000"/>
                    </a:gs>
                  </a:gsLst>
                  <a:lin ang="27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Ознаки хімічної реакції</a:t>
            </a:r>
          </a:p>
        </p:txBody>
      </p:sp>
      <p:pic>
        <p:nvPicPr>
          <p:cNvPr id="4099" name="Picture 6" descr="химические веществ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3573463"/>
            <a:ext cx="2174875" cy="2979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395288" y="1916113"/>
            <a:ext cx="662463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q"/>
            </a:pPr>
            <a:r>
              <a:rPr lang="ru-RU" altLang="ru-RU" sz="3600">
                <a:latin typeface="Arial Black" panose="020B0A04020102020204" pitchFamily="34" charset="0"/>
              </a:rPr>
              <a:t> </a:t>
            </a:r>
            <a:r>
              <a:rPr lang="uk-UA" altLang="ru-RU" sz="3200" b="1">
                <a:solidFill>
                  <a:srgbClr val="000099"/>
                </a:solidFill>
                <a:latin typeface="Arial Black" panose="020B0A04020102020204" pitchFamily="34" charset="0"/>
              </a:rPr>
              <a:t>зміна кольору;</a:t>
            </a:r>
          </a:p>
          <a:p>
            <a:pPr eaLnBrk="1" hangingPunct="1"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q"/>
            </a:pPr>
            <a:r>
              <a:rPr lang="uk-UA" altLang="ru-RU" sz="3200" b="1">
                <a:solidFill>
                  <a:srgbClr val="000099"/>
                </a:solidFill>
                <a:latin typeface="Arial Black" panose="020B0A04020102020204" pitchFamily="34" charset="0"/>
              </a:rPr>
              <a:t> виділення газу;</a:t>
            </a:r>
          </a:p>
          <a:p>
            <a:pPr eaLnBrk="1" hangingPunct="1"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q"/>
            </a:pPr>
            <a:r>
              <a:rPr lang="uk-UA" altLang="ru-RU" sz="3200" b="1">
                <a:solidFill>
                  <a:srgbClr val="000099"/>
                </a:solidFill>
                <a:latin typeface="Arial Black" panose="020B0A04020102020204" pitchFamily="34" charset="0"/>
              </a:rPr>
              <a:t> поява запаху;</a:t>
            </a:r>
          </a:p>
          <a:p>
            <a:pPr eaLnBrk="1" hangingPunct="1"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q"/>
            </a:pPr>
            <a:r>
              <a:rPr lang="uk-UA" altLang="ru-RU" sz="3200" b="1">
                <a:solidFill>
                  <a:srgbClr val="000099"/>
                </a:solidFill>
                <a:latin typeface="Arial Black" panose="020B0A04020102020204" pitchFamily="34" charset="0"/>
              </a:rPr>
              <a:t> утворення осаду;</a:t>
            </a:r>
          </a:p>
          <a:p>
            <a:pPr eaLnBrk="1" hangingPunct="1"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q"/>
            </a:pPr>
            <a:r>
              <a:rPr lang="uk-UA" altLang="ru-RU" sz="3200" b="1">
                <a:solidFill>
                  <a:srgbClr val="000099"/>
                </a:solidFill>
                <a:latin typeface="Arial Black" panose="020B0A04020102020204" pitchFamily="34" charset="0"/>
              </a:rPr>
              <a:t> виділення тепла та     </a:t>
            </a:r>
          </a:p>
          <a:p>
            <a:pPr eaLnBrk="1" hangingPunct="1">
              <a:spcBef>
                <a:spcPct val="50000"/>
              </a:spcBef>
              <a:buClr>
                <a:srgbClr val="990099"/>
              </a:buClr>
            </a:pPr>
            <a:r>
              <a:rPr lang="uk-UA" altLang="ru-RU" sz="3200" b="1">
                <a:solidFill>
                  <a:srgbClr val="000099"/>
                </a:solidFill>
                <a:latin typeface="Arial Black" panose="020B0A04020102020204" pitchFamily="34" charset="0"/>
              </a:rPr>
              <a:t>   світла.</a:t>
            </a:r>
          </a:p>
        </p:txBody>
      </p:sp>
      <p:sp>
        <p:nvSpPr>
          <p:cNvPr id="6149" name="AutoShape 8"/>
          <p:cNvSpPr>
            <a:spLocks noChangeArrowheads="1"/>
          </p:cNvSpPr>
          <p:nvPr/>
        </p:nvSpPr>
        <p:spPr bwMode="auto">
          <a:xfrm>
            <a:off x="6443663" y="3213100"/>
            <a:ext cx="647700" cy="936625"/>
          </a:xfrm>
          <a:prstGeom prst="cloudCallout">
            <a:avLst>
              <a:gd name="adj1" fmla="val 44116"/>
              <a:gd name="adj2" fmla="val 106778"/>
            </a:avLst>
          </a:prstGeom>
          <a:solidFill>
            <a:srgbClr val="CC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6150" name="AutoShape 9"/>
          <p:cNvSpPr>
            <a:spLocks noChangeArrowheads="1"/>
          </p:cNvSpPr>
          <p:nvPr/>
        </p:nvSpPr>
        <p:spPr bwMode="auto">
          <a:xfrm>
            <a:off x="8101013" y="4581525"/>
            <a:ext cx="576262" cy="431800"/>
          </a:xfrm>
          <a:prstGeom prst="irregularSeal1">
            <a:avLst/>
          </a:prstGeom>
          <a:solidFill>
            <a:srgbClr val="FF99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6151" name="AutoShape 10"/>
          <p:cNvSpPr>
            <a:spLocks noChangeArrowheads="1"/>
          </p:cNvSpPr>
          <p:nvPr/>
        </p:nvSpPr>
        <p:spPr bwMode="auto">
          <a:xfrm>
            <a:off x="7956550" y="4292600"/>
            <a:ext cx="576263" cy="431800"/>
          </a:xfrm>
          <a:prstGeom prst="irregularSeal1">
            <a:avLst/>
          </a:prstGeom>
          <a:solidFill>
            <a:srgbClr val="FF99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6152" name="AutoShape 11"/>
          <p:cNvSpPr>
            <a:spLocks noChangeArrowheads="1"/>
          </p:cNvSpPr>
          <p:nvPr/>
        </p:nvSpPr>
        <p:spPr bwMode="auto">
          <a:xfrm>
            <a:off x="8172450" y="4437063"/>
            <a:ext cx="576263" cy="431800"/>
          </a:xfrm>
          <a:prstGeom prst="irregularSeal1">
            <a:avLst/>
          </a:prstGeom>
          <a:solidFill>
            <a:srgbClr val="FF99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6153" name="AutoShape 13"/>
          <p:cNvSpPr>
            <a:spLocks noChangeArrowheads="1"/>
          </p:cNvSpPr>
          <p:nvPr/>
        </p:nvSpPr>
        <p:spPr bwMode="auto">
          <a:xfrm>
            <a:off x="6732588" y="2565400"/>
            <a:ext cx="1511300" cy="1800225"/>
          </a:xfrm>
          <a:prstGeom prst="cloudCallout">
            <a:avLst>
              <a:gd name="adj1" fmla="val -23528"/>
              <a:gd name="adj2" fmla="val 62083"/>
            </a:avLst>
          </a:prstGeom>
          <a:solidFill>
            <a:srgbClr val="CCFFFF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6154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5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Горіння</a:t>
            </a:r>
          </a:p>
        </p:txBody>
      </p:sp>
      <p:sp>
        <p:nvSpPr>
          <p:cNvPr id="7173" name="Объект 2"/>
          <p:cNvSpPr txBox="1">
            <a:spLocks/>
          </p:cNvSpPr>
          <p:nvPr/>
        </p:nvSpPr>
        <p:spPr bwMode="auto">
          <a:xfrm>
            <a:off x="395288" y="1125538"/>
            <a:ext cx="8229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хімічне явище, що супроводжується виділенням тепла і світла</a:t>
            </a:r>
          </a:p>
        </p:txBody>
      </p:sp>
      <p:pic>
        <p:nvPicPr>
          <p:cNvPr id="14" name="Picture 2" descr="http://narodna-osvita.com.ua/uploads/5_kl_yarosh/pryrod-45.png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67691" b="31460"/>
          <a:stretch/>
        </p:blipFill>
        <p:spPr bwMode="auto">
          <a:xfrm>
            <a:off x="785786" y="2357430"/>
            <a:ext cx="2428892" cy="18914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15" name="Picture 2" descr="http://narodna-osvita.com.ua/uploads/5_kl_yarosh/pryrod-45.png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37883" t="7616" r="35857" b="41614"/>
          <a:stretch/>
        </p:blipFill>
        <p:spPr bwMode="auto">
          <a:xfrm>
            <a:off x="5143504" y="4572008"/>
            <a:ext cx="2428892" cy="1723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16" name="Picture 2" descr="http://narodna-osvita.com.ua/uploads/5_kl_yarosh/pryrod-45.png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1258" r="66787" b="31460"/>
          <a:stretch/>
        </p:blipFill>
        <p:spPr bwMode="auto">
          <a:xfrm>
            <a:off x="2285984" y="4572008"/>
            <a:ext cx="2436872" cy="1918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7177" name="Рисунок 3" descr="x_abf4482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1" y="2303865"/>
            <a:ext cx="1551016" cy="21331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178" name="Рисунок 1" descr="122335.5647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571744"/>
            <a:ext cx="2544157" cy="15267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ижний колонтитул 2"/>
          <p:cNvSpPr txBox="1">
            <a:spLocks noGrp="1"/>
          </p:cNvSpPr>
          <p:nvPr/>
        </p:nvSpPr>
        <p:spPr bwMode="auto">
          <a:xfrm>
            <a:off x="457200" y="617220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ru-RU" sz="1100" b="1">
              <a:solidFill>
                <a:srgbClr val="7F7F7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2700338" y="476250"/>
            <a:ext cx="391636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uk-UA" altLang="uk-UA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Умови горіння</a:t>
            </a:r>
          </a:p>
        </p:txBody>
      </p:sp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57339"/>
            <a:ext cx="8624918" cy="4489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5750" y="428625"/>
            <a:ext cx="8858250" cy="5808663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Умови припинення горіння: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закрити доступ кисню;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охолодити речовину.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Ознаки горіння</a:t>
            </a:r>
            <a:r>
              <a:rPr lang="uk-UA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виділення тепла,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світла,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диму,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зміна кольору (обвуглювання для органічних речовин).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uk-UA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Значення горіння </a:t>
            </a: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для людини: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uk-UA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 приготування страв, обігрів приміщень, освітлення свічкою оселі, багаття в каміні, вироблення електрики на теплових станціях, приведення в рух транспорту, видобування металів, виготовлення скла.  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uk-UA" sz="2000" dirty="0">
              <a:latin typeface="+mn-lt"/>
              <a:cs typeface="+mn-cs"/>
            </a:endParaRPr>
          </a:p>
        </p:txBody>
      </p:sp>
      <p:pic>
        <p:nvPicPr>
          <p:cNvPr id="9220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500043"/>
            <a:ext cx="1946274" cy="2920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3"/>
          <p:cNvSpPr txBox="1">
            <a:spLocks noGrp="1"/>
          </p:cNvSpPr>
          <p:nvPr/>
        </p:nvSpPr>
        <p:spPr bwMode="auto">
          <a:xfrm>
            <a:off x="3132138" y="6172200"/>
            <a:ext cx="2506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uk-UA" altLang="ru-RU" sz="1400">
              <a:solidFill>
                <a:srgbClr val="993366"/>
              </a:solidFill>
            </a:endParaRPr>
          </a:p>
        </p:txBody>
      </p:sp>
      <p:pic>
        <p:nvPicPr>
          <p:cNvPr id="10243" name="Picture 2" descr="C:\Users\User\Desktop\школа\5клас\урок 18\Новая папка\img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379</Words>
  <Application>Microsoft Office PowerPoint</Application>
  <PresentationFormat>Экран (4:3)</PresentationFormat>
  <Paragraphs>63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Calibri</vt:lpstr>
      <vt:lpstr>Arial</vt:lpstr>
      <vt:lpstr>Times New Roman</vt:lpstr>
      <vt:lpstr>Arial Black</vt:lpstr>
      <vt:lpstr>Wingdings</vt:lpstr>
      <vt:lpstr>Century Gothic</vt:lpstr>
      <vt:lpstr>Тема Office</vt:lpstr>
      <vt:lpstr> Хімічні явища, їх ознаки. Горіння. Гниття </vt:lpstr>
      <vt:lpstr>Мета уроку: </vt:lpstr>
      <vt:lpstr>Хімічні явища -</vt:lpstr>
      <vt:lpstr> Дослід з виділення газу при додаванні до соди оцту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Катенок</dc:creator>
  <cp:lastModifiedBy>Школа</cp:lastModifiedBy>
  <cp:revision>64</cp:revision>
  <dcterms:created xsi:type="dcterms:W3CDTF">2012-08-20T16:10:27Z</dcterms:created>
  <dcterms:modified xsi:type="dcterms:W3CDTF">2022-02-10T06:36:34Z</dcterms:modified>
</cp:coreProperties>
</file>